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15"/>
  </p:notesMasterIdLst>
  <p:sldIdLst>
    <p:sldId id="271" r:id="rId3"/>
    <p:sldId id="258" r:id="rId4"/>
    <p:sldId id="259" r:id="rId5"/>
    <p:sldId id="303" r:id="rId6"/>
    <p:sldId id="304" r:id="rId7"/>
    <p:sldId id="305" r:id="rId8"/>
    <p:sldId id="306" r:id="rId9"/>
    <p:sldId id="300" r:id="rId10"/>
    <p:sldId id="273" r:id="rId11"/>
    <p:sldId id="307" r:id="rId12"/>
    <p:sldId id="308" r:id="rId13"/>
    <p:sldId id="272" r:id="rId14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2FDB2607-1784-4EEB-B798-7EB5836EED8A}">
        <p14:showMediaCtrls xmlns="" xmlns:p14="http://schemas.microsoft.com/office/powerpoint/2010/main" val="1"/>
      </p:ext>
    </p:extLst>
  </p:showPr>
  <p:clrMru>
    <a:srgbClr val="EA6C8A"/>
    <a:srgbClr val="E39DAE"/>
    <a:srgbClr val="E8AEBC"/>
    <a:srgbClr val="D1F1FC"/>
    <a:srgbClr val="292929"/>
    <a:srgbClr val="FF5050"/>
    <a:srgbClr val="4D4D4D"/>
    <a:srgbClr val="DDDDDD"/>
    <a:srgbClr val="660066"/>
    <a:srgbClr val="3333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309" autoAdjust="0"/>
    <p:restoredTop sz="94660"/>
  </p:normalViewPr>
  <p:slideViewPr>
    <p:cSldViewPr>
      <p:cViewPr varScale="1">
        <p:scale>
          <a:sx n="63" d="100"/>
          <a:sy n="63" d="100"/>
        </p:scale>
        <p:origin x="-114" y="-570"/>
      </p:cViewPr>
      <p:guideLst>
        <p:guide orient="horz" pos="1620"/>
        <p:guide pos="288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2622B3-D6A7-4BCF-980F-62AFD0EC3AE3}" type="datetimeFigureOut">
              <a:rPr lang="zh-CN" altLang="en-US" smtClean="0"/>
              <a:pPr/>
              <a:t>2019/12/20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304B27-0F79-4DD3-8583-7B692567FF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10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11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5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1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1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2019/12/20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blinds dir="vert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blinds dir="vert"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Relationship Id="rId9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tif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31553">
            <a:off x="4861604" y="3315444"/>
            <a:ext cx="3552279" cy="228490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7" y="743599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464142"/>
            <a:ext cx="1498298" cy="4679358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 rot="18455707">
            <a:off x="1934649" y="181146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513818" y="1882283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437644" y="1789486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215739" y="1876923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690473" y="3511387"/>
            <a:ext cx="1953097" cy="346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人教版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六年级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下</a:t>
            </a:r>
            <a:endParaRPr lang="zh-CN" altLang="en-US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41" name="组合 27"/>
          <p:cNvGrpSpPr/>
          <p:nvPr/>
        </p:nvGrpSpPr>
        <p:grpSpPr>
          <a:xfrm>
            <a:off x="6245410" y="2021230"/>
            <a:ext cx="1015565" cy="876446"/>
            <a:chOff x="8395962" y="2087411"/>
            <a:chExt cx="1354086" cy="1168595"/>
          </a:xfrm>
        </p:grpSpPr>
        <p:sp>
          <p:nvSpPr>
            <p:cNvPr id="42" name="圆角矩形 41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读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4" name="组合 2"/>
          <p:cNvGrpSpPr/>
          <p:nvPr/>
        </p:nvGrpSpPr>
        <p:grpSpPr>
          <a:xfrm>
            <a:off x="2248819" y="1785932"/>
            <a:ext cx="1015565" cy="897260"/>
            <a:chOff x="3067172" y="1678431"/>
            <a:chExt cx="1354086" cy="1196347"/>
          </a:xfrm>
        </p:grpSpPr>
        <p:sp>
          <p:nvSpPr>
            <p:cNvPr id="45" name="圆角矩形 4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 rot="20718769">
              <a:off x="3132410" y="1725746"/>
              <a:ext cx="1101156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完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7" name="组合 13"/>
          <p:cNvGrpSpPr/>
          <p:nvPr/>
        </p:nvGrpSpPr>
        <p:grpSpPr>
          <a:xfrm>
            <a:off x="3521275" y="1979116"/>
            <a:ext cx="1015565" cy="876446"/>
            <a:chOff x="4763782" y="2031260"/>
            <a:chExt cx="1354086" cy="1168595"/>
          </a:xfrm>
        </p:grpSpPr>
        <p:sp>
          <p:nvSpPr>
            <p:cNvPr id="48" name="圆角矩形 47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C000"/>
                  </a:solidFill>
                </a:rPr>
                <a:t>全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50" name="组合 22"/>
          <p:cNvGrpSpPr/>
          <p:nvPr/>
        </p:nvGrpSpPr>
        <p:grpSpPr>
          <a:xfrm>
            <a:off x="4857752" y="1931171"/>
            <a:ext cx="1015565" cy="898954"/>
            <a:chOff x="6545751" y="1967332"/>
            <a:chExt cx="1354086" cy="1198604"/>
          </a:xfrm>
        </p:grpSpPr>
        <p:sp>
          <p:nvSpPr>
            <p:cNvPr id="51" name="圆角矩形 50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 rot="20892565">
              <a:off x="6675419" y="2016905"/>
              <a:ext cx="1101156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</a:rPr>
                <a:t>解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53" name="矩形 52"/>
          <p:cNvSpPr/>
          <p:nvPr/>
        </p:nvSpPr>
        <p:spPr>
          <a:xfrm>
            <a:off x="2428860" y="714362"/>
            <a:ext cx="4214842" cy="1071570"/>
          </a:xfrm>
          <a:prstGeom prst="rect">
            <a:avLst/>
          </a:prstGeom>
        </p:spPr>
        <p:txBody>
          <a:bodyPr wrap="none" lIns="68579" tIns="34289" rIns="68579" bIns="34289">
            <a:prstTxWarp prst="textArchUp">
              <a:avLst>
                <a:gd name="adj" fmla="val 10812770"/>
              </a:avLst>
            </a:prstTxWarp>
            <a:spAutoFit/>
          </a:bodyPr>
          <a:lstStyle/>
          <a:p>
            <a:r>
              <a:rPr lang="zh-CN" altLang="en-US" sz="5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小  学  教  材</a:t>
            </a:r>
            <a:endParaRPr lang="zh-CN" altLang="en-US" sz="5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  <p:bldP spid="5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357158" y="142858"/>
            <a:ext cx="785818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画线句子运用了什么修辞手法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这样写有什么好处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仿照画线句子再写几句。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 	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仿写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过去的日子如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被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        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如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被 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　       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  </a:t>
            </a:r>
          </a:p>
        </p:txBody>
      </p:sp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26" name="TextBox 25"/>
          <p:cNvSpPr txBox="1"/>
          <p:nvPr/>
        </p:nvSpPr>
        <p:spPr>
          <a:xfrm>
            <a:off x="285720" y="1428742"/>
            <a:ext cx="842968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比喻。作者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把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时间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匆匆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而去的形象化为“轻烟”“薄雾”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联想新奇。“轻烟”“薄雾”瞬间被“吹散了”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被“蒸融了”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日子就是如此稍纵即逝。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3357554" y="2762910"/>
            <a:ext cx="9286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浮云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643438" y="2762910"/>
            <a:ext cx="26432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轻风吹走了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929454" y="2714626"/>
            <a:ext cx="9286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残雪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85786" y="3405852"/>
            <a:ext cx="26432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太阳融化了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26" grpId="0"/>
      <p:bldP spid="30" grpId="0"/>
      <p:bldP spid="11" grpId="0"/>
      <p:bldP spid="8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785786" y="829565"/>
            <a:ext cx="785818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读了短文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我体会到作者全身心地去感受时光的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 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 </a:t>
            </a:r>
          </a:p>
        </p:txBody>
      </p:sp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26" name="TextBox 25"/>
          <p:cNvSpPr txBox="1"/>
          <p:nvPr/>
        </p:nvSpPr>
        <p:spPr>
          <a:xfrm>
            <a:off x="1285852" y="1571618"/>
            <a:ext cx="12858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流逝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2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4868" y="3407299"/>
            <a:ext cx="1673107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699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6" y="743598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67494"/>
            <a:ext cx="1498298" cy="4679358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1" y="1565559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2"/>
          <p:cNvGrpSpPr/>
          <p:nvPr/>
        </p:nvGrpSpPr>
        <p:grpSpPr>
          <a:xfrm>
            <a:off x="2300379" y="1258823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3" name="组合 13"/>
          <p:cNvGrpSpPr/>
          <p:nvPr/>
        </p:nvGrpSpPr>
        <p:grpSpPr>
          <a:xfrm>
            <a:off x="3572836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3" y="1475500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571868" y="2857502"/>
            <a:ext cx="2692084" cy="43858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源自教材 拓展教参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256" y="163238"/>
            <a:ext cx="2173793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1049956" y="915566"/>
            <a:ext cx="1569660" cy="64633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第八课</a:t>
            </a:r>
            <a:endParaRPr lang="zh-CN" altLang="en-US" sz="36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2" name="组合 36"/>
          <p:cNvGrpSpPr/>
          <p:nvPr/>
        </p:nvGrpSpPr>
        <p:grpSpPr>
          <a:xfrm>
            <a:off x="2714612" y="1914151"/>
            <a:ext cx="1021337" cy="1000376"/>
            <a:chOff x="3620985" y="1717006"/>
            <a:chExt cx="1010329" cy="989595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20985" y="1717006"/>
              <a:ext cx="1010329" cy="989595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3898044" y="2014178"/>
              <a:ext cx="420534" cy="5784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dirty="0" smtClean="0">
                  <a:solidFill>
                    <a:srgbClr val="EA6C8A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8</a:t>
              </a:r>
              <a:endParaRPr lang="en-US" sz="3200" dirty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sp>
        <p:nvSpPr>
          <p:cNvPr id="51" name="矩形 50"/>
          <p:cNvSpPr/>
          <p:nvPr/>
        </p:nvSpPr>
        <p:spPr>
          <a:xfrm>
            <a:off x="3755426" y="2195048"/>
            <a:ext cx="14157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匆　匆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06857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ldLvl="0" animBg="1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57158" y="285734"/>
            <a:ext cx="35060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一、看拼音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写词语。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71504" y="785800"/>
            <a:ext cx="8286776" cy="1287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5000"/>
              </a:lnSpc>
            </a:pP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nuó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yí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        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duǒ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cáng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　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ts val="5000"/>
              </a:lnSpc>
            </a:pP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pái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huái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	         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zhēng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zhǔ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643570" y="905522"/>
            <a:ext cx="12144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躲藏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643042" y="928676"/>
            <a:ext cx="16203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挪移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857355" y="1548464"/>
            <a:ext cx="13573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徘徊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786446" y="1548464"/>
            <a:ext cx="13573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蒸煮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5" grpId="0"/>
      <p:bldP spid="16" grpId="0"/>
      <p:bldP spid="17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57158" y="142858"/>
            <a:ext cx="52116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二、给多音字选择正确的读音。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71504" y="642924"/>
            <a:ext cx="8286776" cy="32983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5000"/>
              </a:lnSpc>
            </a:pP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xuán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xuàn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>
              <a:lnSpc>
                <a:spcPts val="5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天旋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         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地转	旋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         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风</a:t>
            </a:r>
          </a:p>
          <a:p>
            <a:pPr algn="ctr">
              <a:lnSpc>
                <a:spcPts val="5000"/>
              </a:lnSpc>
            </a:pP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báo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bó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bò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>
              <a:lnSpc>
                <a:spcPts val="5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薄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     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弱	                  薄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        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饼</a:t>
            </a:r>
          </a:p>
          <a:p>
            <a:pPr>
              <a:lnSpc>
                <a:spcPts val="5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薄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     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荷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714876" y="1357304"/>
            <a:ext cx="12144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xuàn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714480" y="1334150"/>
            <a:ext cx="16203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xuán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357290" y="2643188"/>
            <a:ext cx="13573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bó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786314" y="2643188"/>
            <a:ext cx="13573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báo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357290" y="3286130"/>
            <a:ext cx="13573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bò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5" grpId="0"/>
      <p:bldP spid="16" grpId="0"/>
      <p:bldP spid="17" grpId="0"/>
      <p:bldP spid="12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71504" y="642924"/>
            <a:ext cx="8286776" cy="2015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5000"/>
              </a:lnSpc>
            </a:pP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5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yàn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yān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>
              <a:lnSpc>
                <a:spcPts val="5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燕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        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国	      燕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        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子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357290" y="1977092"/>
            <a:ext cx="13573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yān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429124" y="1977092"/>
            <a:ext cx="13573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yàn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7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57158" y="142858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三、选词填空。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71504" y="642924"/>
            <a:ext cx="8286776" cy="32235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5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渐渐　默默　轻轻　匆匆</a:t>
            </a:r>
          </a:p>
          <a:p>
            <a:pPr>
              <a:lnSpc>
                <a:spcPts val="5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时间来去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       ),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稍纵即逝。</a:t>
            </a:r>
          </a:p>
          <a:p>
            <a:pPr>
              <a:lnSpc>
                <a:spcPts val="5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在父母的关爱下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我们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        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地长大了 。</a:t>
            </a:r>
          </a:p>
          <a:p>
            <a:pPr>
              <a:lnSpc>
                <a:spcPts val="5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他这种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        )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奉献的精神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值得我们学习。</a:t>
            </a:r>
          </a:p>
          <a:p>
            <a:pPr>
              <a:lnSpc>
                <a:spcPts val="5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春风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       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地吹过田野和村庄。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286248" y="2000246"/>
            <a:ext cx="12144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渐渐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380099" y="1405588"/>
            <a:ext cx="16203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匆匆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071669" y="2643188"/>
            <a:ext cx="13573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默默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643042" y="3334414"/>
            <a:ext cx="13573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轻轻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5" grpId="0"/>
      <p:bldP spid="16" grpId="0"/>
      <p:bldP spid="17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57158" y="142858"/>
            <a:ext cx="30572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四、句子加工厂。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71504" y="571486"/>
            <a:ext cx="8286776" cy="3939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5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在八千多日的匆匆里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除徘徊外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又剩些什么呢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换一种说法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不改变原意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ts val="5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 	</a:t>
            </a:r>
          </a:p>
          <a:p>
            <a:pPr>
              <a:lnSpc>
                <a:spcPts val="5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我不知道他们给了我们多少日子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而且我的手确乎是渐渐空虚了。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修改病句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ts val="5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785786" y="1905654"/>
            <a:ext cx="7143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在八千多日的匆匆里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除徘徊外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没剩些什么。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71472" y="3689345"/>
            <a:ext cx="807249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我不知道他们给了我们多少日子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 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但我的手确乎是渐渐空虚了。 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6" grpId="0"/>
      <p:bldP spid="1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357158" y="792340"/>
            <a:ext cx="8501122" cy="33510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在逃去如飞的日子里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在千门万户的世界里的我能做什么呢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只有徘徊罢了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只有匆匆罢了。在八千多日的匆匆里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除徘徊外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又剩些什么呢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en-US" sz="24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过去的日子如轻烟</a:t>
            </a:r>
            <a:r>
              <a:rPr lang="en-US" altLang="zh-CN" sz="24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被微风吹散了</a:t>
            </a:r>
            <a:r>
              <a:rPr lang="en-US" altLang="zh-CN" sz="24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如薄雾</a:t>
            </a:r>
            <a:r>
              <a:rPr lang="en-US" altLang="zh-CN" sz="24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被初阳蒸融了</a:t>
            </a:r>
            <a:r>
              <a:rPr lang="en-US" altLang="zh-CN" sz="24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我留着些什么痕迹呢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我何曾留着像游丝样的痕迹呢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我赤裸裸来到这世界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转眼间也将赤裸裸地回去吧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但不能平的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为什么偏要白白走这一遭啊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42910" y="191142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五、课内阅读。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357158" y="142858"/>
            <a:ext cx="7858180" cy="26015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照样子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写词语。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赤裸裸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(ABB)     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　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千门万户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带数字的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</a:p>
        </p:txBody>
      </p:sp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30" name="TextBox 29"/>
          <p:cNvSpPr txBox="1"/>
          <p:nvPr/>
        </p:nvSpPr>
        <p:spPr>
          <a:xfrm>
            <a:off x="2357422" y="905522"/>
            <a:ext cx="15001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白茫茫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786182" y="905522"/>
            <a:ext cx="23574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金灿灿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643306" y="1500180"/>
            <a:ext cx="23574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三心二意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28596" y="2214560"/>
            <a:ext cx="18573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五湖四海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357422" y="2214560"/>
            <a:ext cx="23574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八面玲珑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30" grpId="0"/>
      <p:bldP spid="11" grpId="0"/>
      <p:bldP spid="8" grpId="0"/>
      <p:bldP spid="9" grpId="0"/>
      <p:bldP spid="1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MODEL_TYPE" val="cover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222</TotalTime>
  <Words>259</Words>
  <Application>Microsoft Office PowerPoint</Application>
  <PresentationFormat>全屏显示(16:9)</PresentationFormat>
  <Paragraphs>88</Paragraphs>
  <Slides>12</Slides>
  <Notes>12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14" baseType="lpstr">
      <vt:lpstr>Office 主题</vt:lpstr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</cp:lastModifiedBy>
  <cp:revision>234</cp:revision>
  <dcterms:created xsi:type="dcterms:W3CDTF">2018-12-06T02:32:00Z</dcterms:created>
  <dcterms:modified xsi:type="dcterms:W3CDTF">2019-12-20T05:52:33Z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