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74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5" r:id="rId18"/>
    <p:sldId id="270" r:id="rId19"/>
    <p:sldId id="271" r:id="rId20"/>
    <p:sldId id="272" r:id="rId21"/>
    <p:sldId id="273" r:id="rId22"/>
    <p:sldId id="288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1700" y="728980"/>
            <a:ext cx="10515600" cy="3756660"/>
          </a:xfrm>
        </p:spPr>
        <p:txBody>
          <a:bodyPr>
            <a:normAutofit/>
          </a:bodyPr>
          <a:p>
            <a:pPr>
              <a:lnSpc>
                <a:spcPct val="130000"/>
              </a:lnSpc>
            </a:pPr>
            <a:r>
              <a:rPr lang="zh-CN" altLang="en-US" sz="7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第二十七课   </a:t>
            </a:r>
            <a:br>
              <a:rPr lang="zh-CN" altLang="en-US" sz="7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77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我的伯父鲁迅先生</a:t>
            </a:r>
            <a:endParaRPr lang="zh-CN" altLang="en-US" sz="77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606552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9886950" y="470471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619125"/>
            <a:ext cx="1769110" cy="39757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78685"/>
            <a:ext cx="10515600" cy="1325563"/>
          </a:xfrm>
        </p:spPr>
        <p:txBody>
          <a:bodyPr/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学习第一段，体会受爱戴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64920"/>
            <a:ext cx="10515600" cy="491236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1、自由轻声读，圈画出鲁迅先生深受许多人爱戴的语句？从哪里看出他深受爱戴？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挽联多，花圈多，各色各样的人多。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参考资料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日下午开始出殡。出殡前，从万国殡仪馆门前，胶州路、极司斐尔路、兆丰路，早已站着长长的队伍。出殡时，治丧委员宋庆龄、蔡元培、沈钧儒和作家巴金、萧军扶柩上了灵车。青年艺术家抬着司徒乔画的鲁迅先生的巨幅遗像，作为送葬队伍的前导。队伍跨着沉重的步伐前进，沿途又有许多群众加入了行列，送葬的队伍越来越长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zoom dir="in"/>
      </p:transition>
    </mc:Choice>
    <mc:Fallback>
      <p:transition>
        <p:zoom dir="in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35355"/>
            <a:ext cx="10515600" cy="524192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3、送葬的队伍越来越长，你看到了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，看到了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，看到了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，还看到了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可以是不同的人群，可以是人们在送葬时的不同表现。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94715"/>
            <a:ext cx="10515600" cy="528256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4、对于鲁迅的逝世，谁都悲痛万分，作者也不另外，你从哪体会到作者的悲痛心情？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我呆呆地望着来来往往吊唁的人，想到我就要永远见不到伯父的面了，听不到他的声音了，也得不到他的爱抚了，泪珠就一滴一滴地掉下来。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26770"/>
            <a:ext cx="10515600" cy="535051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5、读着这句话你的心情怎样？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沉重、悲痛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请你带着这样的心情再读读这句话。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5210"/>
            <a:ext cx="10515600" cy="513207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我呆呆地望着来来往往吊唁的人，想到我就要永远见不到伯父的面了，听不到他的声音了，也得不到他的爱抚了，泪珠就一滴一滴地掉下来。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5928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课堂小结，拓展设疑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22020"/>
            <a:ext cx="10515600" cy="525526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1、这节课你有什么收获？有不理解的地方吗？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2、鲁迅先生为什么会受到这么多人的爱戴呢？下节课我们继续走进鲁迅，了解鲁迅。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/>
      </p:transition>
    </mc:Choice>
    <mc:Fallback>
      <p:transition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315" y="189103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115" y="340995"/>
            <a:ext cx="8157845" cy="6176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1、有感情地朗读课文，选背自己喜欢的句段。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2、积累本课生字新词。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315" y="189103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9" name="图片 8" descr="结尾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315" y="5064760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5500" b="1">
                <a:latin typeface="微软雅黑" panose="020B0503020204020204" charset="-122"/>
                <a:ea typeface="微软雅黑" panose="020B0503020204020204" charset="-122"/>
              </a:rPr>
              <a:t>鲁 迅</a:t>
            </a:r>
            <a:endParaRPr lang="zh-CN" altLang="en-US" sz="5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名周樟寿，后改名周树人，字豫山，后改豫才，“鲁迅”是他1918年发表《狂人日记》时所用的笔名，也是他影响最为广泛的笔名，浙江绍兴人。著名文学家、思想家，五四新文化运动的重要参与者，中国现代文学的奠基人。毛泽东曾评价：“鲁迅的方向，就是中华民族新文化的方向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ver dir="lu"/>
      </p:transition>
    </mc:Choice>
    <mc:Fallback>
      <p:transition>
        <p:cover dir="l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从课题中你知道了什么？她为什么称“伯父”了还称“先生”？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8"/>
      </p:transition>
    </mc:Choice>
    <mc:Fallback>
      <p:transition>
        <p:wheel spokes="8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31365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检查预习，学习生字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02425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学习生字词</a:t>
            </a:r>
            <a:endParaRPr lang="zh-CN" altLang="en-US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7840" y="1372870"/>
            <a:ext cx="11196955" cy="4474845"/>
          </a:xfrm>
        </p:spPr>
        <p:txBody>
          <a:bodyPr>
            <a:noAutofit/>
          </a:bodyPr>
          <a:p>
            <a:pPr marL="0" indent="0" algn="ctr">
              <a:lnSpc>
                <a:spcPct val="15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追悼     吊唁    咳嗽     敷药     女佣     水浒传     殡仪馆    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失声痛哭    囫囵吞枣   张冠李戴      恍然大悟     饱经风霜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mb/>
      </p:transition>
    </mc:Choice>
    <mc:Fallback>
      <p:transition>
        <p:comb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3780"/>
            <a:ext cx="10515600" cy="514350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张冠李戴：把姓张的帽子戴到姓李的头上；比喻认错了对象，弄错了事实。 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囫囵吞枣：把枣子整个吞下去。比喻读书等不经消化理解，笼统接受。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恍然大悟：形容人对某事情一下子明白过来、突然醒悟，豁然开朗。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饱经风霜：比喻经历了很多艰难困苦的磨练。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3"/>
      </p:transition>
    </mc:Choice>
    <mc:Fallback>
      <p:transition>
        <p:wheel spokes="3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8280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初读课文，整体感知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2235"/>
            <a:ext cx="10515600" cy="478917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读课文，想想：作者认为鲁迅先生是一个什么样的人？你从课文中哪里读出来的？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为自己想得少  为别人想得多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plit/>
      </p:transition>
    </mc:Choice>
    <mc:Fallback>
      <p:transition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1095</Words>
  <Application>WPS 演示</Application>
  <PresentationFormat>宽屏</PresentationFormat>
  <Paragraphs>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Arial Unicode MS</vt:lpstr>
      <vt:lpstr>Franklin Gothic Medium</vt:lpstr>
      <vt:lpstr>Calibri</vt:lpstr>
      <vt:lpstr>Office 主题</vt:lpstr>
      <vt:lpstr>第二十六课    我的伯父鲁迅先生</vt:lpstr>
      <vt:lpstr>PowerPoint 演示文稿</vt:lpstr>
      <vt:lpstr>鲁 迅</vt:lpstr>
      <vt:lpstr>PowerPoint 演示文稿</vt:lpstr>
      <vt:lpstr>检查预习，学习生字</vt:lpstr>
      <vt:lpstr>学习生字词</vt:lpstr>
      <vt:lpstr>PowerPoint 演示文稿</vt:lpstr>
      <vt:lpstr>初读课文，整体感知</vt:lpstr>
      <vt:lpstr>PowerPoint 演示文稿</vt:lpstr>
      <vt:lpstr>学习第一段，体会受爱戴</vt:lpstr>
      <vt:lpstr>PowerPoint 演示文稿</vt:lpstr>
      <vt:lpstr>2.参考资料</vt:lpstr>
      <vt:lpstr>PowerPoint 演示文稿</vt:lpstr>
      <vt:lpstr>PowerPoint 演示文稿</vt:lpstr>
      <vt:lpstr>PowerPoint 演示文稿</vt:lpstr>
      <vt:lpstr>PowerPoint 演示文稿</vt:lpstr>
      <vt:lpstr>课堂小结，拓展设疑</vt:lpstr>
      <vt:lpstr>PowerPoint 演示文稿</vt:lpstr>
      <vt:lpstr>课后练习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126</cp:revision>
  <dcterms:created xsi:type="dcterms:W3CDTF">2017-08-03T09:01:00Z</dcterms:created>
  <dcterms:modified xsi:type="dcterms:W3CDTF">2021-08-02T15:39:26Z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