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901700" y="728980"/>
            <a:ext cx="10515600" cy="3756660"/>
          </a:xfrm>
        </p:spPr>
        <p:txBody>
          <a:bodyPr>
            <a:normAutofit/>
          </a:bodyPr>
          <a:p>
            <a:pPr>
              <a:lnSpc>
                <a:spcPct val="130000"/>
              </a:lnSpc>
            </a:pPr>
            <a:r>
              <a:rPr lang="zh-CN" altLang="en-US" sz="7700"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  <a:t>第二十七课   </a:t>
            </a:r>
            <a:br>
              <a:rPr lang="zh-CN" altLang="en-US" sz="7700"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</a:br>
            <a:r>
              <a:rPr lang="zh-CN" altLang="en-US" sz="7700"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  <a:t>我的伯父鲁迅先生</a:t>
            </a:r>
            <a:endParaRPr lang="zh-CN" altLang="en-US" sz="7700">
              <a:latin typeface="方正行楷简体" panose="02010601030101010101" charset="-122"/>
              <a:ea typeface="方正行楷简体" panose="02010601030101010101" charset="-122"/>
              <a:cs typeface="方正行楷简体" panose="02010601030101010101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606552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7640320" y="5050155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619125"/>
            <a:ext cx="1769110" cy="397573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救助车夫、关心女佣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（1）文中还写了他对谁的关心？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车夫、女佣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（2）他是怎么救助车夫的？说说你从鲁迅严肃的表情中你又体会到什么？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救助车夫、关心女佣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）他又是怎么关心女佣的？从中你体会到什么？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）鲁迅先生关心的仅仅是“我”、车夫、女佣吗？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他关心的是</a:t>
            </a:r>
            <a:r>
              <a:rPr lang="en-US" altLang="zh-CN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劳动人民</a:t>
            </a:r>
            <a:endParaRPr lang="zh-CN" altLang="en-US" sz="3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他关心的是</a:t>
            </a:r>
            <a:r>
              <a:rPr lang="en-US" altLang="zh-CN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千千万万的人民</a:t>
            </a:r>
            <a:endParaRPr lang="zh-CN" altLang="en-US" sz="3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（5）小结：鲁迅先生是一个（         ）的人。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说“碰壁”  放爆竹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（1）你是怎么理解“你想，四周黑洞洞的，还不容易碰壁吗？”这句话的？从中你又体会到了什么？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3"/>
      </p:transition>
    </mc:Choice>
    <mc:Fallback>
      <p:transition>
        <p:wheel spokes="3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说“碰壁”  放爆竹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参考资料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的社会非常黑暗，劳动人民过着饥寒交迫暗无天日的悲惨生活，鲁迅先生写了许多文章，抨击国民党反动派的黑暗统治，揭露旧社会的罪恶，号召人民奋起抗争，引起反动派极度恐慌，他们千方百计地查禁鲁迅的作品，不允许发表，而且对他本人进行了残酷的迫害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u"/>
      </p:transition>
    </mc:Choice>
    <mc:Fallback>
      <p:transition>
        <p:wipe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说“碰壁”  放爆竹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）小结：鲁迅先生是一个（        ）的人。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拓展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从收集的资料和你对鲁迅先生的了解，你觉得鲁迅先生还是一个 （         ）什么样的人。为什么？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爱国、惜时、爱书如命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94560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总结课文，学习写法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30250"/>
            <a:ext cx="10515600" cy="544703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1、这是一篇写人的文章，本课在写法上给了你什么启示？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2、小结写法：学习用几个具体事例和抓住人物语言、动作、神态描写表现人物品质的方法。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4680" y="211518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扩展阅读，课后延伸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1035"/>
            <a:ext cx="10515600" cy="551624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1、鲁迅先生逝世后，许多人怀念他，许多人写了文章来纪念他，如巴金的《永远不能忘记的事情》，臧克家的《有的人》。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2、鲁迅先生一生写下了许许多多的文章，同学们课外可阅读由鲁迅先生在百忙中翻译的童话《表》和《小约翰》，也可看看《鲁迅散文集》及《鲁迅小说集》等，它将会使我们更加了解鲁迅先生的。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71700"/>
            <a:ext cx="10515600" cy="1325563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复习旧知，导入新课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15185"/>
            <a:ext cx="10515600" cy="1325563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课后练习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1、选用“囫囵吞枣、张冠李戴、饱经风霜”等常用词语应用写话。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2、选读与鲁迅先生有关的作品。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15185"/>
            <a:ext cx="10515600" cy="1325563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谢谢观看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  <p:pic>
        <p:nvPicPr>
          <p:cNvPr id="10" name="图片 9" descr="结尾页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77" t="2999" r="5350" b="4438"/>
          <a:stretch>
            <a:fillRect/>
          </a:stretch>
        </p:blipFill>
        <p:spPr>
          <a:xfrm>
            <a:off x="233045" y="5146675"/>
            <a:ext cx="4907280" cy="1716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字词回顾</a:t>
            </a:r>
            <a:endParaRPr lang="zh-CN" altLang="en-US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81990" y="1843405"/>
            <a:ext cx="1082802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追悼       吊唁      咳嗽       敷药     女佣   水浒传      殡仪馆     失声痛哭    囫囵吞枣   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张冠李戴      恍然大悟     饱经风霜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mb/>
      </p:transition>
    </mc:Choice>
    <mc:Fallback>
      <p:transition>
        <p:comb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4085" y="989965"/>
            <a:ext cx="6103620" cy="447484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鲁迅先生是一个怎样的人？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为自己想得少  为别人想得多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200" y="1435735"/>
            <a:ext cx="3589655" cy="3583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9359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学习课文，讨论交流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18820"/>
            <a:ext cx="10515600" cy="576389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1、鲁迅先生是一个为自己想得少，为别人想得多的人，读读课文，想想：作者回忆了鲁迅先生几件事？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谈《水浒传》  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说“碰壁” 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放爆竹  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救助车夫  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关心女佣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5516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</a:rPr>
              <a:t>精读课文，朗读感悟</a:t>
            </a:r>
            <a:endParaRPr lang="zh-CN" altLang="en-US" sz="66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谈《水浒传》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（1）谈《水浒传》这件事，哪些句子让你感受最深，你从中感受到了什么？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（2）“哈哈！还是我的记性好。”这句话你还体会到什么？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谈《水浒传》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（3）伯父鲁迅先生送书给我可以看出鲁迅先生什么？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（4）鲁迅先生关心的仅仅是我吗？他关心的是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青少年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（5）鲁迅先生是一个（      ） 的人。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94265" y="12763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演示</Application>
  <PresentationFormat>宽屏</PresentationFormat>
  <Paragraphs>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方正行楷简体</vt:lpstr>
      <vt:lpstr>微软雅黑</vt:lpstr>
      <vt:lpstr>方正彩云简体</vt:lpstr>
      <vt:lpstr>楷体</vt:lpstr>
      <vt:lpstr>Arial Unicode MS</vt:lpstr>
      <vt:lpstr>Franklin Gothic Medium</vt:lpstr>
      <vt:lpstr>Calibri</vt:lpstr>
      <vt:lpstr>Office 主题</vt:lpstr>
      <vt:lpstr>第二十六课    我的伯父鲁迅先生</vt:lpstr>
      <vt:lpstr>复习旧知，导入新课</vt:lpstr>
      <vt:lpstr>字词回顾</vt:lpstr>
      <vt:lpstr>PowerPoint 演示文稿</vt:lpstr>
      <vt:lpstr>学习课文，讨论交流</vt:lpstr>
      <vt:lpstr>PowerPoint 演示文稿</vt:lpstr>
      <vt:lpstr>精读课文，朗读感悟</vt:lpstr>
      <vt:lpstr>谈《水浒传》</vt:lpstr>
      <vt:lpstr>谈《水浒传》</vt:lpstr>
      <vt:lpstr>救助车夫、关心女佣</vt:lpstr>
      <vt:lpstr>救助车夫、关心女佣</vt:lpstr>
      <vt:lpstr>说“碰壁”  放爆竹</vt:lpstr>
      <vt:lpstr>说“碰壁”  放爆竹</vt:lpstr>
      <vt:lpstr>说“碰壁”  放爆竹</vt:lpstr>
      <vt:lpstr>拓展</vt:lpstr>
      <vt:lpstr>总结课文，学习写法</vt:lpstr>
      <vt:lpstr>PowerPoint 演示文稿</vt:lpstr>
      <vt:lpstr>扩展阅读，课后延伸</vt:lpstr>
      <vt:lpstr>PowerPoint 演示文稿</vt:lpstr>
      <vt:lpstr>课后练习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126</cp:revision>
  <dcterms:created xsi:type="dcterms:W3CDTF">2017-08-03T09:01:00Z</dcterms:created>
  <dcterms:modified xsi:type="dcterms:W3CDTF">2021-08-02T15:39:30Z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