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85" r:id="rId11"/>
    <p:sldId id="265" r:id="rId12"/>
    <p:sldId id="266" r:id="rId13"/>
    <p:sldId id="267" r:id="rId14"/>
    <p:sldId id="268" r:id="rId15"/>
    <p:sldId id="269" r:id="rId16"/>
    <p:sldId id="270" r:id="rId17"/>
    <p:sldId id="277" r:id="rId18"/>
    <p:sldId id="271" r:id="rId19"/>
    <p:sldId id="272" r:id="rId20"/>
    <p:sldId id="276" r:id="rId21"/>
    <p:sldId id="273" r:id="rId22"/>
    <p:sldId id="274" r:id="rId23"/>
    <p:sldId id="275" r:id="rId24"/>
    <p:sldId id="284" r:id="rId2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MY" initials="F" lastIdx="2" clrIdx="0"/>
  <p:cmAuthor id="2" name="小阳" initials="小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5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5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0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70" y="1482090"/>
            <a:ext cx="5220970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0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5" y="1482090"/>
            <a:ext cx="5097145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5" y="2368550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700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5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0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5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5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>
            <a:alphaModFix amt="6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image" Target="../media/image1.tiff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1.tiff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tiff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tif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1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1.tiff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1.tiff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1.tiff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1.tiff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59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1120" y="1122680"/>
            <a:ext cx="10515600" cy="3702050"/>
          </a:xfrm>
        </p:spPr>
        <p:txBody>
          <a:bodyPr>
            <a:normAutofit/>
            <a:scene3d>
              <a:camera prst="orthographicFront"/>
              <a:lightRig rig="threePt" dir="t"/>
            </a:scene3d>
          </a:bodyPr>
          <a:p>
            <a:pPr>
              <a:lnSpc>
                <a:spcPct val="130000"/>
              </a:lnSpc>
            </a:pPr>
            <a:r>
              <a:rPr lang="zh-CN" altLang="en-US" sz="88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方正彩云简体" panose="03000509000000000000" charset="-122"/>
                <a:ea typeface="方正彩云简体" panose="03000509000000000000" charset="-122"/>
                <a:cs typeface="方正彩云简体" panose="03000509000000000000" charset="-122"/>
              </a:rPr>
              <a:t>第二十五课   </a:t>
            </a:r>
            <a:br>
              <a:rPr lang="zh-CN" altLang="en-US" sz="88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方正彩云简体" panose="03000509000000000000" charset="-122"/>
                <a:ea typeface="方正彩云简体" panose="03000509000000000000" charset="-122"/>
                <a:cs typeface="方正彩云简体" panose="03000509000000000000" charset="-122"/>
              </a:rPr>
            </a:br>
            <a:r>
              <a:rPr lang="zh-CN" altLang="en-US" sz="88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方正彩云简体" panose="03000509000000000000" charset="-122"/>
                <a:ea typeface="方正彩云简体" panose="03000509000000000000" charset="-122"/>
                <a:cs typeface="方正彩云简体" panose="03000509000000000000" charset="-122"/>
              </a:rPr>
              <a:t>少年闰土</a:t>
            </a:r>
            <a:endParaRPr lang="zh-CN" altLang="en-US" sz="88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方正彩云简体" panose="03000509000000000000" charset="-122"/>
              <a:ea typeface="方正彩云简体" panose="03000509000000000000" charset="-122"/>
              <a:cs typeface="方正彩云简体" panose="03000509000000000000" charset="-122"/>
            </a:endParaRPr>
          </a:p>
        </p:txBody>
      </p:sp>
      <p:sp>
        <p:nvSpPr>
          <p:cNvPr id="11" name="文本框 29"/>
          <p:cNvSpPr txBox="1">
            <a:spLocks noChangeArrowheads="1"/>
          </p:cNvSpPr>
          <p:nvPr/>
        </p:nvSpPr>
        <p:spPr bwMode="auto">
          <a:xfrm>
            <a:off x="4293870" y="5942965"/>
            <a:ext cx="3604260" cy="45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语文</a:t>
            </a:r>
            <a:r>
              <a:rPr lang="en-US" altLang="zh-CN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人教版</a:t>
            </a:r>
            <a:r>
              <a:rPr lang="en-US" altLang="zh-CN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zh-CN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六</a:t>
            </a: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年级上</a:t>
            </a:r>
            <a:endParaRPr lang="zh-CN" altLang="en-US" sz="25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29"/>
          <p:cNvSpPr txBox="1">
            <a:spLocks noChangeArrowheads="1"/>
          </p:cNvSpPr>
          <p:nvPr/>
        </p:nvSpPr>
        <p:spPr bwMode="auto">
          <a:xfrm>
            <a:off x="8436610" y="4253230"/>
            <a:ext cx="1530350" cy="45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第一课时</a:t>
            </a:r>
            <a:endParaRPr lang="zh-CN" altLang="en-US" sz="25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图片 12" descr="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9255" y="443230"/>
            <a:ext cx="2028190" cy="4558030"/>
          </a:xfrm>
          <a:prstGeom prst="rect">
            <a:avLst/>
          </a:prstGeom>
        </p:spPr>
      </p:pic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012190" y="2216785"/>
            <a:ext cx="1520190" cy="1503680"/>
            <a:chOff x="1789" y="2074"/>
            <a:chExt cx="8967" cy="7984"/>
          </a:xfrm>
        </p:grpSpPr>
        <p:pic>
          <p:nvPicPr>
            <p:cNvPr id="122895" name="图片 122894"/>
            <p:cNvPicPr>
              <a:picLocks noChangeAspect="1"/>
            </p:cNvPicPr>
            <p:nvPr/>
          </p:nvPicPr>
          <p:blipFill>
            <a:blip r:embed="rId1">
              <a:lum contrast="6000"/>
            </a:blip>
            <a:srcRect l="15898" t="20126" r="9838" b="7711"/>
            <a:stretch>
              <a:fillRect/>
            </a:stretch>
          </p:blipFill>
          <p:spPr>
            <a:xfrm>
              <a:off x="1789" y="2074"/>
              <a:ext cx="8967" cy="79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896" name="矩形 122895"/>
            <p:cNvSpPr/>
            <p:nvPr/>
          </p:nvSpPr>
          <p:spPr>
            <a:xfrm>
              <a:off x="1869" y="2804"/>
              <a:ext cx="8807" cy="65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>
              <a:lvl1pPr marL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4400" u="none" kern="1200" baseline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</a:lstStyle>
            <a:p>
              <a:pPr lvl="0" algn="ctr"/>
              <a:r>
                <a:rPr lang="zh-CN" altLang="zh-CN" sz="10000" b="1" dirty="0">
                  <a:ea typeface="楷体" panose="02010609060101010101" charset="-122"/>
                </a:rPr>
                <a:t>拜</a:t>
              </a:r>
              <a:endParaRPr lang="zh-CN" altLang="zh-CN" sz="10000" b="1" dirty="0">
                <a:ea typeface="楷体" panose="02010609060101010101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030605" y="4630420"/>
            <a:ext cx="1612265" cy="1439545"/>
            <a:chOff x="1245" y="11207"/>
            <a:chExt cx="9252" cy="798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lum contrast="6000"/>
            </a:blip>
            <a:srcRect l="15898" t="20126" r="9838" b="7711"/>
            <a:stretch>
              <a:fillRect/>
            </a:stretch>
          </p:blipFill>
          <p:spPr>
            <a:xfrm>
              <a:off x="1245" y="11207"/>
              <a:ext cx="8967" cy="79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矩形 7"/>
            <p:cNvSpPr/>
            <p:nvPr/>
          </p:nvSpPr>
          <p:spPr>
            <a:xfrm>
              <a:off x="1690" y="11937"/>
              <a:ext cx="8807" cy="65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>
              <a:lvl1pPr marL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4400" u="none" kern="1200" baseline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</a:lstStyle>
            <a:p>
              <a:pPr lvl="0" algn="ctr"/>
              <a:r>
                <a:rPr lang="zh-CN" altLang="zh-CN" sz="10000" b="1" dirty="0">
                  <a:ea typeface="楷体" panose="02010609060101010101" charset="-122"/>
                </a:rPr>
                <a:t>伶</a:t>
              </a:r>
              <a:endParaRPr lang="zh-CN" altLang="zh-CN" sz="10000" b="1" dirty="0">
                <a:ea typeface="楷体" panose="02010609060101010101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266180" y="2169160"/>
            <a:ext cx="1520190" cy="1503680"/>
            <a:chOff x="1789" y="2074"/>
            <a:chExt cx="8967" cy="7984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>
              <a:lum contrast="6000"/>
            </a:blip>
            <a:srcRect l="15898" t="20126" r="9838" b="7711"/>
            <a:stretch>
              <a:fillRect/>
            </a:stretch>
          </p:blipFill>
          <p:spPr>
            <a:xfrm>
              <a:off x="1789" y="2074"/>
              <a:ext cx="8967" cy="79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" name="矩形 11"/>
            <p:cNvSpPr/>
            <p:nvPr/>
          </p:nvSpPr>
          <p:spPr>
            <a:xfrm>
              <a:off x="1869" y="2804"/>
              <a:ext cx="8807" cy="65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>
              <a:lvl1pPr marL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4400" u="none" kern="1200" baseline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</a:lstStyle>
            <a:p>
              <a:pPr lvl="0" algn="ctr"/>
              <a:r>
                <a:rPr lang="zh-CN" altLang="zh-CN" sz="10000" b="1" dirty="0">
                  <a:ea typeface="楷体" panose="02010609060101010101" charset="-122"/>
                </a:rPr>
                <a:t>郑</a:t>
              </a:r>
              <a:endParaRPr lang="zh-CN" altLang="zh-CN" sz="10000" b="1" dirty="0">
                <a:ea typeface="楷体" panose="02010609060101010101" charset="-122"/>
              </a:endParaRPr>
            </a:p>
          </p:txBody>
        </p:sp>
      </p:grpSp>
      <p:sp>
        <p:nvSpPr>
          <p:cNvPr id="13" name="标题 1"/>
          <p:cNvSpPr>
            <a:spLocks noGrp="1"/>
          </p:cNvSpPr>
          <p:nvPr/>
        </p:nvSpPr>
        <p:spPr>
          <a:xfrm>
            <a:off x="2752090" y="1799590"/>
            <a:ext cx="4349750" cy="192087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</a:rPr>
              <a:t>拜访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</a:rPr>
              <a:t>甘拜下风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379845" y="4598670"/>
            <a:ext cx="1520190" cy="1503680"/>
            <a:chOff x="1789" y="2074"/>
            <a:chExt cx="8967" cy="7984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>
              <a:lum contrast="6000"/>
            </a:blip>
            <a:srcRect l="15898" t="20126" r="9838" b="7711"/>
            <a:stretch>
              <a:fillRect/>
            </a:stretch>
          </p:blipFill>
          <p:spPr>
            <a:xfrm>
              <a:off x="1789" y="2074"/>
              <a:ext cx="8967" cy="79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矩形 15"/>
            <p:cNvSpPr/>
            <p:nvPr/>
          </p:nvSpPr>
          <p:spPr>
            <a:xfrm>
              <a:off x="1869" y="2804"/>
              <a:ext cx="8807" cy="65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>
              <a:lvl1pPr marL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4400" u="none" kern="1200" baseline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</a:lstStyle>
            <a:p>
              <a:pPr lvl="0" algn="ctr"/>
              <a:r>
                <a:rPr lang="zh-CN" altLang="en-US" sz="10000" b="1" dirty="0">
                  <a:ea typeface="楷体" panose="02010609060101010101" charset="-122"/>
                </a:rPr>
                <a:t>窜</a:t>
              </a:r>
              <a:endParaRPr lang="zh-CN" altLang="en-US" sz="10000" b="1" dirty="0">
                <a:ea typeface="楷体" panose="02010609060101010101" charset="-122"/>
              </a:endParaRPr>
            </a:p>
          </p:txBody>
        </p:sp>
      </p:grpSp>
      <p:sp>
        <p:nvSpPr>
          <p:cNvPr id="17" name="标题 1"/>
          <p:cNvSpPr>
            <a:spLocks noGrp="1"/>
          </p:cNvSpPr>
          <p:nvPr/>
        </p:nvSpPr>
        <p:spPr>
          <a:xfrm>
            <a:off x="7900035" y="1751965"/>
            <a:ext cx="4349750" cy="192087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</a:rPr>
              <a:t>郑重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</a:rPr>
              <a:t>郑重其事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标题 1"/>
          <p:cNvSpPr>
            <a:spLocks noGrp="1"/>
          </p:cNvSpPr>
          <p:nvPr/>
        </p:nvSpPr>
        <p:spPr>
          <a:xfrm>
            <a:off x="2656840" y="4181475"/>
            <a:ext cx="4349750" cy="192087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</a:rPr>
              <a:t>伶俐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</a:rPr>
              <a:t>伶牙俐齿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标题 1"/>
          <p:cNvSpPr>
            <a:spLocks noGrp="1"/>
          </p:cNvSpPr>
          <p:nvPr/>
        </p:nvSpPr>
        <p:spPr>
          <a:xfrm>
            <a:off x="8085455" y="4180205"/>
            <a:ext cx="4349750" cy="192087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流窜 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上蹿下跳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2893" name="文本框 122892"/>
          <p:cNvSpPr txBox="1"/>
          <p:nvPr/>
        </p:nvSpPr>
        <p:spPr>
          <a:xfrm>
            <a:off x="1108075" y="1339215"/>
            <a:ext cx="261366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bài </a:t>
            </a:r>
            <a:endParaRPr lang="en-US" altLang="zh-CN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pic>
        <p:nvPicPr>
          <p:cNvPr id="2" name="图片 1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118090" y="114300"/>
            <a:ext cx="1901825" cy="10668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31620" y="320675"/>
            <a:ext cx="3084830" cy="86042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生字生词</a:t>
            </a:r>
            <a:endParaRPr lang="zh-CN" altLang="en-US" sz="5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8" name="图片 17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205" y="114300"/>
            <a:ext cx="1426210" cy="14490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split/>
      </p:transition>
    </mc:Choice>
    <mc:Fallback>
      <p:transition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多音字</a:t>
            </a:r>
            <a:endParaRPr lang="zh-CN" altLang="en-US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84655" y="2152015"/>
            <a:ext cx="1136015" cy="1343025"/>
          </a:xfrm>
        </p:spPr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zh-CN" altLang="en-US" sz="10000" b="1">
                <a:latin typeface="楷体" panose="02010609060101010101" charset="-122"/>
                <a:ea typeface="楷体" panose="02010609060101010101" charset="-122"/>
              </a:rPr>
              <a:t>撒</a:t>
            </a:r>
            <a:endParaRPr lang="zh-CN" altLang="en-US" sz="10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3249930" y="1902460"/>
            <a:ext cx="445135" cy="3354705"/>
          </a:xfrm>
          <a:prstGeom prst="leftBrace">
            <a:avLst>
              <a:gd name="adj1" fmla="val 8333"/>
              <a:gd name="adj2" fmla="val 49353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886835" y="1181100"/>
            <a:ext cx="7642860" cy="1614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6600">
                <a:latin typeface="楷体" panose="02010609060101010101" charset="-122"/>
                <a:ea typeface="楷体" panose="02010609060101010101" charset="-122"/>
              </a:rPr>
              <a:t>sā   </a:t>
            </a:r>
            <a:r>
              <a:rPr lang="zh-CN" altLang="en-US" sz="6600">
                <a:latin typeface="楷体" panose="02010609060101010101" charset="-122"/>
                <a:ea typeface="楷体" panose="02010609060101010101" charset="-122"/>
              </a:rPr>
              <a:t>撒手   撒网</a:t>
            </a:r>
            <a:endParaRPr lang="zh-CN" altLang="en-US" sz="6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86835" y="4156710"/>
            <a:ext cx="7642860" cy="1614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6600">
                <a:latin typeface="楷体" panose="02010609060101010101" charset="-122"/>
                <a:ea typeface="楷体" panose="02010609060101010101" charset="-122"/>
              </a:rPr>
              <a:t>sǎ   </a:t>
            </a:r>
            <a:r>
              <a:rPr lang="zh-CN" altLang="en-US" sz="6600">
                <a:latin typeface="楷体" panose="02010609060101010101" charset="-122"/>
                <a:ea typeface="楷体" panose="02010609060101010101" charset="-122"/>
              </a:rPr>
              <a:t>撒种   撒水  </a:t>
            </a:r>
            <a:endParaRPr lang="zh-CN" altLang="en-US" sz="66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118090" y="11430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strips dir="ru"/>
      </p:transition>
    </mc:Choice>
    <mc:Fallback>
      <p:transition>
        <p:strips dir="r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把下面的词语与正确的解释连线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53410" y="1880235"/>
            <a:ext cx="10515600" cy="4474845"/>
          </a:xfrm>
        </p:spPr>
        <p:txBody>
          <a:bodyPr>
            <a:noAutofit/>
          </a:bodyPr>
          <a:p>
            <a:pPr marL="0" indent="0">
              <a:lnSpc>
                <a:spcPct val="100000"/>
              </a:lnSpc>
              <a:buNone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其间                 只知道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无端                 稀奇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素不知道             如此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如许                 从来不知道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希奇                 其中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单知道               无缘无故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341495" y="2976245"/>
            <a:ext cx="4288155" cy="283527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122545" y="3811905"/>
            <a:ext cx="3657600" cy="54800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4857750" y="2345690"/>
            <a:ext cx="3593465" cy="349186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4341495" y="3030855"/>
            <a:ext cx="4232910" cy="21780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368800" y="2263775"/>
            <a:ext cx="4288155" cy="284924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4424045" y="3756660"/>
            <a:ext cx="4274185" cy="68516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118090" y="11430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>
              <a:lnSpc>
                <a:spcPct val="150000"/>
              </a:lnSpc>
            </a:pPr>
            <a:r>
              <a:rPr lang="zh-CN" altLang="en-US" b="1">
                <a:ln>
                  <a:solidFill>
                    <a:schemeClr val="bg1"/>
                  </a:solidFill>
                </a:ln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说说少年闰土给你留下了怎样的印象?</a:t>
            </a:r>
            <a:endParaRPr lang="zh-CN" altLang="en-US" b="1">
              <a:ln>
                <a:solidFill>
                  <a:schemeClr val="bg1"/>
                </a:solidFill>
              </a:ln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>
            <a:lum bright="12000"/>
          </a:blip>
          <a:stretch>
            <a:fillRect/>
          </a:stretch>
        </p:blipFill>
        <p:spPr>
          <a:xfrm>
            <a:off x="2706370" y="1947545"/>
            <a:ext cx="8376920" cy="4450080"/>
          </a:xfrm>
          <a:prstGeom prst="rect">
            <a:avLst/>
          </a:prstGeom>
        </p:spPr>
      </p:pic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118090" y="11430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wheel spokes="4"/>
      </p:transition>
    </mc:Choice>
    <mc:Fallback>
      <p:transition>
        <p:wheel spokes="4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295" y="2766060"/>
            <a:ext cx="10515600" cy="1325563"/>
          </a:xfrm>
        </p:spPr>
        <p:txBody>
          <a:bodyPr/>
          <a:p>
            <a:pPr algn="ctr"/>
            <a:r>
              <a:rPr lang="zh-CN" altLang="en-US" sz="6600" b="1">
                <a:ln>
                  <a:solidFill>
                    <a:schemeClr val="bg1"/>
                  </a:solidFill>
                </a:ln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初识闰土,了解特点</a:t>
            </a:r>
            <a:endParaRPr lang="zh-CN" altLang="en-US" sz="6600" b="1">
              <a:ln>
                <a:solidFill>
                  <a:schemeClr val="bg1"/>
                </a:solidFill>
              </a:ln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118090" y="11430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4515" y="770890"/>
            <a:ext cx="10789285" cy="5406390"/>
          </a:xfrm>
        </p:spPr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1、“我”和闰土第一次见面时,闰土是什么样子的?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他正在厨房里，紫色的圆脸，头戴一顶小毡帽，颈上套一个明晃晃的银项圈，这可见他的父亲十分爱他，怕他死去，所以在神佛面前许下愿心，用圈子将他套住了。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40000"/>
              </a:lnSpc>
              <a:buNone/>
            </a:pP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118090" y="11430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75005"/>
            <a:ext cx="10515600" cy="5502275"/>
          </a:xfrm>
        </p:spPr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1、“我”和闰土第一次见面时,闰土是什么样子的?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他见人很怕羞，只是不怕我，没有旁人的时候，便和我说话，于是不到半日，我们便熟识了。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118090" y="11430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716915"/>
            <a:ext cx="10515600" cy="5460365"/>
          </a:xfrm>
        </p:spPr>
        <p:txBody>
          <a:bodyPr/>
          <a:p>
            <a:pPr marL="0" indent="0">
              <a:lnSpc>
                <a:spcPct val="15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2、闰土的外貌有什么特点?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紫色的圆脸、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头戴小毡帽、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颈套银项圈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118090" y="11430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727710"/>
            <a:ext cx="10515600" cy="5449570"/>
          </a:xfrm>
        </p:spPr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3、从闰土的外貌特点中,可以看出他是个怎样的少年?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(1)拿铅笔将“圆脸”的“圆”,“小毡帽”的“小”和“颈上套一个明晃晃的银项圈”一句话轻轻划掉,进行对比阅读。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118090" y="11430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727710"/>
            <a:ext cx="10515600" cy="5449570"/>
          </a:xfrm>
        </p:spPr>
        <p:txBody>
          <a:bodyPr/>
          <a:p>
            <a:pPr marL="0" indent="0">
              <a:lnSpc>
                <a:spcPct val="15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3、从闰土的外貌特点中,可以看出他是个怎样的少年?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(2)用铅笔将“紫色的”划掉,换上“苍白的”“蜡黄的”一类词语,读后说说有什么体会。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118090" y="11430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42415" y="560070"/>
            <a:ext cx="5963920" cy="5419090"/>
          </a:xfrm>
        </p:spPr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我国有一位大文豪:他时常穿一件朴素的中式长衫,短短的头发刷子似的直立着,浓密的胡须成一个隶书的“一”字?你们知道他是谁吗?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118090" y="114300"/>
            <a:ext cx="1901825" cy="1066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lum bright="12000"/>
          </a:blip>
          <a:stretch>
            <a:fillRect/>
          </a:stretch>
        </p:blipFill>
        <p:spPr>
          <a:xfrm>
            <a:off x="7636510" y="1459230"/>
            <a:ext cx="4383405" cy="52349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over dir="lu"/>
      </p:transition>
    </mc:Choice>
    <mc:Fallback>
      <p:transition>
        <p:cover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lum bright="12000"/>
          </a:blip>
          <a:stretch>
            <a:fillRect/>
          </a:stretch>
        </p:blipFill>
        <p:spPr>
          <a:xfrm>
            <a:off x="4474845" y="2061210"/>
            <a:ext cx="7545070" cy="4705350"/>
          </a:xfrm>
          <a:prstGeom prst="round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7500" y="369570"/>
            <a:ext cx="10515600" cy="4474845"/>
          </a:xfrm>
        </p:spPr>
        <p:txBody>
          <a:bodyPr/>
          <a:p>
            <a:pPr marL="0" indent="0">
              <a:lnSpc>
                <a:spcPct val="150000"/>
              </a:lnSpc>
              <a:buNone/>
            </a:pPr>
            <a:r>
              <a:rPr lang="en-US" altLang="zh-CN" sz="55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5500">
                <a:latin typeface="楷体" panose="02010609060101010101" charset="-122"/>
                <a:ea typeface="楷体" panose="02010609060101010101" charset="-122"/>
              </a:rPr>
              <a:t>少年闰土具有年少、健康、天真、活泼的特点。</a:t>
            </a:r>
            <a:endParaRPr lang="zh-CN" altLang="en-US" sz="55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118090" y="11430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wipe dir="u"/>
      </p:transition>
    </mc:Choice>
    <mc:Fallback>
      <p:transition>
        <p:wipe dir="u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060"/>
            <a:ext cx="10515600" cy="1325563"/>
          </a:xfrm>
        </p:spPr>
        <p:txBody>
          <a:bodyPr/>
          <a:p>
            <a:pPr algn="ctr"/>
            <a:r>
              <a:rPr lang="zh-CN" altLang="en-US" sz="6600" b="1">
                <a:ln>
                  <a:solidFill>
                    <a:schemeClr val="bg1"/>
                  </a:solidFill>
                </a:ln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随文练笔,进行仿写</a:t>
            </a:r>
            <a:endParaRPr lang="zh-CN" altLang="en-US" sz="6600" b="1">
              <a:ln>
                <a:solidFill>
                  <a:schemeClr val="bg1"/>
                </a:solidFill>
              </a:ln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118090" y="11430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990600"/>
            <a:ext cx="10515600" cy="5186680"/>
          </a:xfrm>
        </p:spPr>
        <p:txBody>
          <a:bodyPr/>
          <a:p>
            <a:pPr marL="0" indent="0">
              <a:lnSpc>
                <a:spcPct val="150000"/>
              </a:lnSpc>
              <a:buNone/>
            </a:pPr>
            <a:r>
              <a:rPr lang="zh-CN" altLang="en-US" sz="5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1、让学生结合对闰土外貌描写的学习,说一说描写人物外貌要注意什么。</a:t>
            </a:r>
            <a:endParaRPr lang="zh-CN" altLang="en-US" sz="5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5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2、用几句话描写一位同学的外貌。</a:t>
            </a:r>
            <a:endParaRPr lang="zh-CN" altLang="en-US" sz="5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118090" y="11430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wipe dir="r"/>
      </p:transition>
    </mc:Choice>
    <mc:Fallback>
      <p:transition>
        <p:wipe dir="r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149475"/>
            <a:ext cx="10515600" cy="1325563"/>
          </a:xfrm>
        </p:spPr>
        <p:txBody>
          <a:bodyPr/>
          <a:p>
            <a:pPr algn="ctr"/>
            <a:r>
              <a:rPr lang="zh-CN" altLang="en-US" sz="6600" b="1">
                <a:ln>
                  <a:solidFill>
                    <a:schemeClr val="bg1"/>
                  </a:solidFill>
                </a:ln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谢谢观看</a:t>
            </a:r>
            <a:endParaRPr lang="zh-CN" altLang="en-US" sz="6600" b="1">
              <a:ln>
                <a:solidFill>
                  <a:schemeClr val="bg1"/>
                </a:solidFill>
              </a:ln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118090" y="114300"/>
            <a:ext cx="1901825" cy="1066800"/>
          </a:xfrm>
          <a:prstGeom prst="rect">
            <a:avLst/>
          </a:prstGeom>
        </p:spPr>
      </p:pic>
      <p:pic>
        <p:nvPicPr>
          <p:cNvPr id="3" name="图片 2" descr="结尾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67320" y="5066665"/>
            <a:ext cx="4486910" cy="15881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118090" y="114300"/>
            <a:ext cx="1901825" cy="106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260" y="443865"/>
            <a:ext cx="6033770" cy="60229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lus/>
      </p:transition>
    </mc:Choice>
    <mc:Fallback>
      <p:transition>
        <p:plus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120775"/>
          </a:xfrm>
        </p:spPr>
        <p:txBody>
          <a:bodyPr/>
          <a:p>
            <a:pPr algn="ctr"/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鲁迅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48055" y="1523365"/>
            <a:ext cx="10515600" cy="4474845"/>
          </a:xfrm>
        </p:spPr>
        <p:txBody>
          <a:bodyPr>
            <a:noAutofit/>
          </a:bodyPr>
          <a:p>
            <a:pPr marL="0" indent="0">
              <a:lnSpc>
                <a:spcPct val="12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</a:rPr>
              <a:t>鲁迅原名周树人，浙江绍兴人。主要作品有小说集《呐喊》《彷徨》《故事新编》、散文诗集《野草》、散文集《朝花夕拾》，以及大量杂文。他是伟大的文学家、思想家、革命家，五四新文化运动的重要参与者，中国现代文学的奠基人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118090" y="11430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dissolve/>
      </p:transition>
    </mc:Choice>
    <mc:Fallback>
      <p:transition>
        <p:dissolv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8855" y="2766060"/>
            <a:ext cx="10515600" cy="1325563"/>
          </a:xfrm>
        </p:spPr>
        <p:txBody>
          <a:bodyPr/>
          <a:p>
            <a:pPr algn="ctr"/>
            <a:r>
              <a:rPr lang="zh-CN" altLang="en-US" sz="6600" b="1">
                <a:ln>
                  <a:solidFill>
                    <a:schemeClr val="bg1"/>
                  </a:solidFill>
                </a:ln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检查预习,整体感知</a:t>
            </a:r>
            <a:endParaRPr lang="zh-CN" altLang="en-US" sz="6600" b="1">
              <a:ln>
                <a:solidFill>
                  <a:schemeClr val="bg1"/>
                </a:solidFill>
              </a:ln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118090" y="11430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982980" y="2493010"/>
            <a:ext cx="3885565" cy="3956050"/>
            <a:chOff x="1789" y="2074"/>
            <a:chExt cx="8967" cy="7984"/>
          </a:xfrm>
        </p:grpSpPr>
        <p:pic>
          <p:nvPicPr>
            <p:cNvPr id="122895" name="图片 122894"/>
            <p:cNvPicPr>
              <a:picLocks noChangeAspect="1"/>
            </p:cNvPicPr>
            <p:nvPr/>
          </p:nvPicPr>
          <p:blipFill>
            <a:blip r:embed="rId1">
              <a:lum contrast="6000"/>
            </a:blip>
            <a:srcRect l="15898" t="20126" r="9838" b="7711"/>
            <a:stretch>
              <a:fillRect/>
            </a:stretch>
          </p:blipFill>
          <p:spPr>
            <a:xfrm>
              <a:off x="1789" y="2074"/>
              <a:ext cx="8967" cy="79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896" name="矩形 122895"/>
            <p:cNvSpPr/>
            <p:nvPr/>
          </p:nvSpPr>
          <p:spPr>
            <a:xfrm>
              <a:off x="1869" y="2804"/>
              <a:ext cx="8807" cy="65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>
              <a:lvl1pPr marL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4400" u="none" kern="1200" baseline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</a:lstStyle>
            <a:p>
              <a:pPr lvl="0" algn="ctr"/>
              <a:r>
                <a:rPr lang="zh-CN" altLang="zh-CN" sz="25000" b="1" dirty="0">
                  <a:ea typeface="楷体" panose="02010609060101010101" charset="-122"/>
                </a:rPr>
                <a:t>胯</a:t>
              </a:r>
              <a:endParaRPr lang="zh-CN" altLang="zh-CN" sz="25000" b="1" dirty="0">
                <a:ea typeface="楷体" panose="02010609060101010101" charset="-122"/>
              </a:endParaRPr>
            </a:p>
          </p:txBody>
        </p:sp>
      </p:grpSp>
      <p:sp>
        <p:nvSpPr>
          <p:cNvPr id="122893" name="文本框 122892"/>
          <p:cNvSpPr txBox="1"/>
          <p:nvPr/>
        </p:nvSpPr>
        <p:spPr>
          <a:xfrm>
            <a:off x="2002790" y="1376045"/>
            <a:ext cx="261366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6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kuà </a:t>
            </a:r>
            <a:endParaRPr lang="en-US" altLang="zh-CN" sz="6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172075" y="1840230"/>
            <a:ext cx="661797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腰的两侧和大腿之间的部分。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45150" y="5342255"/>
            <a:ext cx="433260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>
                <a:latin typeface="楷体" panose="02010609060101010101" charset="-122"/>
                <a:ea typeface="楷体" panose="02010609060101010101" charset="-122"/>
              </a:rPr>
              <a:t>胯骨</a:t>
            </a:r>
            <a:endParaRPr lang="zh-CN" altLang="en-US" sz="6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45150" y="3917315"/>
            <a:ext cx="456628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>
                <a:latin typeface="楷体" panose="02010609060101010101" charset="-122"/>
                <a:ea typeface="楷体" panose="02010609060101010101" charset="-122"/>
              </a:rPr>
              <a:t>胯下</a:t>
            </a:r>
            <a:endParaRPr lang="zh-CN" altLang="en-US" sz="66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118090" y="114300"/>
            <a:ext cx="1901825" cy="10668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31620" y="320675"/>
            <a:ext cx="3084830" cy="86042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生字生词</a:t>
            </a:r>
            <a:endParaRPr lang="zh-CN" altLang="en-US" sz="5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5" name="图片 14" descr="重点使用图片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744710" y="3692525"/>
            <a:ext cx="2275205" cy="3131820"/>
          </a:xfrm>
          <a:prstGeom prst="rect">
            <a:avLst/>
          </a:prstGeom>
        </p:spPr>
      </p:pic>
      <p:pic>
        <p:nvPicPr>
          <p:cNvPr id="8" name="图片 7" descr="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205" y="114300"/>
            <a:ext cx="1426210" cy="14490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6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982980" y="2493010"/>
            <a:ext cx="3885565" cy="3956050"/>
            <a:chOff x="1789" y="2074"/>
            <a:chExt cx="8967" cy="7984"/>
          </a:xfrm>
        </p:grpSpPr>
        <p:pic>
          <p:nvPicPr>
            <p:cNvPr id="122895" name="图片 122894"/>
            <p:cNvPicPr>
              <a:picLocks noChangeAspect="1"/>
            </p:cNvPicPr>
            <p:nvPr/>
          </p:nvPicPr>
          <p:blipFill>
            <a:blip r:embed="rId1">
              <a:lum contrast="6000"/>
            </a:blip>
            <a:srcRect l="15898" t="20126" r="9838" b="7711"/>
            <a:stretch>
              <a:fillRect/>
            </a:stretch>
          </p:blipFill>
          <p:spPr>
            <a:xfrm>
              <a:off x="1789" y="2074"/>
              <a:ext cx="8967" cy="79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896" name="矩形 122895"/>
            <p:cNvSpPr/>
            <p:nvPr/>
          </p:nvSpPr>
          <p:spPr>
            <a:xfrm>
              <a:off x="1869" y="2804"/>
              <a:ext cx="8807" cy="65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>
              <a:lvl1pPr marL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4400" u="none" kern="1200" baseline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</a:lstStyle>
            <a:p>
              <a:pPr lvl="0" algn="ctr"/>
              <a:r>
                <a:rPr lang="zh-CN" altLang="zh-CN" sz="25000" b="1" dirty="0">
                  <a:ea typeface="楷体" panose="02010609060101010101" charset="-122"/>
                </a:rPr>
                <a:t>厨</a:t>
              </a:r>
              <a:endParaRPr lang="zh-CN" altLang="zh-CN" sz="25000" b="1" dirty="0">
                <a:ea typeface="楷体" panose="02010609060101010101" charset="-122"/>
              </a:endParaRPr>
            </a:p>
          </p:txBody>
        </p:sp>
      </p:grpSp>
      <p:sp>
        <p:nvSpPr>
          <p:cNvPr id="122893" name="文本框 122892"/>
          <p:cNvSpPr txBox="1"/>
          <p:nvPr/>
        </p:nvSpPr>
        <p:spPr>
          <a:xfrm>
            <a:off x="2002790" y="1376045"/>
            <a:ext cx="261366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6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chú </a:t>
            </a:r>
            <a:endParaRPr lang="en-US" altLang="zh-CN" sz="6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265420" y="1181100"/>
            <a:ext cx="661797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基本释义：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1.厨房，专用于做饭菜的地方。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2.指烹调工作或从事烹调工作的人。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93330" y="5150485"/>
            <a:ext cx="252476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>
                <a:latin typeface="楷体" panose="02010609060101010101" charset="-122"/>
                <a:ea typeface="楷体" panose="02010609060101010101" charset="-122"/>
              </a:rPr>
              <a:t>厨师</a:t>
            </a:r>
            <a:endParaRPr lang="zh-CN" altLang="en-US" sz="6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65420" y="5150485"/>
            <a:ext cx="456628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>
                <a:latin typeface="楷体" panose="02010609060101010101" charset="-122"/>
                <a:ea typeface="楷体" panose="02010609060101010101" charset="-122"/>
              </a:rPr>
              <a:t>厨房</a:t>
            </a:r>
            <a:endParaRPr lang="zh-CN" altLang="en-US" sz="66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118090" y="114300"/>
            <a:ext cx="1901825" cy="10668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31620" y="320675"/>
            <a:ext cx="3084830" cy="86042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生字生词</a:t>
            </a:r>
            <a:endParaRPr lang="zh-CN" altLang="en-US" sz="5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5" name="图片 14" descr="重点使用图片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744710" y="3692525"/>
            <a:ext cx="2275205" cy="3131820"/>
          </a:xfrm>
          <a:prstGeom prst="rect">
            <a:avLst/>
          </a:prstGeom>
        </p:spPr>
      </p:pic>
      <p:pic>
        <p:nvPicPr>
          <p:cNvPr id="8" name="图片 7" descr="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205" y="114300"/>
            <a:ext cx="1426210" cy="14490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6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982980" y="2493010"/>
            <a:ext cx="3885565" cy="3956050"/>
            <a:chOff x="1789" y="2074"/>
            <a:chExt cx="8967" cy="7984"/>
          </a:xfrm>
        </p:grpSpPr>
        <p:pic>
          <p:nvPicPr>
            <p:cNvPr id="122895" name="图片 122894"/>
            <p:cNvPicPr>
              <a:picLocks noChangeAspect="1"/>
            </p:cNvPicPr>
            <p:nvPr/>
          </p:nvPicPr>
          <p:blipFill>
            <a:blip r:embed="rId1">
              <a:lum contrast="6000"/>
            </a:blip>
            <a:srcRect l="15898" t="20126" r="9838" b="7711"/>
            <a:stretch>
              <a:fillRect/>
            </a:stretch>
          </p:blipFill>
          <p:spPr>
            <a:xfrm>
              <a:off x="1789" y="2074"/>
              <a:ext cx="8967" cy="79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896" name="矩形 122895"/>
            <p:cNvSpPr/>
            <p:nvPr/>
          </p:nvSpPr>
          <p:spPr>
            <a:xfrm>
              <a:off x="1869" y="2804"/>
              <a:ext cx="8807" cy="65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>
              <a:lvl1pPr marL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4400" u="none" kern="1200" baseline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</a:lstStyle>
            <a:p>
              <a:pPr lvl="0" algn="ctr"/>
              <a:r>
                <a:rPr lang="zh-CN" altLang="zh-CN" sz="25000" b="1" dirty="0">
                  <a:ea typeface="楷体" panose="02010609060101010101" charset="-122"/>
                </a:rPr>
                <a:t>缚</a:t>
              </a:r>
              <a:endParaRPr lang="zh-CN" altLang="zh-CN" sz="25000" b="1" dirty="0">
                <a:ea typeface="楷体" panose="02010609060101010101" charset="-122"/>
              </a:endParaRPr>
            </a:p>
          </p:txBody>
        </p:sp>
      </p:grpSp>
      <p:sp>
        <p:nvSpPr>
          <p:cNvPr id="122893" name="文本框 122892"/>
          <p:cNvSpPr txBox="1"/>
          <p:nvPr/>
        </p:nvSpPr>
        <p:spPr>
          <a:xfrm>
            <a:off x="2002790" y="1376045"/>
            <a:ext cx="261366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6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fù </a:t>
            </a:r>
            <a:endParaRPr lang="en-US" altLang="zh-CN" sz="6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265420" y="531495"/>
            <a:ext cx="6617970" cy="3345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4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形声字。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    “纟”指绳子。“尃”意为“展示花样”。“糸”与“尃”联合起来表示“花式捆绑”。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45150" y="5615940"/>
            <a:ext cx="433260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>
                <a:latin typeface="楷体" panose="02010609060101010101" charset="-122"/>
                <a:ea typeface="楷体" panose="02010609060101010101" charset="-122"/>
              </a:rPr>
              <a:t>作茧自缚</a:t>
            </a:r>
            <a:endParaRPr lang="zh-CN" altLang="en-US" sz="6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45150" y="4377690"/>
            <a:ext cx="456628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>
                <a:latin typeface="楷体" panose="02010609060101010101" charset="-122"/>
                <a:ea typeface="楷体" panose="02010609060101010101" charset="-122"/>
              </a:rPr>
              <a:t>束缚</a:t>
            </a:r>
            <a:endParaRPr lang="zh-CN" altLang="en-US" sz="66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118090" y="114300"/>
            <a:ext cx="1901825" cy="10668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31620" y="320675"/>
            <a:ext cx="3084830" cy="86042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生字生词</a:t>
            </a:r>
            <a:endParaRPr lang="zh-CN" altLang="en-US" sz="5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5" name="图片 14" descr="重点使用图片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744710" y="3692525"/>
            <a:ext cx="2275205" cy="3131820"/>
          </a:xfrm>
          <a:prstGeom prst="rect">
            <a:avLst/>
          </a:prstGeom>
        </p:spPr>
      </p:pic>
      <p:pic>
        <p:nvPicPr>
          <p:cNvPr id="8" name="图片 7" descr="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205" y="114300"/>
            <a:ext cx="1426210" cy="14490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6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982980" y="2493010"/>
            <a:ext cx="3885565" cy="3956050"/>
            <a:chOff x="1789" y="2074"/>
            <a:chExt cx="8967" cy="7984"/>
          </a:xfrm>
        </p:grpSpPr>
        <p:pic>
          <p:nvPicPr>
            <p:cNvPr id="122895" name="图片 122894"/>
            <p:cNvPicPr>
              <a:picLocks noChangeAspect="1"/>
            </p:cNvPicPr>
            <p:nvPr/>
          </p:nvPicPr>
          <p:blipFill>
            <a:blip r:embed="rId1">
              <a:lum contrast="6000"/>
            </a:blip>
            <a:srcRect l="15898" t="20126" r="9838" b="7711"/>
            <a:stretch>
              <a:fillRect/>
            </a:stretch>
          </p:blipFill>
          <p:spPr>
            <a:xfrm>
              <a:off x="1789" y="2074"/>
              <a:ext cx="8967" cy="79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896" name="矩形 122895"/>
            <p:cNvSpPr/>
            <p:nvPr/>
          </p:nvSpPr>
          <p:spPr>
            <a:xfrm>
              <a:off x="1869" y="2804"/>
              <a:ext cx="8807" cy="65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>
              <a:lvl1pPr marL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4400" u="none" kern="1200" baseline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</a:lstStyle>
            <a:p>
              <a:pPr lvl="0" algn="ctr"/>
              <a:r>
                <a:rPr lang="zh-CN" altLang="zh-CN" sz="25000" b="1" dirty="0">
                  <a:ea typeface="楷体" panose="02010609060101010101" charset="-122"/>
                </a:rPr>
                <a:t>毡</a:t>
              </a:r>
              <a:endParaRPr lang="zh-CN" altLang="zh-CN" sz="25000" b="1" dirty="0">
                <a:ea typeface="楷体" panose="02010609060101010101" charset="-122"/>
              </a:endParaRPr>
            </a:p>
          </p:txBody>
        </p:sp>
      </p:grpSp>
      <p:sp>
        <p:nvSpPr>
          <p:cNvPr id="122893" name="文本框 122892"/>
          <p:cNvSpPr txBox="1"/>
          <p:nvPr/>
        </p:nvSpPr>
        <p:spPr>
          <a:xfrm>
            <a:off x="1619250" y="1386205"/>
            <a:ext cx="261366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6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zhān  </a:t>
            </a:r>
            <a:endParaRPr lang="en-US" altLang="zh-CN" sz="6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172075" y="1840230"/>
            <a:ext cx="661797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400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用羊毛等压制成的块状、片状物。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45150" y="5342255"/>
            <a:ext cx="433260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>
                <a:latin typeface="楷体" panose="02010609060101010101" charset="-122"/>
                <a:ea typeface="楷体" panose="02010609060101010101" charset="-122"/>
              </a:rPr>
              <a:t>毡帽</a:t>
            </a:r>
            <a:endParaRPr lang="zh-CN" altLang="en-US" sz="6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45150" y="3917315"/>
            <a:ext cx="456628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>
                <a:latin typeface="楷体" panose="02010609060101010101" charset="-122"/>
                <a:ea typeface="楷体" panose="02010609060101010101" charset="-122"/>
              </a:rPr>
              <a:t>毛毡</a:t>
            </a:r>
            <a:endParaRPr lang="zh-CN" altLang="en-US" sz="66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118090" y="114300"/>
            <a:ext cx="1901825" cy="10668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31620" y="320675"/>
            <a:ext cx="3084830" cy="86042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生字生词</a:t>
            </a:r>
            <a:endParaRPr lang="zh-CN" altLang="en-US" sz="5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5" name="图片 14" descr="重点使用图片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744710" y="3692525"/>
            <a:ext cx="2275205" cy="3131820"/>
          </a:xfrm>
          <a:prstGeom prst="rect">
            <a:avLst/>
          </a:prstGeom>
        </p:spPr>
      </p:pic>
      <p:pic>
        <p:nvPicPr>
          <p:cNvPr id="8" name="图片 7" descr="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205" y="114300"/>
            <a:ext cx="1426210" cy="14490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6" grpId="0"/>
      <p:bldP spid="3" grpId="0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1075</Words>
  <Application>WPS 演示</Application>
  <PresentationFormat>宽屏</PresentationFormat>
  <Paragraphs>139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方正彩云简体</vt:lpstr>
      <vt:lpstr>微软雅黑</vt:lpstr>
      <vt:lpstr>楷体</vt:lpstr>
      <vt:lpstr>Arial Unicode MS</vt:lpstr>
      <vt:lpstr>Franklin Gothic Medium</vt:lpstr>
      <vt:lpstr>Calibri</vt:lpstr>
      <vt:lpstr>Office 主题</vt:lpstr>
      <vt:lpstr>第二十四课    少年闰土</vt:lpstr>
      <vt:lpstr>PowerPoint 演示文稿</vt:lpstr>
      <vt:lpstr>PowerPoint 演示文稿</vt:lpstr>
      <vt:lpstr>鲁迅</vt:lpstr>
      <vt:lpstr>检查预习,整体感知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多音字</vt:lpstr>
      <vt:lpstr>把下面的词语与正确的解释连线</vt:lpstr>
      <vt:lpstr>说说少年闰土给你留下了怎样的印象?</vt:lpstr>
      <vt:lpstr>初识闰土,了解特点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随文练笔,进行仿写</vt:lpstr>
      <vt:lpstr>PowerPoint 演示文稿</vt:lpstr>
      <vt:lpstr>谢谢观看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void</dc:creator>
  <cp:lastModifiedBy>面朝大海</cp:lastModifiedBy>
  <cp:revision>127</cp:revision>
  <dcterms:created xsi:type="dcterms:W3CDTF">2017-08-03T09:01:00Z</dcterms:created>
  <dcterms:modified xsi:type="dcterms:W3CDTF">2021-08-02T15:39:19Z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2052-11.1.0.10168</vt:lpwstr>
  </property>
</Properties>
</file>