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70" r:id="rId8"/>
    <p:sldId id="261" r:id="rId9"/>
    <p:sldId id="262" r:id="rId10"/>
    <p:sldId id="263" r:id="rId11"/>
    <p:sldId id="264" r:id="rId12"/>
    <p:sldId id="265" r:id="rId13"/>
    <p:sldId id="271" r:id="rId14"/>
    <p:sldId id="266" r:id="rId15"/>
    <p:sldId id="267" r:id="rId16"/>
    <p:sldId id="268" r:id="rId17"/>
    <p:sldId id="269" r:id="rId18"/>
    <p:sldId id="272" r:id="rId19"/>
    <p:sldId id="273" r:id="rId20"/>
    <p:sldId id="283" r:id="rId21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1122680"/>
            <a:ext cx="105156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38200" y="3602355"/>
            <a:ext cx="10515600" cy="1655445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27025"/>
            <a:ext cx="10515600" cy="5850255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7485"/>
            <a:ext cx="10515600" cy="1325563"/>
          </a:xfrm>
        </p:spPr>
        <p:txBody>
          <a:bodyPr anchor="b" anchorCtr="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702435"/>
            <a:ext cx="10515600" cy="4474845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959100"/>
            <a:ext cx="10515600" cy="2781300"/>
          </a:xfrm>
        </p:spPr>
        <p:txBody>
          <a:bodyPr anchor="t" anchorCtr="0"/>
          <a:lstStyle>
            <a:lvl1pPr>
              <a:defRPr sz="4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722120"/>
            <a:ext cx="10515600" cy="1102995"/>
          </a:xfrm>
        </p:spPr>
        <p:txBody>
          <a:bodyPr lIns="144145" anchor="b" anchorCtr="0"/>
          <a:lstStyle>
            <a:lvl1pPr marL="0" indent="0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105" y="365125"/>
            <a:ext cx="10515600" cy="800100"/>
          </a:xfrm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470" y="1482090"/>
            <a:ext cx="5220970" cy="823595"/>
          </a:xfrm>
        </p:spPr>
        <p:txBody>
          <a:bodyPr anchor="ctr" anchorCtr="0"/>
          <a:lstStyle>
            <a:lvl1pPr marL="0" indent="0">
              <a:buNone/>
              <a:defRPr sz="3200">
                <a:solidFill>
                  <a:srgbClr val="0070C0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8200" y="2368550"/>
            <a:ext cx="5222240" cy="3820795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655" y="1482090"/>
            <a:ext cx="5097145" cy="823595"/>
          </a:xfrm>
        </p:spPr>
        <p:txBody>
          <a:bodyPr anchor="ctr" anchorCtr="0"/>
          <a:lstStyle>
            <a:lvl1pPr marL="0" indent="0">
              <a:buNone/>
              <a:defRPr sz="3200">
                <a:solidFill>
                  <a:srgbClr val="0070C0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655" y="2368550"/>
            <a:ext cx="5097145" cy="3820795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7485"/>
            <a:ext cx="10515600" cy="1325563"/>
          </a:xfrm>
        </p:spPr>
        <p:txBody>
          <a:bodyPr anchor="b" anchorCtr="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 + 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-12700" y="-1905"/>
            <a:ext cx="7017385" cy="6861810"/>
          </a:xfrm>
          <a:noFill/>
        </p:spPr>
        <p:txBody>
          <a:bodyPr lIns="252095" tIns="144145"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50125" y="457200"/>
            <a:ext cx="4392295" cy="1055370"/>
          </a:xfrm>
        </p:spPr>
        <p:txBody>
          <a:bodyPr anchor="b" anchorCtr="0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349490" y="1694180"/>
            <a:ext cx="4393565" cy="4480560"/>
          </a:xfr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文本 + 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505" y="-7620"/>
            <a:ext cx="7017385" cy="6861810"/>
          </a:xfrm>
          <a:noFill/>
        </p:spPr>
        <p:txBody>
          <a:bodyPr lIns="252095" tIns="144145"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9575" y="457200"/>
            <a:ext cx="4279900" cy="1055370"/>
          </a:xfrm>
        </p:spPr>
        <p:txBody>
          <a:bodyPr anchor="t" anchorCtr="0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09575" y="1694180"/>
            <a:ext cx="4280535" cy="4480560"/>
          </a:xfr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  <p:sp>
        <p:nvSpPr>
          <p:cNvPr id="3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7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>
            <a:alphaModFix amt="67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.xml"/><Relationship Id="rId3" Type="http://schemas.openxmlformats.org/officeDocument/2006/relationships/image" Target="../media/image1.tiff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image" Target="../media/image1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4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" name="标题 5"/>
          <p:cNvSpPr>
            <a:spLocks noGrp="1"/>
          </p:cNvSpPr>
          <p:nvPr>
            <p:ph type="ctrTitle"/>
          </p:nvPr>
        </p:nvSpPr>
        <p:spPr>
          <a:xfrm>
            <a:off x="1858645" y="1697990"/>
            <a:ext cx="8474710" cy="2387600"/>
          </a:xfrm>
        </p:spPr>
        <p:txBody>
          <a:bodyPr/>
          <a:p>
            <a:r>
              <a:rPr lang="zh-CN" altLang="en-US" sz="6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第十七课  盼</a:t>
            </a:r>
            <a:endParaRPr lang="zh-CN" altLang="en-US" sz="6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文本框 29"/>
          <p:cNvSpPr txBox="1">
            <a:spLocks noChangeArrowheads="1"/>
          </p:cNvSpPr>
          <p:nvPr/>
        </p:nvSpPr>
        <p:spPr bwMode="auto">
          <a:xfrm>
            <a:off x="4293870" y="5381625"/>
            <a:ext cx="3604260" cy="4514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79" tIns="34289" rIns="68579" bIns="34289">
            <a:spAutoFit/>
          </a:bodyPr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500" b="1" dirty="0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语文</a:t>
            </a:r>
            <a:r>
              <a:rPr lang="en-US" altLang="zh-CN" sz="2500" b="1" dirty="0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2500" b="1" dirty="0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人教版</a:t>
            </a:r>
            <a:r>
              <a:rPr lang="en-US" altLang="zh-CN" sz="2500" b="1" dirty="0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zh-CN" sz="2500" b="1" dirty="0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六</a:t>
            </a:r>
            <a:r>
              <a:rPr lang="zh-CN" altLang="en-US" sz="2500" b="1" dirty="0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年级上</a:t>
            </a:r>
            <a:endParaRPr lang="zh-CN" altLang="en-US" sz="2500" b="1" dirty="0" smtClean="0">
              <a:ln>
                <a:solidFill>
                  <a:schemeClr val="bg1"/>
                </a:solidFill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3" name="图片 12" descr="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1875" y="803275"/>
            <a:ext cx="1858645" cy="4177665"/>
          </a:xfrm>
          <a:prstGeom prst="rect">
            <a:avLst/>
          </a:prstGeom>
        </p:spPr>
      </p:pic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8021320" y="727075"/>
            <a:ext cx="1901825" cy="1066800"/>
          </a:xfrm>
          <a:prstGeom prst="rect">
            <a:avLst/>
          </a:prstGeom>
        </p:spPr>
      </p:pic>
      <p:sp>
        <p:nvSpPr>
          <p:cNvPr id="12" name="文本框 29"/>
          <p:cNvSpPr txBox="1">
            <a:spLocks noChangeArrowheads="1"/>
          </p:cNvSpPr>
          <p:nvPr/>
        </p:nvSpPr>
        <p:spPr bwMode="auto">
          <a:xfrm>
            <a:off x="9700895" y="4344670"/>
            <a:ext cx="1530350" cy="4514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79" tIns="34289" rIns="68579" bIns="34289">
            <a:spAutoFit/>
          </a:bodyPr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5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第二课时</a:t>
            </a:r>
            <a:endParaRPr lang="zh-CN" altLang="en-US" sz="2500" b="1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写作特点归纳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p>
            <a:pPr marL="0" indent="0">
              <a:lnSpc>
                <a:spcPct val="150000"/>
              </a:lnSpc>
              <a:buNone/>
            </a:pPr>
            <a:r>
              <a:rPr lang="zh-CN" altLang="en-US" sz="5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 寓情于景，情景交融</a:t>
            </a:r>
            <a:endParaRPr lang="zh-CN" altLang="en-US" sz="5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5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5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作者通过对天气和环境的描写，烘托出蕾蕾在下雨前、下雨时不同的心情。</a:t>
            </a:r>
            <a:endParaRPr lang="zh-CN" altLang="en-US" sz="5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870440" y="26162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写作特点归纳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5265" y="1716405"/>
            <a:ext cx="11761470" cy="4474845"/>
          </a:xfrm>
        </p:spPr>
        <p:txBody>
          <a:bodyPr>
            <a:noAutofit/>
          </a:bodyPr>
          <a:p>
            <a:pPr marL="0" indent="0">
              <a:lnSpc>
                <a:spcPct val="150000"/>
              </a:lnSpc>
              <a:buNone/>
            </a:pPr>
            <a:r>
              <a:rPr lang="zh-CN" altLang="en-US" sz="5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2.心理描写、语言描写、动作描写相结合。</a:t>
            </a:r>
            <a:endParaRPr lang="zh-CN" altLang="en-US" sz="5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5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5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作者通过对蕾蕾的心理、动作、语言等描写，刻画了一个纯真可爱的小女孩形象。</a:t>
            </a:r>
            <a:endParaRPr lang="zh-CN" altLang="en-US" sz="5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endParaRPr lang="zh-CN" altLang="en-US" sz="5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870440" y="26162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写作特点归纳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lnSpc>
                <a:spcPct val="150000"/>
              </a:lnSpc>
              <a:buNone/>
            </a:pPr>
            <a:r>
              <a:rPr lang="zh-CN" altLang="en-US" sz="5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3.语言浅显精练，通俗易懂，生动活泼。情节有趣。</a:t>
            </a:r>
            <a:endParaRPr lang="zh-CN" altLang="en-US" sz="5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870440" y="26162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split orient="vert" dir="in"/>
      </p:transition>
    </mc:Choice>
    <mc:Fallback>
      <p:transition>
        <p:split orient="vert" dir="in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060"/>
            <a:ext cx="10515600" cy="1325563"/>
          </a:xfrm>
        </p:spPr>
        <p:txBody>
          <a:bodyPr>
            <a:noAutofit/>
          </a:bodyPr>
          <a:p>
            <a:pPr algn="ctr"/>
            <a:r>
              <a:rPr lang="zh-CN" altLang="en-US" sz="8800" b="1">
                <a:latin typeface="方正古隶简体" panose="03000509000000000000" charset="-122"/>
                <a:ea typeface="方正古隶简体" panose="03000509000000000000" charset="-122"/>
              </a:rPr>
              <a:t>课堂小结</a:t>
            </a:r>
            <a:endParaRPr lang="zh-CN" altLang="en-US" sz="8800" b="1">
              <a:latin typeface="方正古隶简体" panose="03000509000000000000" charset="-122"/>
              <a:ea typeface="方正古隶简体" panose="03000509000000000000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870440" y="26162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2890" y="1044575"/>
            <a:ext cx="11638915" cy="5132705"/>
          </a:xfrm>
        </p:spPr>
        <p:txBody>
          <a:bodyPr>
            <a:noAutofit/>
          </a:bodyPr>
          <a:p>
            <a:pPr marL="0" indent="0">
              <a:lnSpc>
                <a:spcPct val="130000"/>
              </a:lnSpc>
              <a:buNone/>
            </a:pPr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铁凝早期作品多描写生活中普通的人与事，她特别细腻地描写人物的内心，从中反映人们的理想与追求，矛盾与痛苦，语言柔婉清新。如文中的“蕾蕾”，因为想穿新雨衣，迫切地盼望着一场雨的到来。我们从字里行间都能体会到她的纯真可爱，也正是这种纯真可爱，唤醒了我们对于美好心灵的赞赏与追求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870440" y="26162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omb dir="vert"/>
      </p:transition>
    </mc:Choice>
    <mc:Fallback>
      <p:transition>
        <p:comb dir="vert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060"/>
            <a:ext cx="10515600" cy="1325563"/>
          </a:xfrm>
        </p:spPr>
        <p:txBody>
          <a:bodyPr>
            <a:noAutofit/>
          </a:bodyPr>
          <a:p>
            <a:pPr algn="ctr"/>
            <a:r>
              <a:rPr lang="zh-CN" altLang="en-US" sz="8800">
                <a:latin typeface="方正古隶简体" panose="03000509000000000000" charset="-122"/>
                <a:ea typeface="方正古隶简体" panose="03000509000000000000" charset="-122"/>
              </a:rPr>
              <a:t>积累拓展</a:t>
            </a:r>
            <a:endParaRPr lang="zh-CN" altLang="en-US" sz="8800">
              <a:latin typeface="方正古隶简体" panose="03000509000000000000" charset="-122"/>
              <a:ea typeface="方正古隶简体" panose="03000509000000000000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870440" y="26162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328420"/>
            <a:ext cx="10515600" cy="4848860"/>
          </a:xfrm>
        </p:spPr>
        <p:txBody>
          <a:bodyPr>
            <a:noAutofit/>
          </a:bodyPr>
          <a:p>
            <a:pPr marL="0" indent="0">
              <a:lnSpc>
                <a:spcPct val="150000"/>
              </a:lnSpc>
              <a:buNone/>
            </a:pPr>
            <a:r>
              <a:rPr lang="zh-CN" altLang="en-US" sz="5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1.下面这段描写富于想象，反复朗读，试着用你自己的语言描写雨后的场景。写完后与同学交流。</a:t>
            </a:r>
            <a:endParaRPr lang="zh-CN" altLang="en-US" sz="5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5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endParaRPr lang="zh-CN" altLang="en-US" sz="5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870440" y="26162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wheel spokes="8"/>
      </p:transition>
    </mc:Choice>
    <mc:Fallback>
      <p:transition>
        <p:wheel spokes="8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0830" y="1061720"/>
            <a:ext cx="11480800" cy="5115560"/>
          </a:xfrm>
        </p:spPr>
        <p:txBody>
          <a:bodyPr>
            <a:noAutofit/>
          </a:bodyPr>
          <a:p>
            <a:pPr marL="0" indent="0">
              <a:lnSpc>
                <a:spcPct val="130000"/>
              </a:lnSpc>
              <a:buNone/>
            </a:pP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我推开窗子，凉爽的空气扑了过来，还带点儿腥味。路灯照着大雨冲刷过的马路、马路上像铺了一层明晃晃的玻璃；路灯照着路旁的小杨树，小杨树上像挂满了珍珠玛瑙。可雨点儿要是淋在淡绿色的雨衣上呢，那一定比珍珠玛瑙还好看。</a:t>
            </a: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870440" y="26162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hecker dir="vert"/>
      </p:transition>
    </mc:Choice>
    <mc:Fallback>
      <p:transition>
        <p:checker dir="vert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lnSpc>
                <a:spcPct val="150000"/>
              </a:lnSpc>
              <a:buNone/>
            </a:pPr>
            <a:r>
              <a:rPr lang="zh-CN" altLang="en-US" sz="5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2.你有特别期盼的事情吗？写一写，和同学交流。</a:t>
            </a:r>
            <a:endParaRPr lang="zh-CN" altLang="en-US" sz="5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870440" y="26162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ircle/>
      </p:transition>
    </mc:Choice>
    <mc:Fallback>
      <p:transition>
        <p:circl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060"/>
            <a:ext cx="10515600" cy="1325563"/>
          </a:xfrm>
        </p:spPr>
        <p:txBody>
          <a:bodyPr>
            <a:noAutofit/>
          </a:bodyPr>
          <a:p>
            <a:pPr algn="ctr"/>
            <a:r>
              <a:rPr lang="zh-CN" altLang="en-US" sz="8800">
                <a:latin typeface="方正古隶简体" panose="03000509000000000000" charset="-122"/>
                <a:ea typeface="方正古隶简体" panose="03000509000000000000" charset="-122"/>
              </a:rPr>
              <a:t>谢谢观看</a:t>
            </a:r>
            <a:endParaRPr lang="zh-CN" altLang="en-US" sz="8800">
              <a:latin typeface="方正古隶简体" panose="03000509000000000000" charset="-122"/>
              <a:ea typeface="方正古隶简体" panose="03000509000000000000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870440" y="261620"/>
            <a:ext cx="1901825" cy="1066800"/>
          </a:xfrm>
          <a:prstGeom prst="rect">
            <a:avLst/>
          </a:prstGeom>
        </p:spPr>
      </p:pic>
      <p:pic>
        <p:nvPicPr>
          <p:cNvPr id="8" name="图片 7" descr="结尾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3685" y="4886960"/>
            <a:ext cx="4486910" cy="15881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060"/>
            <a:ext cx="10515600" cy="1325563"/>
          </a:xfrm>
        </p:spPr>
        <p:txBody>
          <a:bodyPr>
            <a:noAutofit/>
          </a:bodyPr>
          <a:p>
            <a:pPr algn="ctr"/>
            <a:r>
              <a:rPr lang="zh-CN" altLang="en-US" sz="8800" b="1">
                <a:latin typeface="方正古隶简体" panose="03000509000000000000" charset="-122"/>
                <a:ea typeface="方正古隶简体" panose="03000509000000000000" charset="-122"/>
              </a:rPr>
              <a:t>复习回顾，进入新课</a:t>
            </a:r>
            <a:endParaRPr lang="zh-CN" altLang="en-US" sz="8800" b="1">
              <a:latin typeface="方正古隶简体" panose="03000509000000000000" charset="-122"/>
              <a:ea typeface="方正古隶简体" panose="03000509000000000000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870440" y="26162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字词回顾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4530" y="1523365"/>
            <a:ext cx="10515600" cy="4474845"/>
          </a:xfrm>
        </p:spPr>
        <p:txBody>
          <a:bodyPr>
            <a:noAutofit/>
          </a:bodyPr>
          <a:p>
            <a:pPr marL="0" indent="0">
              <a:lnSpc>
                <a:spcPct val="140000"/>
              </a:lnSpc>
              <a:buNone/>
            </a:pPr>
            <a:r>
              <a:rPr lang="zh-CN" altLang="en-US" sz="5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雨衣   袖筒   斗篷   情况   袖子   瓦蓝   预报   遮盖  </a:t>
            </a:r>
            <a:endParaRPr lang="zh-CN" altLang="en-US" sz="5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40000"/>
              </a:lnSpc>
              <a:buNone/>
            </a:pPr>
            <a:r>
              <a:rPr lang="zh-CN" altLang="en-US" sz="5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讲座   油锅   酱油   闹钟  </a:t>
            </a:r>
            <a:endParaRPr lang="zh-CN" altLang="en-US" sz="5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40000"/>
              </a:lnSpc>
              <a:buNone/>
            </a:pPr>
            <a:r>
              <a:rPr lang="zh-CN" altLang="en-US" sz="5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逗引   嘴唇   楼梯</a:t>
            </a:r>
            <a:endParaRPr lang="zh-CN" altLang="en-US" sz="5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870440" y="26162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060"/>
            <a:ext cx="10515600" cy="1325563"/>
          </a:xfrm>
        </p:spPr>
        <p:txBody>
          <a:bodyPr>
            <a:noAutofit/>
          </a:bodyPr>
          <a:p>
            <a:pPr algn="ctr"/>
            <a:r>
              <a:rPr lang="zh-CN" altLang="en-US" sz="8800" b="1">
                <a:latin typeface="方正古隶简体" panose="03000509000000000000" charset="-122"/>
                <a:ea typeface="方正古隶简体" panose="03000509000000000000" charset="-122"/>
              </a:rPr>
              <a:t>深入疑难，共同探究</a:t>
            </a:r>
            <a:endParaRPr lang="zh-CN" altLang="en-US" sz="8800" b="1">
              <a:latin typeface="方正古隶简体" panose="03000509000000000000" charset="-122"/>
              <a:ea typeface="方正古隶简体" panose="03000509000000000000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870440" y="26162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4020" y="1232535"/>
            <a:ext cx="11358245" cy="4848860"/>
          </a:xfrm>
        </p:spPr>
        <p:txBody>
          <a:bodyPr>
            <a:normAutofit lnSpcReduction="10000"/>
          </a:bodyPr>
          <a:p>
            <a:pPr marL="0" indent="0">
              <a:lnSpc>
                <a:spcPct val="170000"/>
              </a:lnSpc>
              <a:buNone/>
            </a:pP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1.文章是通过哪些事情来写“盼”的？</a:t>
            </a: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2.文章哪些地方具体描写了“盼”这一心理活动？选出其中你认为最生动的一处，说说具体表达了“我”怎样的心理。</a:t>
            </a: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870440" y="26162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dissolve/>
      </p:transition>
    </mc:Choice>
    <mc:Fallback>
      <p:transition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6430" y="1329055"/>
            <a:ext cx="11125835" cy="4848225"/>
          </a:xfrm>
        </p:spPr>
        <p:txBody>
          <a:bodyPr>
            <a:noAutofit/>
          </a:bodyPr>
          <a:p>
            <a:pPr marL="0" indent="0">
              <a:lnSpc>
                <a:spcPct val="150000"/>
              </a:lnSpc>
              <a:buNone/>
            </a:pPr>
            <a:r>
              <a:rPr lang="zh-CN" altLang="en-US" sz="5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3.理解下面句子在文中的含义。</a:t>
            </a:r>
            <a:endParaRPr lang="zh-CN" altLang="en-US" sz="5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5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我走在街上，甩着两只透明的绿袖子，觉得好像雨点儿都特别爱往我雨衣上落。</a:t>
            </a:r>
            <a:endParaRPr lang="zh-CN" altLang="en-US" sz="5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870440" y="26162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dissolve/>
      </p:transition>
    </mc:Choice>
    <mc:Fallback>
      <p:transition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2250" y="852805"/>
            <a:ext cx="11802745" cy="5324475"/>
          </a:xfrm>
        </p:spPr>
        <p:txBody>
          <a:bodyPr>
            <a:noAutofit/>
          </a:bodyPr>
          <a:p>
            <a:pPr marL="0" indent="0">
              <a:lnSpc>
                <a:spcPct val="130000"/>
              </a:lnSpc>
              <a:buNone/>
            </a:pPr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作者原本很讨厌下雨，因为下雨的话“就是下了课你也出不去,大家只好挤在教室里。哇啦哇,哇啦哇!好像大雨一下把我们三年级的教室变成了蛤蟆坑……”但是在后来作者却说“雨点儿打在头上是世界上最美的事”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30000"/>
              </a:lnSpc>
              <a:buNone/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请反复阅读文中作者对雨景的描写，说说作者变化的原因。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870440" y="26162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wheel spokes="3"/>
      </p:transition>
    </mc:Choice>
    <mc:Fallback>
      <p:transition>
        <p:wheel spokes="3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060"/>
            <a:ext cx="10515600" cy="1325563"/>
          </a:xfrm>
        </p:spPr>
        <p:txBody>
          <a:bodyPr>
            <a:normAutofit fontScale="90000"/>
          </a:bodyPr>
          <a:p>
            <a:pPr algn="ctr"/>
            <a:r>
              <a:rPr lang="zh-CN" altLang="en-US" sz="8800" b="1">
                <a:latin typeface="方正古隶简体" panose="03000509000000000000" charset="-122"/>
                <a:ea typeface="方正古隶简体" panose="03000509000000000000" charset="-122"/>
              </a:rPr>
              <a:t>总结归纳，学习写法</a:t>
            </a:r>
            <a:endParaRPr lang="zh-CN" altLang="en-US" sz="8800" b="1">
              <a:latin typeface="方正古隶简体" panose="03000509000000000000" charset="-122"/>
              <a:ea typeface="方正古隶简体" panose="03000509000000000000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870440" y="26162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155065"/>
            <a:ext cx="10515600" cy="5022215"/>
          </a:xfrm>
        </p:spPr>
        <p:txBody>
          <a:bodyPr>
            <a:noAutofit/>
          </a:bodyPr>
          <a:p>
            <a:pPr marL="0" indent="0">
              <a:lnSpc>
                <a:spcPct val="150000"/>
              </a:lnSpc>
              <a:buNone/>
            </a:pPr>
            <a:r>
              <a:rPr lang="en-US" altLang="zh-CN" sz="5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1.这篇课文语言简显易懂，却充满童趣，认真地再读一读课文，想一想作者在写作时都运用了哪些写法？</a:t>
            </a:r>
            <a:endParaRPr lang="en-US" altLang="zh-CN" sz="5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870440" y="26162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zoom/>
      </p:transition>
    </mc:Choice>
    <mc:Fallback>
      <p:transition>
        <p:zoom/>
      </p:transition>
    </mc:Fallback>
  </mc:AlternateContent>
</p:sld>
</file>

<file path=ppt/tags/tag1.xml><?xml version="1.0" encoding="utf-8"?>
<p:tagLst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909</Words>
  <Application>WPS 演示</Application>
  <PresentationFormat>宽屏</PresentationFormat>
  <Paragraphs>61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方正古隶简体</vt:lpstr>
      <vt:lpstr>新宋体</vt:lpstr>
      <vt:lpstr>楷体</vt:lpstr>
      <vt:lpstr>Arial Unicode MS</vt:lpstr>
      <vt:lpstr>Franklin Gothic Medium</vt:lpstr>
      <vt:lpstr>Calibri</vt:lpstr>
      <vt:lpstr>Office 主题</vt:lpstr>
      <vt:lpstr>第十六课  盼</vt:lpstr>
      <vt:lpstr>复习回顾，进入新课</vt:lpstr>
      <vt:lpstr>字词回顾</vt:lpstr>
      <vt:lpstr>深入疑难，共同探究</vt:lpstr>
      <vt:lpstr>PowerPoint 演示文稿</vt:lpstr>
      <vt:lpstr>PowerPoint 演示文稿</vt:lpstr>
      <vt:lpstr>PowerPoint 演示文稿</vt:lpstr>
      <vt:lpstr>总结归纳，学习写法</vt:lpstr>
      <vt:lpstr>PowerPoint 演示文稿</vt:lpstr>
      <vt:lpstr>写作特点归纳</vt:lpstr>
      <vt:lpstr>写作特点归纳</vt:lpstr>
      <vt:lpstr>写作特点归纳</vt:lpstr>
      <vt:lpstr>课堂小结</vt:lpstr>
      <vt:lpstr>PowerPoint 演示文稿</vt:lpstr>
      <vt:lpstr>积累拓展</vt:lpstr>
      <vt:lpstr>PowerPoint 演示文稿</vt:lpstr>
      <vt:lpstr>PowerPoint 演示文稿</vt:lpstr>
      <vt:lpstr>PowerPoint 演示文稿</vt:lpstr>
      <vt:lpstr>谢谢观看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void</dc:creator>
  <cp:lastModifiedBy>面朝大海</cp:lastModifiedBy>
  <cp:revision>127</cp:revision>
  <dcterms:created xsi:type="dcterms:W3CDTF">2017-08-03T09:01:00Z</dcterms:created>
  <dcterms:modified xsi:type="dcterms:W3CDTF">2021-08-02T15:39:25Z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2052-11.1.0.10168</vt:lpwstr>
  </property>
</Properties>
</file>