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58" r:id="rId6"/>
    <p:sldId id="260" r:id="rId7"/>
    <p:sldId id="273" r:id="rId8"/>
    <p:sldId id="274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87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MY" initials="F" lastIdx="2" clrIdx="0"/>
  <p:cmAuthor id="2" name="小阳" initials="小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7000" t="-20000" r="-2000" b="-1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60525" y="1793875"/>
            <a:ext cx="10515600" cy="2387600"/>
          </a:xfrm>
        </p:spPr>
        <p:txBody>
          <a:bodyPr/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</a:t>
            </a:r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</a:t>
            </a:r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      盼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1865630" y="566928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9700895" y="4344670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5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323850"/>
            <a:ext cx="2371090" cy="532828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（二）了解作者及写作背景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铁凝，1957年生，当代著名作家，河北赵县人。现任中共十九届中央委员，中国文联主席、中国作家协会主席。主要著作有:《玫瑰门》、《无雨之城》、《大浴女》、《麦秸垛》、《哦，香雪》、《孕妇和牛》以及散文、电影文学剧本等百余篇(部)，总计300余万字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（二）了解作者及写作背景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散文集《女人的白夜》获中国首届鲁迅文学奖，中篇小说《永远有多远》获第二届鲁迅文学奖。根据小说改编的电影《哦，香雪》获第41届柏林国际电影节青春片最高奖。电影《红衣少女》获1985年中国电影"金鸡奖""百花奖"优秀故事片奖。部分作品译成英、法、德、日、俄、丹麦、西班牙等文字。亦有小说在香港和台湾出版。</a:t>
            </a:r>
            <a:endParaRPr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（二）了解作者及写作背景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节选自铁凝第一本短篇小说集《夜路》铁凝早期作品多描写生活中普通的人与事，特别是细腻地描写人物的内心，从中反映人们的理想与追求，矛盾与痛苦，语言柔婉清新。如文中的“蕾蕾”，因为想穿新雨衣，迫切地盼望着一场雨的到来。我们从字里行间都能体会到她的纯真可爱，也正是这种纯真可爱，唤醒了我们对于美好心灵的赞赏与追求。</a:t>
            </a:r>
            <a:endParaRPr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方正行楷简体" panose="02010601030101010101" charset="-122"/>
                <a:ea typeface="方正行楷简体" panose="02010601030101010101" charset="-122"/>
              </a:rPr>
              <a:t>初读课文，整体感知</a:t>
            </a:r>
            <a:endParaRPr lang="zh-CN" altLang="en-US" sz="6600" b="1"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1.默读课文，想一想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5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“我”在盼什么？为什么会“盼”？课文是通过哪些事例来写“盼”的？</a:t>
            </a:r>
            <a:endParaRPr lang="zh-CN" altLang="en-US" sz="5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.再读课文，思考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150" y="1702435"/>
            <a:ext cx="11212830" cy="4474845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（1）课文里都运用了哪些修辞手法？哪些描写方法？用不同的符号在相关的语句旁做上标记，和同学们交流。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（2）哪些地方具体描写了“盼”这一心理活动？选出你认为最生动的两处，说说这样写的好处。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96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方正行楷简体" panose="02010601030101010101" charset="-122"/>
                <a:ea typeface="方正行楷简体" panose="02010601030101010101" charset="-122"/>
              </a:rPr>
              <a:t>品读课文，走近人物</a:t>
            </a:r>
            <a:endParaRPr lang="zh-CN" altLang="en-US" sz="6600" b="1"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en-US" altLang="zh-CN" sz="6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6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分角色朗读课文。</a:t>
            </a:r>
            <a:endParaRPr lang="zh-CN" altLang="en-US" sz="6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6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6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评议。</a:t>
            </a:r>
            <a:endParaRPr lang="zh-CN" altLang="en-US" sz="6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r"/>
      </p:transition>
    </mc:Choice>
    <mc:Fallback>
      <p:transition>
        <p:wipe dir="r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方正行楷简体" panose="02010601030101010101" charset="-122"/>
                <a:ea typeface="方正行楷简体" panose="02010601030101010101" charset="-122"/>
              </a:rPr>
              <a:t>布置作业</a:t>
            </a:r>
            <a:endParaRPr lang="zh-CN" altLang="en-US" sz="6600" b="1"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948940"/>
            <a:ext cx="10515600" cy="3228340"/>
          </a:xfrm>
        </p:spPr>
        <p:txBody>
          <a:bodyPr/>
          <a:p>
            <a:pPr marL="0" indent="0" algn="ctr">
              <a:buNone/>
            </a:pPr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抄写本课生字、新词。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100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方正行楷简体" panose="02010601030101010101" charset="-122"/>
                <a:ea typeface="方正行楷简体" panose="02010601030101010101" charset="-122"/>
              </a:rPr>
              <a:t>谈话导入，激发兴趣</a:t>
            </a:r>
            <a:endParaRPr lang="zh-CN" altLang="en-US" sz="6600" b="1"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060"/>
            <a:ext cx="10515600" cy="1325563"/>
          </a:xfrm>
        </p:spPr>
        <p:txBody>
          <a:bodyPr>
            <a:noAutofit/>
          </a:bodyPr>
          <a:p>
            <a:pPr algn="ctr"/>
            <a:r>
              <a:rPr lang="zh-CN" altLang="en-US" sz="11100" b="1">
                <a:latin typeface="方正行楷简体" panose="02010601030101010101" charset="-122"/>
                <a:ea typeface="方正行楷简体" panose="02010601030101010101" charset="-122"/>
              </a:rPr>
              <a:t>谢谢观看</a:t>
            </a:r>
            <a:endParaRPr lang="zh-CN" altLang="en-US" sz="11100" b="1"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5" name="图片 4" descr="结尾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605" y="4977130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1987550" y="138430"/>
            <a:ext cx="7765415" cy="658050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105" y="1009650"/>
            <a:ext cx="11336020" cy="5195570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最讨厌两件事,第一件是说谎话,第二件就是下雨。6月里,老是下雨。这么一来,就是下了课你也出不去,大家只好挤在教室里。哇啦哇,哇啦哇!好像大雨一下把我们三年级的教室变成了蛤蟆坑……”作者铁凝曾经这样讨厌下雨，但却因为一件新雨衣，她又雀跃着盼望着雨的到来。在你的生活经历中是否也曾有过这样“盼”的心情？又给你留下了怎样的记忆呢？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2785" y="2766060"/>
            <a:ext cx="10515600" cy="1325563"/>
          </a:xfrm>
        </p:spPr>
        <p:txBody>
          <a:bodyPr/>
          <a:p>
            <a:pPr algn="ctr"/>
            <a:r>
              <a:rPr lang="zh-CN" altLang="en-US" sz="6600" b="1">
                <a:latin typeface="方正行楷简体" panose="02010601030101010101" charset="-122"/>
                <a:ea typeface="方正行楷简体" panose="02010601030101010101" charset="-122"/>
              </a:rPr>
              <a:t>自主预习导读</a:t>
            </a:r>
            <a:endParaRPr lang="zh-CN" altLang="en-US" sz="6600" b="1"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2980" y="2493010"/>
            <a:ext cx="3885565" cy="395605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25000" b="1" dirty="0">
                  <a:ea typeface="楷体" panose="02010609060101010101" charset="-122"/>
                </a:rPr>
                <a:t>嚷</a:t>
              </a:r>
              <a:endParaRPr lang="zh-CN" altLang="zh-CN" sz="25000" b="1" dirty="0">
                <a:ea typeface="楷体" panose="02010609060101010101" charset="-122"/>
              </a:endParaRPr>
            </a:p>
          </p:txBody>
        </p:sp>
      </p:grpSp>
      <p:sp>
        <p:nvSpPr>
          <p:cNvPr id="122893" name="文本框 122892"/>
          <p:cNvSpPr txBox="1"/>
          <p:nvPr/>
        </p:nvSpPr>
        <p:spPr>
          <a:xfrm>
            <a:off x="2002790" y="1376045"/>
            <a:ext cx="26136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rǎn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lt"/>
                <a:sym typeface="+mn-ea"/>
              </a:rPr>
              <a:t>g</a:t>
            </a:r>
            <a:endParaRPr lang="en-US" altLang="zh-CN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17465" y="1372870"/>
            <a:ext cx="6617970" cy="35921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</a:rPr>
              <a:t>“襄”意为“包裹”、“包容”。“口”与“襄”联合起来表示“裹夹着插话声的语声”。本义：一个人大声说话时另一个人还插进来说几句。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45150" y="5177790"/>
            <a:ext cx="43326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吵嚷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86040" y="5177790"/>
            <a:ext cx="45662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叫嚷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1630" y="515620"/>
            <a:ext cx="3084830" cy="8604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生字生词</a:t>
            </a:r>
            <a:endParaRPr lang="zh-CN" altLang="en-US" sz="5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20" y="114935"/>
            <a:ext cx="1426210" cy="144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2980" y="2493010"/>
            <a:ext cx="3885565" cy="3956050"/>
            <a:chOff x="1789" y="2074"/>
            <a:chExt cx="8967" cy="7984"/>
          </a:xfrm>
        </p:grpSpPr>
        <p:pic>
          <p:nvPicPr>
            <p:cNvPr id="122895" name="图片 122894"/>
            <p:cNvPicPr>
              <a:picLocks noChangeAspect="1"/>
            </p:cNvPicPr>
            <p:nvPr/>
          </p:nvPicPr>
          <p:blipFill>
            <a:blip r:embed="rId1">
              <a:lum contrast="6000"/>
            </a:blip>
            <a:srcRect l="15898" t="20126" r="9838" b="7711"/>
            <a:stretch>
              <a:fillRect/>
            </a:stretch>
          </p:blipFill>
          <p:spPr>
            <a:xfrm>
              <a:off x="1789" y="2074"/>
              <a:ext cx="8967" cy="7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96" name="矩形 122895"/>
            <p:cNvSpPr/>
            <p:nvPr/>
          </p:nvSpPr>
          <p:spPr>
            <a:xfrm>
              <a:off x="1869" y="2804"/>
              <a:ext cx="8807" cy="6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</a:lstStyle>
            <a:p>
              <a:pPr lvl="0" algn="ctr"/>
              <a:r>
                <a:rPr lang="zh-CN" altLang="zh-CN" sz="25000" b="1" dirty="0">
                  <a:ea typeface="楷体" panose="02010609060101010101" charset="-122"/>
                </a:rPr>
                <a:t>酱</a:t>
              </a:r>
              <a:endParaRPr lang="zh-CN" altLang="zh-CN" sz="25000" b="1" dirty="0">
                <a:ea typeface="楷体" panose="02010609060101010101" charset="-122"/>
              </a:endParaRPr>
            </a:p>
          </p:txBody>
        </p:sp>
      </p:grpSp>
      <p:sp>
        <p:nvSpPr>
          <p:cNvPr id="122893" name="文本框 122892"/>
          <p:cNvSpPr txBox="1"/>
          <p:nvPr/>
        </p:nvSpPr>
        <p:spPr>
          <a:xfrm>
            <a:off x="1502410" y="1386205"/>
            <a:ext cx="33318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jiàn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lt"/>
                <a:sym typeface="+mn-ea"/>
              </a:rPr>
              <a:t>g</a:t>
            </a:r>
            <a:endParaRPr lang="en-US" altLang="zh-CN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50815" y="834390"/>
            <a:ext cx="6617970" cy="2976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5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上下结构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    书写注意上下的笔顺，下面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“酉”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字的横要写长。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50815" y="5219065"/>
            <a:ext cx="43326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酱油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5400" y="5219065"/>
            <a:ext cx="45662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麻酱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5410" y="114935"/>
            <a:ext cx="4511040" cy="1449070"/>
            <a:chOff x="166" y="181"/>
            <a:chExt cx="7104" cy="2282"/>
          </a:xfrm>
        </p:grpSpPr>
        <p:sp>
          <p:nvSpPr>
            <p:cNvPr id="9" name="文本框 8"/>
            <p:cNvSpPr txBox="1"/>
            <p:nvPr/>
          </p:nvSpPr>
          <p:spPr>
            <a:xfrm>
              <a:off x="2412" y="812"/>
              <a:ext cx="4858" cy="13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5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楷体" panose="02010609060101010101" charset="-122"/>
                  <a:sym typeface="+mn-ea"/>
                </a:rPr>
                <a:t>生字生词</a:t>
              </a:r>
              <a:endParaRPr lang="zh-CN" altLang="en-US" sz="5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0" name="图片 9" descr="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6" y="181"/>
              <a:ext cx="2246" cy="22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（一）字词集中解读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06550"/>
            <a:ext cx="10939780" cy="447484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1.读准字音，写对字形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疯（    ）    甩（    ）  嚷（    ）   袖筒（    ）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斗篷（    ） 窸（    ）窸窣（    ）窣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wǎ（    ）蓝    jiàn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g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    ）油   xīn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g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    ）味  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嘴chún（    ）   理直气zhuàn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g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    ）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2.词语解释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9270" y="1702435"/>
            <a:ext cx="10844530" cy="4474845"/>
          </a:xfrm>
        </p:spPr>
        <p:txBody>
          <a:bodyPr>
            <a:noAutofit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（1）窸窸窣窣：象声词，形容摩擦等轻微细小的声音。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（2）嘟囔：指连续不断地小声自言自语，多表示不满。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（3）瞟：目光轻快地扫过”。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（4）理直气壮：理由充分，因而说话有气势。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（5）小心翼翼：谨慎小心，一点不敢疏忽的样子。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1274</Words>
  <Application>WPS 演示</Application>
  <PresentationFormat>宽屏</PresentationFormat>
  <Paragraphs>87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方正行楷简体</vt:lpstr>
      <vt:lpstr>楷体</vt:lpstr>
      <vt:lpstr>Arial Unicode MS</vt:lpstr>
      <vt:lpstr>Franklin Gothic Medium</vt:lpstr>
      <vt:lpstr>Calibri</vt:lpstr>
      <vt:lpstr>Office 主题</vt:lpstr>
      <vt:lpstr>第十六课       盼</vt:lpstr>
      <vt:lpstr>谈话导入，激发兴趣</vt:lpstr>
      <vt:lpstr>PowerPoint 演示文稿</vt:lpstr>
      <vt:lpstr>PowerPoint 演示文稿</vt:lpstr>
      <vt:lpstr>自主预习导读</vt:lpstr>
      <vt:lpstr>PowerPoint 演示文稿</vt:lpstr>
      <vt:lpstr>PowerPoint 演示文稿</vt:lpstr>
      <vt:lpstr>（一）字词集中解读</vt:lpstr>
      <vt:lpstr>2.词语解释</vt:lpstr>
      <vt:lpstr>（二）了解作者及写作背景</vt:lpstr>
      <vt:lpstr>（二）了解作者及写作背景</vt:lpstr>
      <vt:lpstr>（二）了解作者及写作背景</vt:lpstr>
      <vt:lpstr>初读课文，整体感知</vt:lpstr>
      <vt:lpstr>1.默读课文，想一想</vt:lpstr>
      <vt:lpstr>2.再读课文，思考</vt:lpstr>
      <vt:lpstr>品读课文，走近人物</vt:lpstr>
      <vt:lpstr>PowerPoint 演示文稿</vt:lpstr>
      <vt:lpstr>布置作业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125</cp:revision>
  <dcterms:created xsi:type="dcterms:W3CDTF">2017-08-03T09:01:00Z</dcterms:created>
  <dcterms:modified xsi:type="dcterms:W3CDTF">2021-08-02T15:39:31Z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