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74" r:id="rId5"/>
    <p:sldId id="258" r:id="rId6"/>
    <p:sldId id="259" r:id="rId7"/>
    <p:sldId id="260" r:id="rId8"/>
    <p:sldId id="261" r:id="rId9"/>
    <p:sldId id="262" r:id="rId10"/>
    <p:sldId id="293" r:id="rId11"/>
    <p:sldId id="294" r:id="rId12"/>
    <p:sldId id="295" r:id="rId13"/>
    <p:sldId id="264" r:id="rId14"/>
    <p:sldId id="265" r:id="rId15"/>
    <p:sldId id="266" r:id="rId16"/>
    <p:sldId id="267" r:id="rId17"/>
    <p:sldId id="268" r:id="rId18"/>
    <p:sldId id="270" r:id="rId19"/>
    <p:sldId id="271" r:id="rId20"/>
    <p:sldId id="272" r:id="rId21"/>
    <p:sldId id="273" r:id="rId22"/>
    <p:sldId id="275" r:id="rId23"/>
    <p:sldId id="276" r:id="rId24"/>
    <p:sldId id="292" r:id="rId2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MY" initials="F" lastIdx="2" clrIdx="0"/>
  <p:cmAuthor id="2" name="小阳" initials="小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5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5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0"/>
            <a:ext cx="10515600" cy="1102995"/>
          </a:xfrm>
        </p:spPr>
        <p:txBody>
          <a:bodyPr lIns="144145" anchor="b" anchorCtr="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8001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470" y="1482090"/>
            <a:ext cx="5220970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2368550"/>
            <a:ext cx="5222240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655" y="1482090"/>
            <a:ext cx="5097145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655" y="2368550"/>
            <a:ext cx="5097145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700" y="-1905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5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0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5" y="-7620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5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>
            <a:alphaModFix amt="6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.xml"/><Relationship Id="rId3" Type="http://schemas.openxmlformats.org/officeDocument/2006/relationships/image" Target="../media/image1.tiff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tiff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tiff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1.tif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1.tif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image" Target="../media/image1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tiff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tiff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tiff"/><Relationship Id="rId1" Type="http://schemas.openxmlformats.org/officeDocument/2006/relationships/image" Target="../media/image7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tiff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tiff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67000"/>
          </a:blip>
          <a:stretch>
            <a:fillRect b="-6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2317115"/>
            <a:ext cx="10515600" cy="2387600"/>
          </a:xfrm>
        </p:spPr>
        <p:txBody>
          <a:bodyPr/>
          <a:p>
            <a:r>
              <a:rPr lang="zh-CN" altLang="en-US" sz="6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第十</a:t>
            </a:r>
            <a:r>
              <a:rPr lang="zh-CN" altLang="en-US" sz="6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lang="zh-CN" altLang="en-US" sz="6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   穷人</a:t>
            </a:r>
            <a:endParaRPr lang="zh-CN" altLang="en-US" sz="6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29"/>
          <p:cNvSpPr txBox="1">
            <a:spLocks noChangeArrowheads="1"/>
          </p:cNvSpPr>
          <p:nvPr/>
        </p:nvSpPr>
        <p:spPr bwMode="auto">
          <a:xfrm>
            <a:off x="4293870" y="5901690"/>
            <a:ext cx="3604260" cy="451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语文</a:t>
            </a:r>
            <a:r>
              <a:rPr lang="en-US" altLang="zh-CN" sz="25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25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人教版</a:t>
            </a:r>
            <a:r>
              <a:rPr lang="en-US" altLang="zh-CN" sz="25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zh-CN" sz="25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六</a:t>
            </a:r>
            <a:r>
              <a:rPr lang="zh-CN" altLang="en-US" sz="25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年级上</a:t>
            </a:r>
            <a:endParaRPr lang="zh-CN" altLang="en-US" sz="2500" b="1" dirty="0" smtClean="0">
              <a:ln>
                <a:solidFill>
                  <a:schemeClr val="bg1"/>
                </a:solidFill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29"/>
          <p:cNvSpPr txBox="1">
            <a:spLocks noChangeArrowheads="1"/>
          </p:cNvSpPr>
          <p:nvPr/>
        </p:nvSpPr>
        <p:spPr bwMode="auto">
          <a:xfrm>
            <a:off x="8987790" y="5167630"/>
            <a:ext cx="1530350" cy="451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第一课时</a:t>
            </a:r>
            <a:endParaRPr lang="zh-CN" altLang="en-US" sz="25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图片 12" descr="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400685"/>
            <a:ext cx="1769110" cy="3975735"/>
          </a:xfrm>
          <a:prstGeom prst="rect">
            <a:avLst/>
          </a:prstGeom>
        </p:spPr>
      </p:pic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012190" y="2216785"/>
            <a:ext cx="1520190" cy="1503680"/>
            <a:chOff x="1789" y="2074"/>
            <a:chExt cx="8967" cy="7984"/>
          </a:xfrm>
        </p:grpSpPr>
        <p:pic>
          <p:nvPicPr>
            <p:cNvPr id="122895" name="图片 122894"/>
            <p:cNvPicPr>
              <a:picLocks noChangeAspect="1"/>
            </p:cNvPicPr>
            <p:nvPr/>
          </p:nvPicPr>
          <p:blipFill>
            <a:blip r:embed="rId1">
              <a:lum contrast="6000"/>
            </a:blip>
            <a:srcRect l="15898" t="20126" r="9838" b="7711"/>
            <a:stretch>
              <a:fillRect/>
            </a:stretch>
          </p:blipFill>
          <p:spPr>
            <a:xfrm>
              <a:off x="1789" y="2074"/>
              <a:ext cx="8967" cy="79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896" name="矩形 122895"/>
            <p:cNvSpPr/>
            <p:nvPr/>
          </p:nvSpPr>
          <p:spPr>
            <a:xfrm>
              <a:off x="1869" y="2804"/>
              <a:ext cx="8807" cy="65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>
              <a:lvl1pPr marL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4400" u="none" kern="1200" baseline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</a:lstStyle>
            <a:p>
              <a:pPr lvl="0" algn="ctr"/>
              <a:r>
                <a:rPr lang="zh-CN" altLang="zh-CN" sz="10000" b="1" dirty="0">
                  <a:ea typeface="楷体" panose="02010609060101010101" charset="-122"/>
                </a:rPr>
                <a:t>熄</a:t>
              </a:r>
              <a:endParaRPr lang="zh-CN" altLang="zh-CN" sz="10000" b="1" dirty="0">
                <a:ea typeface="楷体" panose="02010609060101010101" charset="-122"/>
              </a:endParaRPr>
            </a:p>
          </p:txBody>
        </p:sp>
      </p:grpSp>
      <p:sp>
        <p:nvSpPr>
          <p:cNvPr id="5" name="标题 1"/>
          <p:cNvSpPr>
            <a:spLocks noGrp="1"/>
          </p:cNvSpPr>
          <p:nvPr/>
        </p:nvSpPr>
        <p:spPr>
          <a:xfrm>
            <a:off x="487680" y="69850"/>
            <a:ext cx="2988945" cy="110617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学习生字</a:t>
            </a:r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027643" y="4630420"/>
            <a:ext cx="1565563" cy="1439545"/>
            <a:chOff x="1228" y="11207"/>
            <a:chExt cx="8984" cy="798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lum contrast="6000"/>
            </a:blip>
            <a:srcRect l="15898" t="20126" r="9838" b="7711"/>
            <a:stretch>
              <a:fillRect/>
            </a:stretch>
          </p:blipFill>
          <p:spPr>
            <a:xfrm>
              <a:off x="1245" y="11207"/>
              <a:ext cx="8967" cy="79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矩形 7"/>
            <p:cNvSpPr/>
            <p:nvPr/>
          </p:nvSpPr>
          <p:spPr>
            <a:xfrm>
              <a:off x="1228" y="12085"/>
              <a:ext cx="8807" cy="65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>
              <a:lvl1pPr marL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4400" u="none" kern="1200" baseline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</a:lstStyle>
            <a:p>
              <a:pPr lvl="0" algn="ctr"/>
              <a:r>
                <a:rPr lang="zh-CN" altLang="zh-CN" sz="10000" b="1" dirty="0">
                  <a:ea typeface="楷体" panose="02010609060101010101" charset="-122"/>
                </a:rPr>
                <a:t>勺</a:t>
              </a:r>
              <a:endParaRPr lang="zh-CN" altLang="zh-CN" sz="10000" b="1" dirty="0">
                <a:ea typeface="楷体" panose="02010609060101010101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266180" y="2169160"/>
            <a:ext cx="1520190" cy="1503680"/>
            <a:chOff x="1789" y="2074"/>
            <a:chExt cx="8967" cy="7984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>
              <a:lum contrast="6000"/>
            </a:blip>
            <a:srcRect l="15898" t="20126" r="9838" b="7711"/>
            <a:stretch>
              <a:fillRect/>
            </a:stretch>
          </p:blipFill>
          <p:spPr>
            <a:xfrm>
              <a:off x="1789" y="2074"/>
              <a:ext cx="8967" cy="79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" name="矩形 11"/>
            <p:cNvSpPr/>
            <p:nvPr/>
          </p:nvSpPr>
          <p:spPr>
            <a:xfrm>
              <a:off x="1869" y="2804"/>
              <a:ext cx="8807" cy="65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>
              <a:lvl1pPr marL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4400" u="none" kern="1200" baseline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</a:lstStyle>
            <a:p>
              <a:pPr lvl="0" algn="ctr"/>
              <a:r>
                <a:rPr lang="zh-CN" altLang="zh-CN" sz="10000" b="1" dirty="0">
                  <a:ea typeface="楷体" panose="02010609060101010101" charset="-122"/>
                  <a:sym typeface="+mn-ea"/>
                </a:rPr>
                <a:t>困</a:t>
              </a:r>
              <a:endParaRPr lang="zh-CN" altLang="zh-CN" sz="10000" b="1" dirty="0">
                <a:ea typeface="楷体" panose="02010609060101010101" charset="-122"/>
              </a:endParaRPr>
            </a:p>
          </p:txBody>
        </p:sp>
      </p:grpSp>
      <p:sp>
        <p:nvSpPr>
          <p:cNvPr id="13" name="标题 1"/>
          <p:cNvSpPr>
            <a:spLocks noGrp="1"/>
          </p:cNvSpPr>
          <p:nvPr/>
        </p:nvSpPr>
        <p:spPr>
          <a:xfrm>
            <a:off x="2752090" y="1799590"/>
            <a:ext cx="4349750" cy="192087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熄灭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熄火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379845" y="4598670"/>
            <a:ext cx="1520190" cy="1503680"/>
            <a:chOff x="1789" y="2074"/>
            <a:chExt cx="8967" cy="7984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>
              <a:lum contrast="6000"/>
            </a:blip>
            <a:srcRect l="15898" t="20126" r="9838" b="7711"/>
            <a:stretch>
              <a:fillRect/>
            </a:stretch>
          </p:blipFill>
          <p:spPr>
            <a:xfrm>
              <a:off x="1789" y="2074"/>
              <a:ext cx="8967" cy="79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" name="矩形 15"/>
            <p:cNvSpPr/>
            <p:nvPr/>
          </p:nvSpPr>
          <p:spPr>
            <a:xfrm>
              <a:off x="1869" y="2804"/>
              <a:ext cx="8807" cy="65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>
              <a:lvl1pPr marL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4400" u="none" kern="1200" baseline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</a:lstStyle>
            <a:p>
              <a:pPr lvl="0" algn="ctr"/>
              <a:r>
                <a:rPr lang="zh-CN" altLang="zh-CN" sz="10000" b="1" dirty="0">
                  <a:ea typeface="楷体" panose="02010609060101010101" charset="-122"/>
                  <a:sym typeface="+mn-ea"/>
                </a:rPr>
                <a:t>淋</a:t>
              </a:r>
              <a:endParaRPr lang="zh-CN" altLang="zh-CN" sz="10000" b="1" dirty="0">
                <a:ea typeface="楷体" panose="02010609060101010101" charset="-122"/>
              </a:endParaRPr>
            </a:p>
          </p:txBody>
        </p:sp>
      </p:grpSp>
      <p:sp>
        <p:nvSpPr>
          <p:cNvPr id="17" name="标题 1"/>
          <p:cNvSpPr>
            <a:spLocks noGrp="1"/>
          </p:cNvSpPr>
          <p:nvPr/>
        </p:nvSpPr>
        <p:spPr>
          <a:xfrm>
            <a:off x="7886065" y="1799590"/>
            <a:ext cx="4349750" cy="192087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</a:rPr>
              <a:t>困难</a:t>
            </a: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</a:rPr>
              <a:t>困境</a:t>
            </a: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标题 1"/>
          <p:cNvSpPr>
            <a:spLocks noGrp="1"/>
          </p:cNvSpPr>
          <p:nvPr/>
        </p:nvSpPr>
        <p:spPr>
          <a:xfrm>
            <a:off x="2593340" y="4307205"/>
            <a:ext cx="4349750" cy="192087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</a:rPr>
              <a:t>勺子</a:t>
            </a: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</a:rPr>
              <a:t>炒勺</a:t>
            </a: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标题 1"/>
          <p:cNvSpPr>
            <a:spLocks noGrp="1"/>
          </p:cNvSpPr>
          <p:nvPr/>
        </p:nvSpPr>
        <p:spPr>
          <a:xfrm>
            <a:off x="8098790" y="4307205"/>
            <a:ext cx="4349750" cy="192087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淋雨 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淋浴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012190" y="2216785"/>
            <a:ext cx="1520190" cy="1503680"/>
            <a:chOff x="1789" y="2074"/>
            <a:chExt cx="8967" cy="7984"/>
          </a:xfrm>
        </p:grpSpPr>
        <p:pic>
          <p:nvPicPr>
            <p:cNvPr id="122895" name="图片 122894"/>
            <p:cNvPicPr>
              <a:picLocks noChangeAspect="1"/>
            </p:cNvPicPr>
            <p:nvPr/>
          </p:nvPicPr>
          <p:blipFill>
            <a:blip r:embed="rId1">
              <a:lum contrast="6000"/>
            </a:blip>
            <a:srcRect l="15898" t="20126" r="9838" b="7711"/>
            <a:stretch>
              <a:fillRect/>
            </a:stretch>
          </p:blipFill>
          <p:spPr>
            <a:xfrm>
              <a:off x="1789" y="2074"/>
              <a:ext cx="8967" cy="79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896" name="矩形 122895"/>
            <p:cNvSpPr/>
            <p:nvPr/>
          </p:nvSpPr>
          <p:spPr>
            <a:xfrm>
              <a:off x="1869" y="2804"/>
              <a:ext cx="8807" cy="65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>
              <a:lvl1pPr marL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4400" u="none" kern="1200" baseline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</a:lstStyle>
            <a:p>
              <a:pPr lvl="0" algn="ctr"/>
              <a:r>
                <a:rPr lang="zh-CN" altLang="zh-CN" sz="10000" b="1" dirty="0">
                  <a:ea typeface="楷体" panose="02010609060101010101" charset="-122"/>
                </a:rPr>
                <a:t>嘿</a:t>
              </a:r>
              <a:endParaRPr lang="zh-CN" altLang="zh-CN" sz="10000" b="1" dirty="0">
                <a:ea typeface="楷体" panose="02010609060101010101" charset="-122"/>
              </a:endParaRPr>
            </a:p>
          </p:txBody>
        </p:sp>
      </p:grpSp>
      <p:sp>
        <p:nvSpPr>
          <p:cNvPr id="5" name="标题 1"/>
          <p:cNvSpPr>
            <a:spLocks noGrp="1"/>
          </p:cNvSpPr>
          <p:nvPr/>
        </p:nvSpPr>
        <p:spPr>
          <a:xfrm>
            <a:off x="487680" y="69850"/>
            <a:ext cx="2988945" cy="110617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学习生字</a:t>
            </a:r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6266180" y="2169160"/>
            <a:ext cx="1520190" cy="1503680"/>
            <a:chOff x="1789" y="2074"/>
            <a:chExt cx="8967" cy="7984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>
              <a:lum contrast="6000"/>
            </a:blip>
            <a:srcRect l="15898" t="20126" r="9838" b="7711"/>
            <a:stretch>
              <a:fillRect/>
            </a:stretch>
          </p:blipFill>
          <p:spPr>
            <a:xfrm>
              <a:off x="1789" y="2074"/>
              <a:ext cx="8967" cy="79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" name="矩形 11"/>
            <p:cNvSpPr/>
            <p:nvPr/>
          </p:nvSpPr>
          <p:spPr>
            <a:xfrm>
              <a:off x="1869" y="2804"/>
              <a:ext cx="8807" cy="65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>
              <a:lvl1pPr marL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4400" u="none" kern="1200" baseline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</a:lstStyle>
            <a:p>
              <a:pPr lvl="0" algn="ctr"/>
              <a:r>
                <a:rPr lang="zh-CN" altLang="zh-CN" sz="10000" b="1" dirty="0">
                  <a:ea typeface="楷体" panose="02010609060101010101" charset="-122"/>
                  <a:sym typeface="+mn-ea"/>
                </a:rPr>
                <a:t>嘛</a:t>
              </a:r>
              <a:endParaRPr lang="zh-CN" altLang="zh-CN" sz="10000" b="1" dirty="0">
                <a:ea typeface="楷体" panose="02010609060101010101" charset="-122"/>
              </a:endParaRPr>
            </a:p>
          </p:txBody>
        </p:sp>
      </p:grpSp>
      <p:sp>
        <p:nvSpPr>
          <p:cNvPr id="13" name="标题 1"/>
          <p:cNvSpPr>
            <a:spLocks noGrp="1"/>
          </p:cNvSpPr>
          <p:nvPr/>
        </p:nvSpPr>
        <p:spPr>
          <a:xfrm>
            <a:off x="2752090" y="1799590"/>
            <a:ext cx="4349750" cy="192087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嘿嘿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077595" y="4427220"/>
            <a:ext cx="1520190" cy="1503680"/>
            <a:chOff x="1789" y="2074"/>
            <a:chExt cx="8967" cy="7984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>
              <a:lum contrast="6000"/>
            </a:blip>
            <a:srcRect l="15898" t="20126" r="9838" b="7711"/>
            <a:stretch>
              <a:fillRect/>
            </a:stretch>
          </p:blipFill>
          <p:spPr>
            <a:xfrm>
              <a:off x="1789" y="2074"/>
              <a:ext cx="8967" cy="79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" name="矩形 15"/>
            <p:cNvSpPr/>
            <p:nvPr/>
          </p:nvSpPr>
          <p:spPr>
            <a:xfrm>
              <a:off x="1869" y="2804"/>
              <a:ext cx="8807" cy="65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>
              <a:lvl1pPr marL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4400" u="none" kern="1200" baseline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</a:lstStyle>
            <a:p>
              <a:pPr lvl="0" algn="ctr"/>
              <a:r>
                <a:rPr lang="zh-CN" altLang="zh-CN" sz="10000" b="1" dirty="0">
                  <a:ea typeface="楷体" panose="02010609060101010101" charset="-122"/>
                  <a:sym typeface="+mn-ea"/>
                </a:rPr>
                <a:t>唉</a:t>
              </a:r>
              <a:endParaRPr lang="zh-CN" altLang="zh-CN" sz="10000" b="1" dirty="0">
                <a:ea typeface="楷体" panose="02010609060101010101" charset="-122"/>
              </a:endParaRPr>
            </a:p>
          </p:txBody>
        </p:sp>
      </p:grpSp>
      <p:sp>
        <p:nvSpPr>
          <p:cNvPr id="17" name="标题 1"/>
          <p:cNvSpPr>
            <a:spLocks noGrp="1"/>
          </p:cNvSpPr>
          <p:nvPr/>
        </p:nvSpPr>
        <p:spPr>
          <a:xfrm>
            <a:off x="7886065" y="1799590"/>
            <a:ext cx="4349750" cy="192087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</a:rPr>
              <a:t>干嘛</a:t>
            </a: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3" name="标题 1"/>
          <p:cNvSpPr>
            <a:spLocks noGrp="1"/>
          </p:cNvSpPr>
          <p:nvPr/>
        </p:nvSpPr>
        <p:spPr>
          <a:xfrm>
            <a:off x="2752090" y="4135755"/>
            <a:ext cx="4349750" cy="192087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</a:rPr>
              <a:t>唉声叹气</a:t>
            </a: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48360"/>
            <a:ext cx="10515600" cy="6118860"/>
          </a:xfrm>
        </p:spPr>
        <p:txBody>
          <a:bodyPr>
            <a:normAutofit/>
          </a:bodyPr>
          <a:p>
            <a:pPr marL="0" indent="0" algn="ctr">
              <a:lnSpc>
                <a:spcPct val="150000"/>
              </a:lnSpc>
              <a:buNone/>
            </a:pPr>
            <a:r>
              <a:rPr lang="zh-CN" altLang="en-US" sz="5500" b="1">
                <a:latin typeface="楷体" panose="02010609060101010101" charset="-122"/>
                <a:ea typeface="楷体" panose="02010609060101010101" charset="-122"/>
              </a:rPr>
              <a:t>课文中依次出现的穷人是：</a:t>
            </a:r>
            <a:endParaRPr lang="zh-CN" altLang="en-US" sz="55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5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桑娜</a:t>
            </a:r>
            <a:endParaRPr lang="zh-CN" altLang="en-US" sz="5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70000"/>
              </a:lnSpc>
              <a:buNone/>
            </a:pPr>
            <a:r>
              <a:rPr lang="zh-CN" altLang="en-US" sz="5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      西蒙</a:t>
            </a:r>
            <a:endParaRPr lang="zh-CN" altLang="en-US" sz="5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70000"/>
              </a:lnSpc>
              <a:buNone/>
            </a:pPr>
            <a:r>
              <a:rPr lang="zh-CN" altLang="en-US" sz="5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            渔夫</a:t>
            </a: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4500" b="1">
                <a:latin typeface="楷体" panose="02010609060101010101" charset="-122"/>
                <a:ea typeface="楷体" panose="02010609060101010101" charset="-122"/>
              </a:rPr>
              <a:t>其中作者要着力表现的穷人是谁？</a:t>
            </a: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4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桑娜</a:t>
            </a:r>
            <a:endParaRPr lang="zh-CN" altLang="en-US" sz="45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090785" y="5969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6395" y="977265"/>
            <a:ext cx="11459210" cy="5898515"/>
          </a:xfrm>
        </p:spPr>
        <p:txBody>
          <a:bodyPr>
            <a:noAutofit/>
          </a:bodyPr>
          <a:p>
            <a:pPr marL="0" indent="0">
              <a:lnSpc>
                <a:spcPct val="14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sz="45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4500" b="1">
                <a:latin typeface="楷体" panose="02010609060101010101" charset="-122"/>
                <a:ea typeface="楷体" panose="02010609060101010101" charset="-122"/>
              </a:rPr>
              <a:t>以桑娜的活动为主线，作者描述了以下几个场景：</a:t>
            </a: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场景一：桑娜焦急地等待出海打鱼的丈夫回来。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场景二：桑娜看望西蒙发现她死了抱回了她的儿子。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场景三：渔夫听说了西蒙的不幸，主动提出要抱回她的孩子。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090785" y="5969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044575"/>
            <a:ext cx="10515600" cy="5132705"/>
          </a:xfrm>
        </p:spPr>
        <p:txBody>
          <a:bodyPr>
            <a:noAutofit/>
          </a:bodyPr>
          <a:p>
            <a:pPr marL="0" indent="0" algn="ctr">
              <a:lnSpc>
                <a:spcPct val="150000"/>
              </a:lnSpc>
              <a:buNone/>
            </a:pPr>
            <a:r>
              <a:rPr lang="zh-CN" altLang="en-US" sz="5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“中心词”</a:t>
            </a:r>
            <a:endParaRPr lang="zh-CN" altLang="en-US" sz="45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①补破帆，等丈夫。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②看西蒙，抱遗孤。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③吐真情，得支持。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090785" y="5969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54810" y="2766060"/>
            <a:ext cx="10515600" cy="1325563"/>
          </a:xfrm>
        </p:spPr>
        <p:txBody>
          <a:bodyPr/>
          <a:p>
            <a:pPr algn="ctr"/>
            <a:r>
              <a:rPr lang="zh-CN" altLang="en-US" sz="6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细读课文，体会“穷”境</a:t>
            </a:r>
            <a:endParaRPr lang="zh-CN" altLang="en-US" sz="6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090785" y="59690"/>
            <a:ext cx="1901825" cy="1066800"/>
          </a:xfrm>
          <a:prstGeom prst="rect">
            <a:avLst/>
          </a:prstGeom>
        </p:spPr>
      </p:pic>
      <p:pic>
        <p:nvPicPr>
          <p:cNvPr id="10" name="图片 9" descr="重点使用图片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530" y="882650"/>
            <a:ext cx="1988185" cy="62160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3385" y="-69850"/>
            <a:ext cx="10515600" cy="1325563"/>
          </a:xfrm>
        </p:spPr>
        <p:txBody>
          <a:bodyPr/>
          <a:p>
            <a:r>
              <a:rPr lang="zh-CN" altLang="en-US" sz="5500" b="1">
                <a:latin typeface="微软雅黑" panose="020B0503020204020204" charset="-122"/>
                <a:ea typeface="微软雅黑" panose="020B0503020204020204" charset="-122"/>
              </a:rPr>
              <a:t>走进第一个场景</a:t>
            </a:r>
            <a:endParaRPr lang="zh-CN" altLang="en-US" sz="55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1470" y="1702435"/>
            <a:ext cx="11364595" cy="4474845"/>
          </a:xfrm>
        </p:spPr>
        <p:txBody>
          <a:bodyPr>
            <a:noAutofit/>
          </a:bodyPr>
          <a:p>
            <a:pPr marL="0" indent="0">
              <a:lnSpc>
                <a:spcPct val="13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⑴我从“桑娜坐在火炉旁补一张破帆”看出穷。要是不穷，可以换新帆，不用去补了。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⑵我从“这间渔家的小屋”整个的面貌看出穷。瞧，如果不是穷，就这么一间小屋，怎么可以又做客厅，又做厨房，又做卧室，又做储藏室呢？如果不是穷，怎么能够一家七口全挤在一间小屋里呢？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090785" y="5969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9700" y="1256665"/>
            <a:ext cx="11852910" cy="4920615"/>
          </a:xfrm>
        </p:spPr>
        <p:txBody>
          <a:bodyPr>
            <a:noAutofit/>
          </a:bodyPr>
          <a:p>
            <a:pPr marL="0" indent="0">
              <a:lnSpc>
                <a:spcPct val="11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⑶我从“丈夫清早驾着小船出海，这时候还没有回来”看出穷，这时候就是“古老的钟声敲了十下，十一下……”甚至更晚的时候，渔夫是清早出海的，到深夜还没有回来，起早贪黑地干，那都是因为穷的缘故。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⑷我从桑娜的丈夫“冒着寒冷和风暴出去打鱼”看出穷，海上风大浪急，小船在风浪中出没，那是拿命去玩，如果不是穷，谁愿意这样去冒险呢？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090785" y="59690"/>
            <a:ext cx="1901825" cy="10668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13385" y="-69850"/>
            <a:ext cx="10515600" cy="1325563"/>
          </a:xfrm>
        </p:spPr>
        <p:txBody>
          <a:bodyPr/>
          <a:p>
            <a:r>
              <a:rPr lang="zh-CN" altLang="en-US" sz="5500" b="1">
                <a:latin typeface="微软雅黑" panose="020B0503020204020204" charset="-122"/>
                <a:ea typeface="微软雅黑" panose="020B0503020204020204" charset="-122"/>
              </a:rPr>
              <a:t>走进第一个场景</a:t>
            </a:r>
            <a:endParaRPr lang="zh-CN" altLang="en-US" sz="55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979035"/>
          </a:xfrm>
        </p:spPr>
        <p:txBody>
          <a:bodyPr/>
          <a:p>
            <a:pPr marL="0" indent="0">
              <a:lnSpc>
                <a:spcPct val="15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⑸我从桑娜“自己也从早到晚地干活”看出穷，已经有丈夫每天起早贪黑地捕鱼，妻子一天到晚做那么多的活计，不是穷的话，他们不必干得那么苦。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090785" y="59690"/>
            <a:ext cx="1901825" cy="10668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13385" y="-69850"/>
            <a:ext cx="10515600" cy="1325563"/>
          </a:xfrm>
        </p:spPr>
        <p:txBody>
          <a:bodyPr/>
          <a:p>
            <a:r>
              <a:rPr lang="zh-CN" altLang="en-US" sz="5500" b="1">
                <a:latin typeface="微软雅黑" panose="020B0503020204020204" charset="-122"/>
                <a:ea typeface="微软雅黑" panose="020B0503020204020204" charset="-122"/>
              </a:rPr>
              <a:t>走进第一个场景</a:t>
            </a:r>
            <a:endParaRPr lang="zh-CN" altLang="en-US" sz="55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6860" y="1702435"/>
            <a:ext cx="11570335" cy="4979035"/>
          </a:xfrm>
        </p:spPr>
        <p:txBody>
          <a:bodyPr>
            <a:noAutofit/>
          </a:bodyPr>
          <a:p>
            <a:pPr marL="0" indent="0">
              <a:lnSpc>
                <a:spcPct val="10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⑹我从整个这一部分看出穷：一个七口之家，挤在一间破旧的屋子里，家里的全部财产也就是这间破屋，一只小船，一张破帆，一些简单得不能在简单的生活用品；为了生活，丈夫每天冒着生命危险出海捕鱼，妻子任劳任怨包揽这所有家务、照料五个孩子，就是这样拼死拼活地干，可还“只能勉强填饱肚子，孩子们没有鞋穿，不论冬夏都光着脚跑来跑去；吃的是黑面包，菜只有鱼”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090785" y="59690"/>
            <a:ext cx="1901825" cy="10668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13385" y="-69850"/>
            <a:ext cx="10515600" cy="1325563"/>
          </a:xfrm>
        </p:spPr>
        <p:txBody>
          <a:bodyPr/>
          <a:p>
            <a:r>
              <a:rPr lang="zh-CN" altLang="en-US" sz="5500" b="1">
                <a:latin typeface="微软雅黑" panose="020B0503020204020204" charset="-122"/>
                <a:ea typeface="微软雅黑" panose="020B0503020204020204" charset="-122"/>
              </a:rPr>
              <a:t>走进第一个场景</a:t>
            </a:r>
            <a:endParaRPr lang="zh-CN" altLang="en-US" sz="55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25525" y="951865"/>
            <a:ext cx="10140950" cy="4954270"/>
          </a:xfrm>
        </p:spPr>
        <p:txBody>
          <a:bodyPr>
            <a:noAutofit/>
          </a:bodyPr>
          <a:p>
            <a:pPr marL="0" indent="0">
              <a:lnSpc>
                <a:spcPct val="130000"/>
              </a:lnSpc>
              <a:buNone/>
            </a:pPr>
            <a:r>
              <a:rPr lang="en-US" altLang="zh-CN" sz="45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500" b="1">
                <a:latin typeface="楷体" panose="02010609060101010101" charset="-122"/>
                <a:ea typeface="楷体" panose="02010609060101010101" charset="-122"/>
              </a:rPr>
              <a:t>当你穿上崭新闪亮的新衣服时；</a:t>
            </a:r>
            <a:endParaRPr lang="zh-CN" altLang="en-US" sz="45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45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500" b="1">
                <a:latin typeface="楷体" panose="02010609060101010101" charset="-122"/>
                <a:ea typeface="楷体" panose="02010609060101010101" charset="-122"/>
              </a:rPr>
              <a:t>当你在宴席中享受丰盛的大餐时；</a:t>
            </a:r>
            <a:endParaRPr lang="zh-CN" altLang="en-US" sz="45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45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500" b="1">
                <a:latin typeface="楷体" panose="02010609060101010101" charset="-122"/>
                <a:ea typeface="楷体" panose="02010609060101010101" charset="-122"/>
              </a:rPr>
              <a:t>当你在亲人的包围中感受着无比的幸福时；</a:t>
            </a:r>
            <a:r>
              <a:rPr lang="en-US" altLang="zh-CN" sz="4500" b="1"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en-US" altLang="zh-CN" sz="45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45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500" b="1">
                <a:latin typeface="楷体" panose="02010609060101010101" charset="-122"/>
                <a:ea typeface="楷体" panose="02010609060101010101" charset="-122"/>
              </a:rPr>
              <a:t>你可曾想到生活在极度贫困中的穷人？</a:t>
            </a:r>
            <a:endParaRPr lang="zh-CN" altLang="en-US" sz="45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090785" y="5969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6715" y="428625"/>
            <a:ext cx="11186795" cy="5748655"/>
          </a:xfrm>
        </p:spPr>
        <p:txBody>
          <a:bodyPr>
            <a:noAutofit/>
          </a:bodyPr>
          <a:p>
            <a:pPr marL="0" indent="0">
              <a:lnSpc>
                <a:spcPct val="130000"/>
              </a:lnSpc>
              <a:buNone/>
            </a:pPr>
            <a:r>
              <a:rPr lang="en-US" altLang="zh-CN" sz="45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500" b="1">
                <a:latin typeface="楷体" panose="02010609060101010101" charset="-122"/>
                <a:ea typeface="楷体" panose="02010609060101010101" charset="-122"/>
              </a:rPr>
              <a:t>桑娜怎样焦急万分地等待丈夫，</a:t>
            </a:r>
            <a:endParaRPr lang="zh-CN" altLang="en-US" sz="45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4500" b="1">
                <a:latin typeface="楷体" panose="02010609060101010101" charset="-122"/>
                <a:ea typeface="楷体" panose="02010609060101010101" charset="-122"/>
              </a:rPr>
              <a:t>哪些情况让她焦急万分？</a:t>
            </a: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⑴桑娜焦急万分的表现：“他现在在哪儿？上帝啊，保佑他，救救他，开开恩吧！”、心惊肉跳、自言自语、划着十字。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⑵桑娜焦急万分的原因：寒风呼啸、汹涌澎湃、又黑又冷、始终不见等。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090785" y="5969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060"/>
            <a:ext cx="10515600" cy="1325563"/>
          </a:xfrm>
        </p:spPr>
        <p:txBody>
          <a:bodyPr/>
          <a:p>
            <a:pPr algn="ctr"/>
            <a:r>
              <a:rPr lang="zh-CN" altLang="en-US" sz="6600" b="1">
                <a:latin typeface="微软雅黑" panose="020B0503020204020204" charset="-122"/>
                <a:ea typeface="微软雅黑" panose="020B0503020204020204" charset="-122"/>
              </a:rPr>
              <a:t>作业布置</a:t>
            </a:r>
            <a:endParaRPr lang="zh-CN" altLang="en-US" sz="6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090785" y="59690"/>
            <a:ext cx="1901825" cy="1066800"/>
          </a:xfrm>
          <a:prstGeom prst="rect">
            <a:avLst/>
          </a:prstGeom>
        </p:spPr>
      </p:pic>
      <p:pic>
        <p:nvPicPr>
          <p:cNvPr id="10" name="图片 9" descr="重点使用图片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530" y="882650"/>
            <a:ext cx="1988185" cy="62160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780665"/>
            <a:ext cx="10515600" cy="1297305"/>
          </a:xfrm>
        </p:spPr>
        <p:txBody>
          <a:bodyPr/>
          <a:p>
            <a:pPr marL="0" indent="0" algn="ctr">
              <a:buNone/>
            </a:pPr>
            <a:r>
              <a:rPr lang="zh-CN" altLang="en-US" sz="6600">
                <a:latin typeface="楷体" panose="02010609060101010101" charset="-122"/>
                <a:ea typeface="楷体" panose="02010609060101010101" charset="-122"/>
              </a:rPr>
              <a:t>抄写本课生字、新词。</a:t>
            </a:r>
            <a:endParaRPr lang="zh-CN" altLang="en-US" sz="66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090785" y="5969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060"/>
            <a:ext cx="10515600" cy="1530985"/>
          </a:xfrm>
        </p:spPr>
        <p:txBody>
          <a:bodyPr>
            <a:noAutofit/>
          </a:bodyPr>
          <a:p>
            <a:pPr algn="ctr"/>
            <a:r>
              <a:rPr lang="zh-CN" altLang="en-US" sz="11100" b="1"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  <a:endParaRPr lang="zh-CN" altLang="en-US" sz="111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090785" y="59690"/>
            <a:ext cx="1901825" cy="1066800"/>
          </a:xfrm>
          <a:prstGeom prst="rect">
            <a:avLst/>
          </a:prstGeom>
        </p:spPr>
      </p:pic>
      <p:pic>
        <p:nvPicPr>
          <p:cNvPr id="10" name="图片 9" descr="重点使用图片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530" y="882650"/>
            <a:ext cx="1988185" cy="6216015"/>
          </a:xfrm>
          <a:prstGeom prst="rect">
            <a:avLst/>
          </a:prstGeom>
        </p:spPr>
      </p:pic>
      <p:pic>
        <p:nvPicPr>
          <p:cNvPr id="8" name="图片 7" descr="结尾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81520" y="5106035"/>
            <a:ext cx="4486910" cy="15881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449195" y="142875"/>
            <a:ext cx="7292975" cy="6572885"/>
          </a:xfrm>
          <a:prstGeom prst="rect">
            <a:avLst/>
          </a:prstGeom>
        </p:spPr>
      </p:pic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090785" y="5969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02030" y="2766060"/>
            <a:ext cx="10515600" cy="1325563"/>
          </a:xfrm>
        </p:spPr>
        <p:txBody>
          <a:bodyPr/>
          <a:p>
            <a:pPr algn="ctr"/>
            <a:r>
              <a:rPr lang="zh-CN" altLang="en-US" sz="6600" b="1">
                <a:latin typeface="微软雅黑" panose="020B0503020204020204" charset="-122"/>
                <a:ea typeface="微软雅黑" panose="020B0503020204020204" charset="-122"/>
              </a:rPr>
              <a:t>初读课文，整体感知</a:t>
            </a:r>
            <a:endParaRPr lang="zh-CN" altLang="en-US" sz="6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090785" y="59690"/>
            <a:ext cx="1901825" cy="1066800"/>
          </a:xfrm>
          <a:prstGeom prst="rect">
            <a:avLst/>
          </a:prstGeom>
        </p:spPr>
      </p:pic>
      <p:pic>
        <p:nvPicPr>
          <p:cNvPr id="10" name="图片 9" descr="重点使用图片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530" y="882650"/>
            <a:ext cx="1988185" cy="62160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5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1．提出初读要求</a:t>
            </a:r>
            <a:endParaRPr lang="zh-CN" altLang="en-US" sz="55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6860" y="1702435"/>
            <a:ext cx="11715750" cy="4474845"/>
          </a:xfrm>
        </p:spPr>
        <p:txBody>
          <a:bodyPr>
            <a:noAutofit/>
          </a:bodyPr>
          <a:p>
            <a:pPr marL="0" indent="0">
              <a:lnSpc>
                <a:spcPct val="12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请同学们认认真真读三遍课文：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第一遍，轻声慢读，读准每个字，读通每句话；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第二遍，快速默读，找出课文中依次出现的几个穷人是谁；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第三遍，仔细默读，将作者叙述的内容在脑海里转换成画面，看看作者重点描述了哪几个场景。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090785" y="5969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982980" y="2493010"/>
            <a:ext cx="3885565" cy="3956050"/>
            <a:chOff x="1789" y="2074"/>
            <a:chExt cx="8967" cy="7984"/>
          </a:xfrm>
        </p:grpSpPr>
        <p:pic>
          <p:nvPicPr>
            <p:cNvPr id="122895" name="图片 122894"/>
            <p:cNvPicPr>
              <a:picLocks noChangeAspect="1"/>
            </p:cNvPicPr>
            <p:nvPr/>
          </p:nvPicPr>
          <p:blipFill>
            <a:blip r:embed="rId1">
              <a:lum contrast="6000"/>
            </a:blip>
            <a:srcRect l="15898" t="20126" r="9838" b="7711"/>
            <a:stretch>
              <a:fillRect/>
            </a:stretch>
          </p:blipFill>
          <p:spPr>
            <a:xfrm>
              <a:off x="1789" y="2074"/>
              <a:ext cx="8967" cy="79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896" name="矩形 122895"/>
            <p:cNvSpPr/>
            <p:nvPr/>
          </p:nvSpPr>
          <p:spPr>
            <a:xfrm>
              <a:off x="1869" y="2804"/>
              <a:ext cx="8807" cy="65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>
              <a:lvl1pPr marL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4400" u="none" kern="1200" baseline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</a:lstStyle>
            <a:p>
              <a:pPr lvl="0" algn="ctr"/>
              <a:r>
                <a:rPr lang="zh-CN" altLang="zh-CN" sz="25000" b="1" dirty="0">
                  <a:ea typeface="楷体" panose="02010609060101010101" charset="-122"/>
                </a:rPr>
                <a:t>溅</a:t>
              </a:r>
              <a:endParaRPr lang="zh-CN" altLang="zh-CN" sz="25000" b="1" dirty="0">
                <a:ea typeface="楷体" panose="02010609060101010101" charset="-122"/>
              </a:endParaRPr>
            </a:p>
          </p:txBody>
        </p:sp>
      </p:grpSp>
      <p:sp>
        <p:nvSpPr>
          <p:cNvPr id="122893" name="文本框 122892"/>
          <p:cNvSpPr txBox="1"/>
          <p:nvPr/>
        </p:nvSpPr>
        <p:spPr>
          <a:xfrm>
            <a:off x="1765300" y="1376045"/>
            <a:ext cx="285115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jiàn</a:t>
            </a:r>
            <a:endParaRPr lang="en-US" altLang="zh-CN" sz="6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979670" y="1721485"/>
            <a:ext cx="661797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基本释义：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    液体受冲激向四处飞射。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45150" y="5177790"/>
            <a:ext cx="433260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>
                <a:latin typeface="楷体" panose="02010609060101010101" charset="-122"/>
                <a:ea typeface="楷体" panose="02010609060101010101" charset="-122"/>
              </a:rPr>
              <a:t>喷溅</a:t>
            </a:r>
            <a:endParaRPr lang="zh-CN" altLang="en-US" sz="6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81925" y="5177790"/>
            <a:ext cx="456628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>
                <a:latin typeface="楷体" panose="02010609060101010101" charset="-122"/>
                <a:ea typeface="楷体" panose="02010609060101010101" charset="-122"/>
              </a:rPr>
              <a:t>水花四溅</a:t>
            </a:r>
            <a:endParaRPr lang="zh-CN" altLang="en-US" sz="66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090785" y="59690"/>
            <a:ext cx="1901825" cy="10668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17905" y="266065"/>
            <a:ext cx="3084830" cy="86042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生字生词</a:t>
            </a:r>
            <a:endParaRPr lang="zh-CN" altLang="en-US" sz="5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6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3" name="文本框 122892"/>
          <p:cNvSpPr txBox="1"/>
          <p:nvPr/>
        </p:nvSpPr>
        <p:spPr>
          <a:xfrm>
            <a:off x="1765300" y="1376045"/>
            <a:ext cx="285115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 zāo</a:t>
            </a:r>
            <a:endParaRPr lang="en-US" altLang="zh-CN" sz="6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122545" y="539750"/>
            <a:ext cx="720153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基本释义：</a:t>
            </a:r>
            <a:endParaRPr lang="en-US" altLang="zh-CN" sz="36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sz="3600">
                <a:latin typeface="楷体" panose="02010609060101010101" charset="-122"/>
                <a:ea typeface="楷体" panose="02010609060101010101" charset="-122"/>
              </a:rPr>
              <a:t>.用酒或酒糟腌制食品。</a:t>
            </a:r>
            <a:endParaRPr lang="zh-CN" sz="36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sz="3600">
                <a:latin typeface="楷体" panose="02010609060101010101" charset="-122"/>
                <a:ea typeface="楷体" panose="02010609060101010101" charset="-122"/>
              </a:rPr>
              <a:t>.朽烂；不结实。</a:t>
            </a:r>
            <a:endParaRPr lang="zh-CN" sz="36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sz="3600">
                <a:latin typeface="楷体" panose="02010609060101010101" charset="-122"/>
                <a:ea typeface="楷体" panose="02010609060101010101" charset="-122"/>
              </a:rPr>
              <a:t>.（事情或情况）坏。</a:t>
            </a:r>
            <a:endParaRPr lang="zh-CN" sz="36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sz="3600">
                <a:latin typeface="楷体" panose="02010609060101010101" charset="-122"/>
                <a:ea typeface="楷体" panose="02010609060101010101" charset="-122"/>
              </a:rPr>
              <a:t>.作践；浪费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</a:rPr>
              <a:t>.</a:t>
            </a:r>
            <a:endParaRPr lang="en-US" altLang="zh-CN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55920" y="5382895"/>
            <a:ext cx="433260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>
                <a:latin typeface="楷体" panose="02010609060101010101" charset="-122"/>
                <a:ea typeface="楷体" panose="02010609060101010101" charset="-122"/>
              </a:rPr>
              <a:t>乱七八糟</a:t>
            </a:r>
            <a:endParaRPr lang="zh-CN" altLang="en-US" sz="6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483725" y="5382895"/>
            <a:ext cx="261683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>
                <a:latin typeface="楷体" panose="02010609060101010101" charset="-122"/>
                <a:ea typeface="楷体" panose="02010609060101010101" charset="-122"/>
              </a:rPr>
              <a:t>糟糕</a:t>
            </a:r>
            <a:endParaRPr lang="zh-CN" altLang="en-US" sz="66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b58ecd0500b1e45f781c52f1ccf9639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2418715"/>
            <a:ext cx="4070985" cy="4070985"/>
          </a:xfrm>
          <a:prstGeom prst="rect">
            <a:avLst/>
          </a:prstGeom>
        </p:spPr>
      </p:pic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090785" y="59690"/>
            <a:ext cx="1901825" cy="10668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17905" y="266065"/>
            <a:ext cx="3084830" cy="86042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生字生词</a:t>
            </a:r>
            <a:endParaRPr lang="zh-CN" altLang="en-US" sz="5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6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982980" y="2493010"/>
            <a:ext cx="3885565" cy="3956050"/>
            <a:chOff x="1789" y="2074"/>
            <a:chExt cx="8967" cy="7984"/>
          </a:xfrm>
        </p:grpSpPr>
        <p:pic>
          <p:nvPicPr>
            <p:cNvPr id="122895" name="图片 122894"/>
            <p:cNvPicPr>
              <a:picLocks noChangeAspect="1"/>
            </p:cNvPicPr>
            <p:nvPr/>
          </p:nvPicPr>
          <p:blipFill>
            <a:blip r:embed="rId1">
              <a:lum contrast="6000"/>
            </a:blip>
            <a:srcRect l="15898" t="20126" r="9838" b="7711"/>
            <a:stretch>
              <a:fillRect/>
            </a:stretch>
          </p:blipFill>
          <p:spPr>
            <a:xfrm>
              <a:off x="1789" y="2074"/>
              <a:ext cx="8967" cy="79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896" name="矩形 122895"/>
            <p:cNvSpPr/>
            <p:nvPr/>
          </p:nvSpPr>
          <p:spPr>
            <a:xfrm>
              <a:off x="1869" y="2804"/>
              <a:ext cx="8807" cy="65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>
              <a:lvl1pPr marL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4400" u="none" kern="1200" baseline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</a:lstStyle>
            <a:p>
              <a:pPr lvl="0" algn="ctr"/>
              <a:r>
                <a:rPr lang="zh-CN" altLang="zh-CN" sz="25000" b="1" dirty="0">
                  <a:ea typeface="楷体" panose="02010609060101010101" charset="-122"/>
                </a:rPr>
                <a:t>皱</a:t>
              </a:r>
              <a:endParaRPr lang="zh-CN" altLang="zh-CN" sz="25000" b="1" dirty="0">
                <a:ea typeface="楷体" panose="02010609060101010101" charset="-122"/>
              </a:endParaRPr>
            </a:p>
          </p:txBody>
        </p:sp>
      </p:grpSp>
      <p:sp>
        <p:nvSpPr>
          <p:cNvPr id="122893" name="文本框 122892"/>
          <p:cNvSpPr txBox="1"/>
          <p:nvPr/>
        </p:nvSpPr>
        <p:spPr>
          <a:xfrm>
            <a:off x="1765300" y="1376045"/>
            <a:ext cx="285115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zhòu</a:t>
            </a:r>
            <a:endParaRPr lang="en-US" altLang="zh-CN" sz="6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281295" y="1376045"/>
            <a:ext cx="661797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基本释义：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1.脸上起的褶纹，物体上的褶纹； 使生褶纹。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45150" y="5177790"/>
            <a:ext cx="433260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>
                <a:latin typeface="楷体" panose="02010609060101010101" charset="-122"/>
                <a:ea typeface="楷体" panose="02010609060101010101" charset="-122"/>
              </a:rPr>
              <a:t>褶皱</a:t>
            </a:r>
            <a:endParaRPr lang="zh-CN" altLang="en-US" sz="6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91780" y="5177790"/>
            <a:ext cx="456628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>
                <a:latin typeface="楷体" panose="02010609060101010101" charset="-122"/>
                <a:ea typeface="楷体" panose="02010609060101010101" charset="-122"/>
              </a:rPr>
              <a:t>皱纹</a:t>
            </a:r>
            <a:endParaRPr lang="zh-CN" altLang="en-US" sz="66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090785" y="59690"/>
            <a:ext cx="1901825" cy="10668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17905" y="266065"/>
            <a:ext cx="3084830" cy="86042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生字生词</a:t>
            </a:r>
            <a:endParaRPr lang="zh-CN" altLang="en-US" sz="5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6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012190" y="2216785"/>
            <a:ext cx="1520190" cy="1503680"/>
            <a:chOff x="1789" y="2074"/>
            <a:chExt cx="8967" cy="7984"/>
          </a:xfrm>
        </p:grpSpPr>
        <p:pic>
          <p:nvPicPr>
            <p:cNvPr id="122895" name="图片 122894"/>
            <p:cNvPicPr>
              <a:picLocks noChangeAspect="1"/>
            </p:cNvPicPr>
            <p:nvPr/>
          </p:nvPicPr>
          <p:blipFill>
            <a:blip r:embed="rId1">
              <a:lum contrast="6000"/>
            </a:blip>
            <a:srcRect l="15898" t="20126" r="9838" b="7711"/>
            <a:stretch>
              <a:fillRect/>
            </a:stretch>
          </p:blipFill>
          <p:spPr>
            <a:xfrm>
              <a:off x="1789" y="2074"/>
              <a:ext cx="8967" cy="79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896" name="矩形 122895"/>
            <p:cNvSpPr/>
            <p:nvPr/>
          </p:nvSpPr>
          <p:spPr>
            <a:xfrm>
              <a:off x="1869" y="2804"/>
              <a:ext cx="8807" cy="65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>
              <a:lvl1pPr marL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4400" u="none" kern="1200" baseline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</a:lstStyle>
            <a:p>
              <a:pPr lvl="0" algn="ctr"/>
              <a:r>
                <a:rPr lang="zh-CN" altLang="zh-CN" sz="10000" b="1" dirty="0">
                  <a:ea typeface="楷体" panose="02010609060101010101" charset="-122"/>
                </a:rPr>
                <a:t>汹</a:t>
              </a:r>
              <a:endParaRPr lang="zh-CN" altLang="zh-CN" sz="10000" b="1" dirty="0">
                <a:ea typeface="楷体" panose="02010609060101010101" charset="-122"/>
              </a:endParaRPr>
            </a:p>
          </p:txBody>
        </p:sp>
      </p:grpSp>
      <p:sp>
        <p:nvSpPr>
          <p:cNvPr id="5" name="标题 1"/>
          <p:cNvSpPr>
            <a:spLocks noGrp="1"/>
          </p:cNvSpPr>
          <p:nvPr/>
        </p:nvSpPr>
        <p:spPr>
          <a:xfrm>
            <a:off x="487680" y="69850"/>
            <a:ext cx="2988945" cy="110617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学习生字</a:t>
            </a:r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027643" y="4630420"/>
            <a:ext cx="1565563" cy="1439545"/>
            <a:chOff x="1228" y="11207"/>
            <a:chExt cx="8984" cy="798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lum contrast="6000"/>
            </a:blip>
            <a:srcRect l="15898" t="20126" r="9838" b="7711"/>
            <a:stretch>
              <a:fillRect/>
            </a:stretch>
          </p:blipFill>
          <p:spPr>
            <a:xfrm>
              <a:off x="1245" y="11207"/>
              <a:ext cx="8967" cy="79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矩形 7"/>
            <p:cNvSpPr/>
            <p:nvPr/>
          </p:nvSpPr>
          <p:spPr>
            <a:xfrm>
              <a:off x="1228" y="12085"/>
              <a:ext cx="8807" cy="65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>
              <a:lvl1pPr marL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4400" u="none" kern="1200" baseline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</a:lstStyle>
            <a:p>
              <a:pPr lvl="0" algn="ctr"/>
              <a:r>
                <a:rPr lang="zh-CN" altLang="zh-CN" sz="10000" b="1" dirty="0">
                  <a:ea typeface="楷体" panose="02010609060101010101" charset="-122"/>
                </a:rPr>
                <a:t>澎</a:t>
              </a:r>
              <a:endParaRPr lang="zh-CN" altLang="zh-CN" sz="10000" b="1" dirty="0">
                <a:ea typeface="楷体" panose="02010609060101010101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266180" y="2169160"/>
            <a:ext cx="1520190" cy="1503680"/>
            <a:chOff x="1789" y="2074"/>
            <a:chExt cx="8967" cy="7984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>
              <a:lum contrast="6000"/>
            </a:blip>
            <a:srcRect l="15898" t="20126" r="9838" b="7711"/>
            <a:stretch>
              <a:fillRect/>
            </a:stretch>
          </p:blipFill>
          <p:spPr>
            <a:xfrm>
              <a:off x="1789" y="2074"/>
              <a:ext cx="8967" cy="79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" name="矩形 11"/>
            <p:cNvSpPr/>
            <p:nvPr/>
          </p:nvSpPr>
          <p:spPr>
            <a:xfrm>
              <a:off x="1869" y="2804"/>
              <a:ext cx="8807" cy="65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>
              <a:lvl1pPr marL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4400" u="none" kern="1200" baseline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</a:lstStyle>
            <a:p>
              <a:pPr lvl="0" algn="ctr"/>
              <a:r>
                <a:rPr lang="zh-CN" altLang="zh-CN" sz="10000" b="1" dirty="0">
                  <a:ea typeface="楷体" panose="02010609060101010101" charset="-122"/>
                  <a:sym typeface="+mn-ea"/>
                </a:rPr>
                <a:t>涌</a:t>
              </a:r>
              <a:endParaRPr lang="zh-CN" altLang="zh-CN" sz="10000" b="1" dirty="0">
                <a:ea typeface="楷体" panose="02010609060101010101" charset="-122"/>
              </a:endParaRPr>
            </a:p>
          </p:txBody>
        </p:sp>
      </p:grpSp>
      <p:sp>
        <p:nvSpPr>
          <p:cNvPr id="13" name="标题 1"/>
          <p:cNvSpPr>
            <a:spLocks noGrp="1"/>
          </p:cNvSpPr>
          <p:nvPr/>
        </p:nvSpPr>
        <p:spPr>
          <a:xfrm>
            <a:off x="2752090" y="1799590"/>
            <a:ext cx="4349750" cy="192087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汹涌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汹然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379845" y="4598670"/>
            <a:ext cx="1520190" cy="1503680"/>
            <a:chOff x="1789" y="2074"/>
            <a:chExt cx="8967" cy="7984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>
              <a:lum contrast="6000"/>
            </a:blip>
            <a:srcRect l="15898" t="20126" r="9838" b="7711"/>
            <a:stretch>
              <a:fillRect/>
            </a:stretch>
          </p:blipFill>
          <p:spPr>
            <a:xfrm>
              <a:off x="1789" y="2074"/>
              <a:ext cx="8967" cy="79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" name="矩形 15"/>
            <p:cNvSpPr/>
            <p:nvPr/>
          </p:nvSpPr>
          <p:spPr>
            <a:xfrm>
              <a:off x="1869" y="2804"/>
              <a:ext cx="8807" cy="65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>
              <a:lvl1pPr marL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4400" u="none" kern="1200" baseline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</a:lstStyle>
            <a:p>
              <a:pPr lvl="0" algn="ctr"/>
              <a:r>
                <a:rPr lang="zh-CN" altLang="zh-CN" sz="10000" b="1" dirty="0">
                  <a:ea typeface="楷体" panose="02010609060101010101" charset="-122"/>
                  <a:sym typeface="+mn-ea"/>
                </a:rPr>
                <a:t>湃</a:t>
              </a:r>
              <a:endParaRPr lang="zh-CN" altLang="zh-CN" sz="10000" b="1" dirty="0">
                <a:ea typeface="楷体" panose="02010609060101010101" charset="-122"/>
              </a:endParaRPr>
            </a:p>
          </p:txBody>
        </p:sp>
      </p:grpSp>
      <p:sp>
        <p:nvSpPr>
          <p:cNvPr id="17" name="标题 1"/>
          <p:cNvSpPr>
            <a:spLocks noGrp="1"/>
          </p:cNvSpPr>
          <p:nvPr/>
        </p:nvSpPr>
        <p:spPr>
          <a:xfrm>
            <a:off x="7886065" y="1799590"/>
            <a:ext cx="4349750" cy="192087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</a:rPr>
              <a:t>涌现</a:t>
            </a: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</a:rPr>
              <a:t>涌出</a:t>
            </a: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标题 1"/>
          <p:cNvSpPr>
            <a:spLocks noGrp="1"/>
          </p:cNvSpPr>
          <p:nvPr/>
        </p:nvSpPr>
        <p:spPr>
          <a:xfrm>
            <a:off x="2593340" y="4307205"/>
            <a:ext cx="4349750" cy="192087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</a:rPr>
              <a:t>澎湃</a:t>
            </a: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</a:rPr>
              <a:t>心潮澎湃</a:t>
            </a: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标题 1"/>
          <p:cNvSpPr>
            <a:spLocks noGrp="1"/>
          </p:cNvSpPr>
          <p:nvPr/>
        </p:nvSpPr>
        <p:spPr>
          <a:xfrm>
            <a:off x="8098790" y="4307205"/>
            <a:ext cx="4349750" cy="192087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滂湃 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惊湃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0" grpId="0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1320</Words>
  <Application>WPS 演示</Application>
  <PresentationFormat>宽屏</PresentationFormat>
  <Paragraphs>169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楷体</vt:lpstr>
      <vt:lpstr>Arial Unicode MS</vt:lpstr>
      <vt:lpstr>Franklin Gothic Medium</vt:lpstr>
      <vt:lpstr>Calibri</vt:lpstr>
      <vt:lpstr>Office 主题</vt:lpstr>
      <vt:lpstr>第十三课   穷人</vt:lpstr>
      <vt:lpstr>PowerPoint 演示文稿</vt:lpstr>
      <vt:lpstr>PowerPoint 演示文稿</vt:lpstr>
      <vt:lpstr>初读课文，整体感知</vt:lpstr>
      <vt:lpstr>1．提出初读要求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细读课文，体会“穷”境</vt:lpstr>
      <vt:lpstr>走进第一个场景</vt:lpstr>
      <vt:lpstr>走进第一个场景</vt:lpstr>
      <vt:lpstr>走进第一个场景</vt:lpstr>
      <vt:lpstr>走进第一个场景</vt:lpstr>
      <vt:lpstr>PowerPoint 演示文稿</vt:lpstr>
      <vt:lpstr>作业布置</vt:lpstr>
      <vt:lpstr>PowerPoint 演示文稿</vt:lpstr>
      <vt:lpstr>谢谢观看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void</dc:creator>
  <cp:lastModifiedBy>面朝大海</cp:lastModifiedBy>
  <cp:revision>127</cp:revision>
  <dcterms:created xsi:type="dcterms:W3CDTF">2017-08-03T09:01:00Z</dcterms:created>
  <dcterms:modified xsi:type="dcterms:W3CDTF">2021-08-02T15:36:27Z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2052-11.1.0.10168</vt:lpwstr>
  </property>
</Properties>
</file>