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71" r:id="rId4"/>
    <p:sldId id="258" r:id="rId6"/>
    <p:sldId id="259" r:id="rId7"/>
    <p:sldId id="273" r:id="rId8"/>
    <p:sldId id="260" r:id="rId9"/>
    <p:sldId id="276" r:id="rId10"/>
    <p:sldId id="265" r:id="rId11"/>
    <p:sldId id="284" r:id="rId12"/>
    <p:sldId id="285" r:id="rId13"/>
    <p:sldId id="286" r:id="rId14"/>
    <p:sldId id="288" r:id="rId15"/>
    <p:sldId id="272" r:id="rId1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EA6C8A"/>
    <a:srgbClr val="E39DAE"/>
    <a:srgbClr val="E8AEBC"/>
    <a:srgbClr val="D1F1FC"/>
    <a:srgbClr val="292929"/>
    <a:srgbClr val="FF5050"/>
    <a:srgbClr val="4D4D4D"/>
    <a:srgbClr val="DDDDDD"/>
    <a:srgbClr val="660066"/>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309" autoAdjust="0"/>
    <p:restoredTop sz="94660"/>
  </p:normalViewPr>
  <p:slideViewPr>
    <p:cSldViewPr>
      <p:cViewPr varScale="1">
        <p:scale>
          <a:sx n="57" d="100"/>
          <a:sy n="57" d="100"/>
        </p:scale>
        <p:origin x="-630" y="-9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2622B3-D6A7-4BCF-980F-62AFD0EC3A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304B27-0F79-4DD3-8583-7B692567FFF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E46C8A-90CA-4D6C-B846-B71F6733D476}"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5"/>
            <a:ext cx="7886700" cy="2139553"/>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9"/>
            <a:ext cx="7886700" cy="112514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5"/>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1"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p:blinds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70"/>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1"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91B7B95-319A-47BC-8F19-306856B3C9D9}"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1238564-5E22-4236-90C0-7E85C43140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spd="slow">
    <p:blinds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1F1FC"/>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blinds dir="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D1F1FC"/>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91B7B95-319A-47BC-8F19-306856B3C9D9}"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1238564-5E22-4236-90C0-7E85C431407B}"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blinds dir="vert"/>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image" Target="../media/image1.tiff"/><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2.xml"/><Relationship Id="rId3" Type="http://schemas.openxmlformats.org/officeDocument/2006/relationships/image" Target="../media/image1.tiff"/><Relationship Id="rId2" Type="http://schemas.openxmlformats.org/officeDocument/2006/relationships/image" Target="../media/image13.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2.xml"/><Relationship Id="rId5" Type="http://schemas.openxmlformats.org/officeDocument/2006/relationships/image" Target="../media/image1.tiff"/><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image" Target="../media/image1.tiff"/><Relationship Id="rId2" Type="http://schemas.openxmlformats.org/officeDocument/2006/relationships/image" Target="../media/image9.png"/><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image" Target="../media/image1.tiff"/><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2.xml"/><Relationship Id="rId3" Type="http://schemas.openxmlformats.org/officeDocument/2006/relationships/image" Target="../media/image1.tiff"/><Relationship Id="rId2" Type="http://schemas.openxmlformats.org/officeDocument/2006/relationships/image" Target="../media/image12.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openxmlformats.org/officeDocument/2006/relationships/image" Target="../media/image1.tiff"/><Relationship Id="rId2" Type="http://schemas.openxmlformats.org/officeDocument/2006/relationships/image" Target="../media/image9.pn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image" Target="../media/image1.tiff"/><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image" Target="../media/image1.tiff"/><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2.xml"/><Relationship Id="rId3" Type="http://schemas.openxmlformats.org/officeDocument/2006/relationships/image" Target="../media/image1.tiff"/><Relationship Id="rId2" Type="http://schemas.openxmlformats.org/officeDocument/2006/relationships/image" Target="../media/image13.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25" y="0"/>
            <a:ext cx="9153525" cy="5143500"/>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31553">
            <a:off x="4861604" y="3315444"/>
            <a:ext cx="3552279" cy="2284906"/>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1947">
            <a:off x="-551719" y="3695700"/>
            <a:ext cx="437450" cy="30718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212174">
            <a:off x="9221992" y="4247729"/>
            <a:ext cx="349782" cy="327477"/>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3277" y="743599"/>
            <a:ext cx="1115579" cy="1044909"/>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9552" y="464142"/>
            <a:ext cx="1498298" cy="4679358"/>
          </a:xfrm>
          <a:prstGeom prst="rect">
            <a:avLst/>
          </a:prstGeom>
        </p:spPr>
      </p:pic>
      <p:sp>
        <p:nvSpPr>
          <p:cNvPr id="24" name="矩形 23"/>
          <p:cNvSpPr/>
          <p:nvPr/>
        </p:nvSpPr>
        <p:spPr>
          <a:xfrm rot="18455707">
            <a:off x="1934649" y="1811460"/>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p>
        </p:txBody>
      </p:sp>
      <p:sp>
        <p:nvSpPr>
          <p:cNvPr id="25" name="矩形 24"/>
          <p:cNvSpPr/>
          <p:nvPr/>
        </p:nvSpPr>
        <p:spPr>
          <a:xfrm rot="20118966">
            <a:off x="3513818" y="1882283"/>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p>
        </p:txBody>
      </p:sp>
      <p:sp>
        <p:nvSpPr>
          <p:cNvPr id="26" name="矩形 25"/>
          <p:cNvSpPr/>
          <p:nvPr/>
        </p:nvSpPr>
        <p:spPr>
          <a:xfrm rot="1119809">
            <a:off x="5437644" y="1789486"/>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p>
        </p:txBody>
      </p:sp>
      <p:sp>
        <p:nvSpPr>
          <p:cNvPr id="27" name="矩形 26"/>
          <p:cNvSpPr/>
          <p:nvPr/>
        </p:nvSpPr>
        <p:spPr>
          <a:xfrm rot="20691888">
            <a:off x="6215739" y="1876923"/>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p>
        </p:txBody>
      </p:sp>
      <p:sp>
        <p:nvSpPr>
          <p:cNvPr id="2" name="矩形 1"/>
          <p:cNvSpPr/>
          <p:nvPr/>
        </p:nvSpPr>
        <p:spPr>
          <a:xfrm>
            <a:off x="3690473" y="3511387"/>
            <a:ext cx="1953097" cy="346247"/>
          </a:xfrm>
          <a:prstGeom prst="rect">
            <a:avLst/>
          </a:prstGeom>
        </p:spPr>
        <p:txBody>
          <a:bodyPr wrap="none" lIns="68579" tIns="34289" rIns="68579" bIns="34289">
            <a:spAutoFit/>
          </a:bodyPr>
          <a:lstStyle/>
          <a:p>
            <a:r>
              <a:rPr lang="zh-CN" altLang="en-US" dirty="0" smtClean="0">
                <a:solidFill>
                  <a:schemeClr val="bg2">
                    <a:lumMod val="50000"/>
                  </a:schemeClr>
                </a:solidFill>
                <a:latin typeface="方正少儿简体" panose="03000509000000000000" pitchFamily="65" charset="-122"/>
                <a:ea typeface="方正少儿简体" panose="03000509000000000000" pitchFamily="65" charset="-122"/>
              </a:rPr>
              <a:t>人教版</a:t>
            </a:r>
            <a:r>
              <a:rPr lang="en-US" altLang="zh-CN" dirty="0" smtClean="0">
                <a:solidFill>
                  <a:schemeClr val="bg2">
                    <a:lumMod val="50000"/>
                  </a:schemeClr>
                </a:solidFill>
                <a:latin typeface="方正少儿简体" panose="03000509000000000000" pitchFamily="65" charset="-122"/>
                <a:ea typeface="方正少儿简体" panose="03000509000000000000" pitchFamily="65" charset="-122"/>
              </a:rPr>
              <a:t>-</a:t>
            </a:r>
            <a:r>
              <a:rPr lang="zh-CN" altLang="en-US" dirty="0" smtClean="0">
                <a:solidFill>
                  <a:schemeClr val="bg2">
                    <a:lumMod val="50000"/>
                  </a:schemeClr>
                </a:solidFill>
                <a:latin typeface="方正少儿简体" panose="03000509000000000000" pitchFamily="65" charset="-122"/>
                <a:ea typeface="方正少儿简体" panose="03000509000000000000" pitchFamily="65" charset="-122"/>
              </a:rPr>
              <a:t>六年级</a:t>
            </a:r>
            <a:r>
              <a:rPr lang="en-US" altLang="zh-CN" dirty="0" smtClean="0">
                <a:solidFill>
                  <a:schemeClr val="bg2">
                    <a:lumMod val="50000"/>
                  </a:schemeClr>
                </a:solidFill>
                <a:latin typeface="方正少儿简体" panose="03000509000000000000" pitchFamily="65" charset="-122"/>
                <a:ea typeface="方正少儿简体" panose="03000509000000000000" pitchFamily="65" charset="-122"/>
              </a:rPr>
              <a:t>-</a:t>
            </a:r>
            <a:r>
              <a:rPr lang="zh-CN" altLang="en-US" dirty="0" smtClean="0">
                <a:solidFill>
                  <a:schemeClr val="bg2">
                    <a:lumMod val="50000"/>
                  </a:schemeClr>
                </a:solidFill>
                <a:latin typeface="方正少儿简体" panose="03000509000000000000" pitchFamily="65" charset="-122"/>
                <a:ea typeface="方正少儿简体" panose="03000509000000000000" pitchFamily="65" charset="-122"/>
              </a:rPr>
              <a:t>上</a:t>
            </a:r>
            <a:endParaRPr lang="zh-CN" altLang="en-US" dirty="0">
              <a:solidFill>
                <a:schemeClr val="bg2">
                  <a:lumMod val="50000"/>
                </a:schemeClr>
              </a:solidFill>
              <a:latin typeface="方正少儿简体" panose="03000509000000000000" pitchFamily="65" charset="-122"/>
              <a:ea typeface="方正少儿简体" panose="03000509000000000000" pitchFamily="65" charset="-122"/>
            </a:endParaRPr>
          </a:p>
        </p:txBody>
      </p:sp>
      <p:grpSp>
        <p:nvGrpSpPr>
          <p:cNvPr id="41" name="组合 27"/>
          <p:cNvGrpSpPr/>
          <p:nvPr/>
        </p:nvGrpSpPr>
        <p:grpSpPr>
          <a:xfrm>
            <a:off x="6245410" y="2021230"/>
            <a:ext cx="1015565" cy="876446"/>
            <a:chOff x="8395962" y="2087411"/>
            <a:chExt cx="1354086" cy="1168595"/>
          </a:xfrm>
        </p:grpSpPr>
        <p:sp>
          <p:nvSpPr>
            <p:cNvPr id="42" name="圆角矩形 41"/>
            <p:cNvSpPr/>
            <p:nvPr/>
          </p:nvSpPr>
          <p:spPr>
            <a:xfrm rot="897728">
              <a:off x="8395962" y="2087411"/>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8"/>
            <p:cNvSpPr txBox="1"/>
            <p:nvPr/>
          </p:nvSpPr>
          <p:spPr>
            <a:xfrm rot="854957">
              <a:off x="8522427" y="2097192"/>
              <a:ext cx="1101155" cy="1149032"/>
            </a:xfrm>
            <a:prstGeom prst="rect">
              <a:avLst/>
            </a:prstGeom>
            <a:noFill/>
          </p:spPr>
          <p:txBody>
            <a:bodyPr wrap="none" rtlCol="0">
              <a:spAutoFit/>
            </a:bodyPr>
            <a:lstStyle/>
            <a:p>
              <a:r>
                <a:rPr lang="zh-CN" altLang="en-US" sz="5000" dirty="0" smtClean="0">
                  <a:solidFill>
                    <a:srgbClr val="FF6900"/>
                  </a:solidFill>
                  <a:latin typeface="方正少儿简体" panose="03000509000000000000" pitchFamily="65" charset="-122"/>
                  <a:ea typeface="方正少儿简体" panose="03000509000000000000" pitchFamily="65" charset="-122"/>
                </a:rPr>
                <a:t>读</a:t>
              </a:r>
              <a:endParaRPr lang="zh-CN" altLang="en-US" sz="5000" dirty="0">
                <a:solidFill>
                  <a:srgbClr val="FF6900"/>
                </a:solidFill>
                <a:latin typeface="方正少儿简体" panose="03000509000000000000" pitchFamily="65" charset="-122"/>
                <a:ea typeface="方正少儿简体" panose="03000509000000000000" pitchFamily="65" charset="-122"/>
              </a:endParaRPr>
            </a:p>
          </p:txBody>
        </p:sp>
      </p:grpSp>
      <p:grpSp>
        <p:nvGrpSpPr>
          <p:cNvPr id="44" name="组合 2"/>
          <p:cNvGrpSpPr/>
          <p:nvPr/>
        </p:nvGrpSpPr>
        <p:grpSpPr>
          <a:xfrm>
            <a:off x="2248819" y="1785932"/>
            <a:ext cx="1015565" cy="897260"/>
            <a:chOff x="3067172" y="1678431"/>
            <a:chExt cx="1354086" cy="1196347"/>
          </a:xfrm>
        </p:grpSpPr>
        <p:sp>
          <p:nvSpPr>
            <p:cNvPr id="45" name="圆角矩形 44"/>
            <p:cNvSpPr/>
            <p:nvPr/>
          </p:nvSpPr>
          <p:spPr>
            <a:xfrm rot="20821610">
              <a:off x="3067172" y="1678431"/>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rot="20718769">
              <a:off x="3132410" y="1725746"/>
              <a:ext cx="1101156" cy="1149032"/>
            </a:xfrm>
            <a:prstGeom prst="rect">
              <a:avLst/>
            </a:prstGeom>
          </p:spPr>
          <p:txBody>
            <a:bodyPr wrap="none">
              <a:spAutoFit/>
            </a:bodyPr>
            <a:lstStyle/>
            <a:p>
              <a:r>
                <a:rPr lang="zh-CN" altLang="en-US" sz="5000" dirty="0" smtClean="0">
                  <a:solidFill>
                    <a:srgbClr val="099F00"/>
                  </a:solidFill>
                  <a:latin typeface="方正少儿简体" panose="03000509000000000000" pitchFamily="65" charset="-122"/>
                  <a:ea typeface="方正少儿简体" panose="03000509000000000000" pitchFamily="65" charset="-122"/>
                </a:rPr>
                <a:t>完</a:t>
              </a:r>
              <a:endParaRPr lang="zh-CN" altLang="en-US" sz="5000" dirty="0">
                <a:solidFill>
                  <a:srgbClr val="099F00"/>
                </a:solidFill>
                <a:latin typeface="方正少儿简体" panose="03000509000000000000" pitchFamily="65" charset="-122"/>
                <a:ea typeface="方正少儿简体" panose="03000509000000000000" pitchFamily="65" charset="-122"/>
              </a:endParaRPr>
            </a:p>
          </p:txBody>
        </p:sp>
      </p:grpSp>
      <p:grpSp>
        <p:nvGrpSpPr>
          <p:cNvPr id="47" name="组合 13"/>
          <p:cNvGrpSpPr/>
          <p:nvPr/>
        </p:nvGrpSpPr>
        <p:grpSpPr>
          <a:xfrm>
            <a:off x="3521275" y="1979116"/>
            <a:ext cx="1015565" cy="876446"/>
            <a:chOff x="4763782" y="2031260"/>
            <a:chExt cx="1354086" cy="1168595"/>
          </a:xfrm>
        </p:grpSpPr>
        <p:sp>
          <p:nvSpPr>
            <p:cNvPr id="48" name="圆角矩形 47"/>
            <p:cNvSpPr/>
            <p:nvPr/>
          </p:nvSpPr>
          <p:spPr>
            <a:xfrm rot="897728">
              <a:off x="4763782" y="2031260"/>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987423">
              <a:off x="4876573" y="2044484"/>
              <a:ext cx="1101155" cy="1149032"/>
            </a:xfrm>
            <a:prstGeom prst="rect">
              <a:avLst/>
            </a:prstGeom>
          </p:spPr>
          <p:txBody>
            <a:bodyPr wrap="none">
              <a:spAutoFit/>
            </a:bodyPr>
            <a:lstStyle/>
            <a:p>
              <a:r>
                <a:rPr lang="zh-CN" altLang="en-US" sz="5000" dirty="0" smtClean="0">
                  <a:solidFill>
                    <a:srgbClr val="FFC000"/>
                  </a:solidFill>
                </a:rPr>
                <a:t>全</a:t>
              </a:r>
              <a:endParaRPr lang="zh-CN" altLang="en-US" sz="5000" dirty="0">
                <a:solidFill>
                  <a:srgbClr val="FFC000"/>
                </a:solidFill>
              </a:endParaRPr>
            </a:p>
          </p:txBody>
        </p:sp>
      </p:grpSp>
      <p:grpSp>
        <p:nvGrpSpPr>
          <p:cNvPr id="50" name="组合 22"/>
          <p:cNvGrpSpPr/>
          <p:nvPr/>
        </p:nvGrpSpPr>
        <p:grpSpPr>
          <a:xfrm>
            <a:off x="4857752" y="1931171"/>
            <a:ext cx="1015565" cy="898954"/>
            <a:chOff x="6545751" y="1967332"/>
            <a:chExt cx="1354086" cy="1198604"/>
          </a:xfrm>
        </p:grpSpPr>
        <p:sp>
          <p:nvSpPr>
            <p:cNvPr id="51" name="圆角矩形 50"/>
            <p:cNvSpPr/>
            <p:nvPr/>
          </p:nvSpPr>
          <p:spPr>
            <a:xfrm rot="20821610">
              <a:off x="6545751" y="1967332"/>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20892565">
              <a:off x="6675419" y="2016905"/>
              <a:ext cx="1101156" cy="1149031"/>
            </a:xfrm>
            <a:prstGeom prst="rect">
              <a:avLst/>
            </a:prstGeom>
          </p:spPr>
          <p:txBody>
            <a:bodyPr wrap="none">
              <a:spAutoFit/>
            </a:bodyPr>
            <a:lstStyle/>
            <a:p>
              <a:r>
                <a:rPr lang="zh-CN" altLang="en-US" sz="5000" dirty="0" smtClean="0">
                  <a:solidFill>
                    <a:srgbClr val="FF4F66"/>
                  </a:solidFill>
                </a:rPr>
                <a:t>解</a:t>
              </a:r>
              <a:endParaRPr lang="zh-CN" altLang="en-US" sz="5000" dirty="0">
                <a:solidFill>
                  <a:srgbClr val="FF4F66"/>
                </a:solidFill>
              </a:endParaRPr>
            </a:p>
          </p:txBody>
        </p:sp>
      </p:grpSp>
      <p:sp>
        <p:nvSpPr>
          <p:cNvPr id="53" name="矩形 52"/>
          <p:cNvSpPr/>
          <p:nvPr/>
        </p:nvSpPr>
        <p:spPr>
          <a:xfrm>
            <a:off x="2428860" y="714362"/>
            <a:ext cx="4214842" cy="1071570"/>
          </a:xfrm>
          <a:prstGeom prst="rect">
            <a:avLst/>
          </a:prstGeom>
        </p:spPr>
        <p:txBody>
          <a:bodyPr wrap="none" lIns="68579" tIns="34289" rIns="68579" bIns="34289">
            <a:prstTxWarp prst="textArchUp">
              <a:avLst>
                <a:gd name="adj" fmla="val 10812770"/>
              </a:avLst>
            </a:prstTxWarp>
            <a:spAutoFit/>
          </a:bodyPr>
          <a:lstStyle/>
          <a:p>
            <a:r>
              <a:rPr lang="zh-CN" altLang="en-US" sz="5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rPr>
              <a:t>小  学  教  材</a:t>
            </a:r>
            <a:endParaRPr lang="zh-CN" altLang="en-US" sz="5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楷体" panose="02010609060101010101" pitchFamily="49" charset="-122"/>
              <a:ea typeface="楷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nodeType="clickEffect">
                                  <p:stCondLst>
                                    <p:cond delay="0"/>
                                  </p:stCondLst>
                                  <p:childTnLst>
                                    <p:animMotion origin="layout" path="M -1.875E-6 3.7037E-7 L -1.875E-6 0.00023 L 0.00834 -0.00556 C 0.01042 -0.00694 0.01459 -0.00926 0.01459 -0.00903 C 0.02474 -0.0088 0.03477 -0.00926 0.04479 -0.00741 C 0.04597 -0.00741 0.04675 -0.00486 0.04792 -0.0037 C 0.0487 -0.00301 0.04987 -0.00255 0.05104 -0.00185 C 0.05313 0.00995 0.05013 -0.00139 0.05521 0.00556 C 0.05729 0.00856 0.05977 0.01227 0.06133 0.01667 C 0.06511 0.02685 0.06133 0.01806 0.06667 0.02593 C 0.06771 0.02755 0.06862 0.02963 0.06979 0.03148 C 0.0711 0.03333 0.07253 0.03518 0.07396 0.03704 C 0.07487 0.03819 0.07604 0.03912 0.07696 0.04074 C 0.07813 0.04236 0.07904 0.04444 0.08021 0.0463 C 0.08203 0.04884 0.08529 0.05208 0.0875 0.0537 C 0.08998 0.05556 0.09206 0.05602 0.09479 0.05741 C 0.09584 0.05787 0.09675 0.05856 0.09792 0.05926 L 0.15104 0.05741 C 0.15326 0.05718 0.15807 0.0544 0.16042 0.0537 C 0.16237 0.05278 0.16459 0.05255 0.16667 0.05185 C 0.16875 0.05069 0.17071 0.04907 0.17292 0.04815 L 0.17696 0.0463 C 0.17813 0.04444 0.17891 0.04213 0.18021 0.04074 C 0.18112 0.03958 0.18229 0.03958 0.18334 0.03889 C 0.19037 0.03241 0.1819 0.03704 0.19063 0.03333 C 0.21849 0.03657 0.1987 0.03194 0.20938 0.03704 C 0.21211 0.03819 0.21771 0.04074 0.21771 0.04097 C 0.23151 0.05718 0.21094 0.03333 0.22396 0.0463 C 0.23334 0.05556 0.22722 0.05023 0.23334 0.05926 C 0.23425 0.06065 0.23542 0.06134 0.23646 0.06296 C 0.23737 0.06458 0.23828 0.0669 0.23946 0.06852 C 0.24141 0.07106 0.24375 0.07338 0.24571 0.07593 L 0.24883 0.07963 C 0.25 0.08079 0.25078 0.08264 0.25209 0.08333 C 0.25482 0.08449 0.25755 0.08634 0.26029 0.08704 C 0.27774 0.09074 0.26589 0.08843 0.29584 0.09259 C 0.29922 0.0919 0.30274 0.09167 0.30625 0.09074 C 0.30729 0.09028 0.30847 0.08981 0.30938 0.08889 C 0.31094 0.08681 0.31211 0.0838 0.31354 0.08148 C 0.31498 0.07315 0.3138 0.07639 0.31875 0.07037 C 0.32071 0.06759 0.325 0.06296 0.325 0.06319 C 0.34779 0.06366 0.36485 0.04421 0.37696 0.07037 C 0.37774 0.07199 0.37852 0.07384 0.37917 0.07593 C 0.38177 0.08542 0.37813 0.07778 0.38229 0.08518 " pathEditMode="relative" rAng="0" ptsTypes="AAAAAAAAAAAAAAAAAAAAAAAAAAAAAAAAAAAAAAAAAAAA">
                                      <p:cBhvr>
                                        <p:cTn id="13" dur="500" fill="hold"/>
                                        <p:tgtEl>
                                          <p:spTgt spid="8"/>
                                        </p:tgtEl>
                                        <p:attrNameLst>
                                          <p:attrName>ppt_x</p:attrName>
                                          <p:attrName>ppt_y</p:attrName>
                                        </p:attrNameLst>
                                      </p:cBhvr>
                                      <p:rCtr x="19115" y="4167"/>
                                    </p:animMotion>
                                  </p:childTnLst>
                                </p:cTn>
                              </p:par>
                              <p:par>
                                <p:cTn id="14" presetID="0" presetClass="path" presetSubtype="0" accel="50000" decel="50000" fill="hold" nodeType="withEffect">
                                  <p:stCondLst>
                                    <p:cond delay="250"/>
                                  </p:stCondLst>
                                  <p:childTnLst>
                                    <p:animMotion origin="layout" path="M -4.16667E-6 1.11111E-6 L -4.16667E-6 0.00023 C -0.00286 0.00417 -0.00729 0.01273 -0.01145 0.01481 C -0.01393 0.01597 -0.0164 0.01597 -0.01875 0.01667 C -0.01979 0.01782 -0.02083 0.01944 -0.02187 0.02037 C -0.02474 0.02245 -0.03255 0.02361 -0.03437 0.02407 C -0.03541 0.02454 -0.03645 0.02523 -0.0375 0.02592 C -0.05612 0.03518 -0.07005 0.02662 -0.09375 0.02592 C -0.10169 0.02106 -0.09192 0.02755 -0.1 0.02037 C -0.10104 0.01944 -0.10221 0.01921 -0.10312 0.01852 C -0.1108 0.0125 -0.1039 0.0162 -0.11145 0.01296 C -0.1207 0.00185 -0.10599 0.01875 -0.12083 0.00555 C -0.12369 0.00301 -0.12669 0.00116 -0.12916 -0.00185 C -0.1302 -0.00324 -0.13125 -0.00463 -0.13229 -0.00556 C -0.13398 -0.00718 -0.13815 -0.00857 -0.13958 -0.00926 C -0.15013 -0.01458 -0.13385 -0.00718 -0.14687 -0.01296 C -0.15286 -0.0125 -0.15885 -0.01273 -0.16458 -0.01111 C -0.16679 -0.01065 -0.1694 -0.0037 -0.17083 -0.00185 C -0.17187 -0.00093 -0.17291 -0.0007 -0.17395 1.11111E-6 C -0.175 0.00185 -0.17604 0.00393 -0.17708 0.00555 C -0.17916 0.0081 -0.18333 0.01296 -0.18333 0.01319 C -0.18619 0.0206 -0.18567 0.02037 -0.19166 0.02592 L -0.19583 0.02963 " pathEditMode="relative" rAng="0" ptsTypes="AAAAAAAAAAAAAAAAAAAAAAA">
                                      <p:cBhvr>
                                        <p:cTn id="15" dur="500" fill="hold"/>
                                        <p:tgtEl>
                                          <p:spTgt spid="9"/>
                                        </p:tgtEl>
                                        <p:attrNameLst>
                                          <p:attrName>ppt_x</p:attrName>
                                          <p:attrName>ppt_y</p:attrName>
                                        </p:attrNameLst>
                                      </p:cBhvr>
                                      <p:rCtr x="-9792" y="856"/>
                                    </p:animMotion>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3"/>
                                        </p:tgtEl>
                                        <p:attrNameLst>
                                          <p:attrName>ppt_y</p:attrName>
                                        </p:attrNameLst>
                                      </p:cBhvr>
                                      <p:tavLst>
                                        <p:tav tm="0">
                                          <p:val>
                                            <p:strVal val="#ppt_y"/>
                                          </p:val>
                                        </p:tav>
                                        <p:tav tm="100000">
                                          <p:val>
                                            <p:strVal val="#ppt_y"/>
                                          </p:val>
                                        </p:tav>
                                      </p:tavLst>
                                    </p:anim>
                                    <p:anim calcmode="lin" valueType="num">
                                      <p:cBhvr>
                                        <p:cTn id="32"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3"/>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anim calcmode="lin" valueType="num">
                                      <p:cBhvr>
                                        <p:cTn id="40" dur="500" fill="hold"/>
                                        <p:tgtEl>
                                          <p:spTgt spid="44"/>
                                        </p:tgtEl>
                                        <p:attrNameLst>
                                          <p:attrName>ppt_x</p:attrName>
                                        </p:attrNameLst>
                                      </p:cBhvr>
                                      <p:tavLst>
                                        <p:tav tm="0">
                                          <p:val>
                                            <p:strVal val="#ppt_x"/>
                                          </p:val>
                                        </p:tav>
                                        <p:tav tm="100000">
                                          <p:val>
                                            <p:strVal val="#ppt_x"/>
                                          </p:val>
                                        </p:tav>
                                      </p:tavLst>
                                    </p:anim>
                                    <p:anim calcmode="lin" valueType="num">
                                      <p:cBhvr>
                                        <p:cTn id="41"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nodeType="click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anim calcmode="lin" valueType="num">
                                      <p:cBhvr>
                                        <p:cTn id="47" dur="500" fill="hold"/>
                                        <p:tgtEl>
                                          <p:spTgt spid="47"/>
                                        </p:tgtEl>
                                        <p:attrNameLst>
                                          <p:attrName>ppt_x</p:attrName>
                                        </p:attrNameLst>
                                      </p:cBhvr>
                                      <p:tavLst>
                                        <p:tav tm="0">
                                          <p:val>
                                            <p:strVal val="#ppt_x"/>
                                          </p:val>
                                        </p:tav>
                                        <p:tav tm="100000">
                                          <p:val>
                                            <p:strVal val="#ppt_x"/>
                                          </p:val>
                                        </p:tav>
                                      </p:tavLst>
                                    </p:anim>
                                    <p:anim calcmode="lin" valueType="num">
                                      <p:cBhvr>
                                        <p:cTn id="48" dur="5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500"/>
                                        <p:tgtEl>
                                          <p:spTgt spid="50"/>
                                        </p:tgtEl>
                                      </p:cBhvr>
                                    </p:animEffect>
                                    <p:anim calcmode="lin" valueType="num">
                                      <p:cBhvr>
                                        <p:cTn id="54" dur="500" fill="hold"/>
                                        <p:tgtEl>
                                          <p:spTgt spid="50"/>
                                        </p:tgtEl>
                                        <p:attrNameLst>
                                          <p:attrName>ppt_x</p:attrName>
                                        </p:attrNameLst>
                                      </p:cBhvr>
                                      <p:tavLst>
                                        <p:tav tm="0">
                                          <p:val>
                                            <p:strVal val="#ppt_x"/>
                                          </p:val>
                                        </p:tav>
                                        <p:tav tm="100000">
                                          <p:val>
                                            <p:strVal val="#ppt_x"/>
                                          </p:val>
                                        </p:tav>
                                      </p:tavLst>
                                    </p:anim>
                                    <p:anim calcmode="lin" valueType="num">
                                      <p:cBhvr>
                                        <p:cTn id="55" dur="5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7" presetClass="entr" presetSubtype="0" fill="hold" nodeType="click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500"/>
                                        <p:tgtEl>
                                          <p:spTgt spid="41"/>
                                        </p:tgtEl>
                                      </p:cBhvr>
                                    </p:animEffect>
                                    <p:anim calcmode="lin" valueType="num">
                                      <p:cBhvr>
                                        <p:cTn id="61" dur="500" fill="hold"/>
                                        <p:tgtEl>
                                          <p:spTgt spid="41"/>
                                        </p:tgtEl>
                                        <p:attrNameLst>
                                          <p:attrName>ppt_x</p:attrName>
                                        </p:attrNameLst>
                                      </p:cBhvr>
                                      <p:tavLst>
                                        <p:tav tm="0">
                                          <p:val>
                                            <p:strVal val="#ppt_x"/>
                                          </p:val>
                                        </p:tav>
                                        <p:tav tm="100000">
                                          <p:val>
                                            <p:strVal val="#ppt_x"/>
                                          </p:val>
                                        </p:tav>
                                      </p:tavLst>
                                    </p:anim>
                                    <p:anim calcmode="lin" valueType="num">
                                      <p:cBhvr>
                                        <p:cTn id="62" dur="5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par>
                    <p:cTn id="77" fill="hold">
                      <p:stCondLst>
                        <p:cond delay="indefinite"/>
                      </p:stCondLst>
                      <p:childTnLst>
                        <p:par>
                          <p:cTn id="78" fill="hold">
                            <p:stCondLst>
                              <p:cond delay="0"/>
                            </p:stCondLst>
                            <p:childTnLst>
                              <p:par>
                                <p:cTn id="79" presetID="41" presetClass="entr" presetSubtype="0" fill="hold" grpId="0" nodeType="clickEffect">
                                  <p:stCondLst>
                                    <p:cond delay="0"/>
                                  </p:stCondLst>
                                  <p:iterate type="lt">
                                    <p:tmPct val="10000"/>
                                  </p:iterate>
                                  <p:childTnLst>
                                    <p:set>
                                      <p:cBhvr>
                                        <p:cTn id="80" dur="1" fill="hold">
                                          <p:stCondLst>
                                            <p:cond delay="0"/>
                                          </p:stCondLst>
                                        </p:cTn>
                                        <p:tgtEl>
                                          <p:spTgt spid="2"/>
                                        </p:tgtEl>
                                        <p:attrNameLst>
                                          <p:attrName>style.visibility</p:attrName>
                                        </p:attrNameLst>
                                      </p:cBhvr>
                                      <p:to>
                                        <p:strVal val="visible"/>
                                      </p:to>
                                    </p:set>
                                    <p:anim calcmode="lin" valueType="num">
                                      <p:cBhvr>
                                        <p:cTn id="8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2"/>
                                        </p:tgtEl>
                                        <p:attrNameLst>
                                          <p:attrName>ppt_y</p:attrName>
                                        </p:attrNameLst>
                                      </p:cBhvr>
                                      <p:tavLst>
                                        <p:tav tm="0">
                                          <p:val>
                                            <p:strVal val="#ppt_y"/>
                                          </p:val>
                                        </p:tav>
                                        <p:tav tm="100000">
                                          <p:val>
                                            <p:strVal val="#ppt_y"/>
                                          </p:val>
                                        </p:tav>
                                      </p:tavLst>
                                    </p:anim>
                                    <p:anim calcmode="lin" valueType="num">
                                      <p:cBhvr>
                                        <p:cTn id="8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nodeType="clickEffect">
                                  <p:stCondLst>
                                    <p:cond delay="0"/>
                                  </p:stCondLst>
                                  <p:childTnLst>
                                    <p:set>
                                      <p:cBhvr>
                                        <p:cTn id="89" dur="1" fill="hold">
                                          <p:stCondLst>
                                            <p:cond delay="0"/>
                                          </p:stCondLst>
                                        </p:cTn>
                                        <p:tgtEl>
                                          <p:spTgt spid="13"/>
                                        </p:tgtEl>
                                        <p:attrNameLst>
                                          <p:attrName>style.visibility</p:attrName>
                                        </p:attrNameLst>
                                      </p:cBhvr>
                                      <p:to>
                                        <p:strVal val="visible"/>
                                      </p:to>
                                    </p:set>
                                    <p:animEffect transition="in" filter="wipe(down)">
                                      <p:cBhvr>
                                        <p:cTn id="9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 grpId="0"/>
      <p:bldP spid="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 y="4391026"/>
            <a:ext cx="9153525" cy="752475"/>
          </a:xfrm>
          <a:prstGeom prst="rect">
            <a:avLst/>
          </a:prstGeom>
        </p:spPr>
      </p:pic>
      <p:pic>
        <p:nvPicPr>
          <p:cNvPr id="47" name="图片 46" descr="梓耕教育LOGO.TIF"/>
          <p:cNvPicPr>
            <a:picLocks noChangeAspect="1"/>
          </p:cNvPicPr>
          <p:nvPr/>
        </p:nvPicPr>
        <p:blipFill>
          <a:blip r:embed="rId2"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sp>
        <p:nvSpPr>
          <p:cNvPr id="8" name="TextBox 7"/>
          <p:cNvSpPr txBox="1"/>
          <p:nvPr/>
        </p:nvSpPr>
        <p:spPr>
          <a:xfrm>
            <a:off x="285720" y="71420"/>
            <a:ext cx="8643998" cy="4616648"/>
          </a:xfrm>
          <a:prstGeom prst="rect">
            <a:avLst/>
          </a:prstGeom>
          <a:noFill/>
        </p:spPr>
        <p:txBody>
          <a:bodyPr wrap="square" rtlCol="0">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五、课内阅读。</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3.</a:t>
            </a:r>
            <a:r>
              <a:rPr lang="zh-CN" altLang="en-US" sz="2800" dirty="0" smtClean="0">
                <a:latin typeface="微软雅黑" panose="020B0503020204020204" pitchFamily="34" charset="-122"/>
                <a:ea typeface="微软雅黑" panose="020B0503020204020204" pitchFamily="34" charset="-122"/>
              </a:rPr>
              <a:t>对“木桥开始发抖</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开始痛苦地呻吟”一句理解有误的一项是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A.</a:t>
            </a:r>
            <a:r>
              <a:rPr lang="zh-CN" altLang="en-US" sz="2800" dirty="0" smtClean="0">
                <a:latin typeface="微软雅黑" panose="020B0503020204020204" pitchFamily="34" charset="-122"/>
                <a:ea typeface="微软雅黑" panose="020B0503020204020204" pitchFamily="34" charset="-122"/>
              </a:rPr>
              <a:t>作者运用夸张的修辞手法写木桥的胆小。</a:t>
            </a:r>
            <a:endParaRPr lang="zh-CN" altLang="en-US"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B.</a:t>
            </a:r>
            <a:r>
              <a:rPr lang="zh-CN" altLang="en-US" sz="2800" dirty="0" smtClean="0">
                <a:latin typeface="微软雅黑" panose="020B0503020204020204" pitchFamily="34" charset="-122"/>
                <a:ea typeface="微软雅黑" panose="020B0503020204020204" pitchFamily="34" charset="-122"/>
              </a:rPr>
              <a:t>形象地写出了木桥在洪水的冲击和人们的重压下即将断裂的危急情景。</a:t>
            </a:r>
            <a:endParaRPr lang="zh-CN" altLang="en-US"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C.</a:t>
            </a:r>
            <a:r>
              <a:rPr lang="zh-CN" altLang="en-US" sz="2800" dirty="0" smtClean="0">
                <a:latin typeface="微软雅黑" panose="020B0503020204020204" pitchFamily="34" charset="-122"/>
                <a:ea typeface="微软雅黑" panose="020B0503020204020204" pitchFamily="34" charset="-122"/>
              </a:rPr>
              <a:t>为下文写木桥的轰塌埋下了伏笔。</a:t>
            </a:r>
            <a:endParaRPr lang="zh-CN" altLang="en-US" sz="2800" dirty="0" smtClean="0">
              <a:latin typeface="微软雅黑" panose="020B0503020204020204" pitchFamily="34" charset="-122"/>
              <a:ea typeface="微软雅黑" panose="020B0503020204020204" pitchFamily="34" charset="-122"/>
            </a:endParaRPr>
          </a:p>
        </p:txBody>
      </p:sp>
      <p:sp>
        <p:nvSpPr>
          <p:cNvPr id="11" name="TextBox 10"/>
          <p:cNvSpPr txBox="1"/>
          <p:nvPr/>
        </p:nvSpPr>
        <p:spPr>
          <a:xfrm>
            <a:off x="2571736" y="1500180"/>
            <a:ext cx="1428728" cy="523220"/>
          </a:xfrm>
          <a:prstGeom prst="rect">
            <a:avLst/>
          </a:prstGeom>
          <a:noFill/>
        </p:spPr>
        <p:txBody>
          <a:bodyPr wrap="square" rtlCol="0">
            <a:spAutoFit/>
          </a:bodyPr>
          <a:lstStyle/>
          <a:p>
            <a:r>
              <a:rPr lang="en-US" altLang="zh-CN" sz="2800" b="1" smtClean="0">
                <a:solidFill>
                  <a:srgbClr val="FF0000"/>
                </a:solidFill>
                <a:latin typeface="楷体" panose="02010609060101010101" pitchFamily="49" charset="-122"/>
                <a:ea typeface="楷体" panose="02010609060101010101" pitchFamily="49" charset="-122"/>
              </a:rPr>
              <a:t>A</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 y="4391026"/>
            <a:ext cx="9153525" cy="752475"/>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 y="1928808"/>
            <a:ext cx="2229867" cy="1643060"/>
          </a:xfrm>
          <a:prstGeom prst="rect">
            <a:avLst/>
          </a:prstGeom>
        </p:spPr>
      </p:pic>
      <p:pic>
        <p:nvPicPr>
          <p:cNvPr id="47" name="图片 46" descr="梓耕教育LOGO.TIF"/>
          <p:cNvPicPr>
            <a:picLocks noChangeAspect="1"/>
          </p:cNvPicPr>
          <p:nvPr/>
        </p:nvPicPr>
        <p:blipFill>
          <a:blip r:embed="rId3"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sp>
        <p:nvSpPr>
          <p:cNvPr id="5" name="TextBox 4"/>
          <p:cNvSpPr txBox="1"/>
          <p:nvPr/>
        </p:nvSpPr>
        <p:spPr>
          <a:xfrm>
            <a:off x="285720" y="285734"/>
            <a:ext cx="3357586" cy="738664"/>
          </a:xfrm>
          <a:prstGeom prst="rect">
            <a:avLst/>
          </a:prstGeom>
          <a:noFill/>
        </p:spPr>
        <p:txBody>
          <a:bodyPr wrap="square" rtlCol="0">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五、课内阅读。</a:t>
            </a:r>
            <a:endParaRPr lang="zh-CN" altLang="en-US" sz="2800" dirty="0" smtClean="0">
              <a:latin typeface="微软雅黑" panose="020B0503020204020204" pitchFamily="34" charset="-122"/>
              <a:ea typeface="微软雅黑" panose="020B0503020204020204" pitchFamily="34" charset="-122"/>
            </a:endParaRPr>
          </a:p>
        </p:txBody>
      </p:sp>
      <p:sp>
        <p:nvSpPr>
          <p:cNvPr id="8" name="TextBox 7"/>
          <p:cNvSpPr txBox="1"/>
          <p:nvPr/>
        </p:nvSpPr>
        <p:spPr>
          <a:xfrm>
            <a:off x="1785918" y="928676"/>
            <a:ext cx="6786610" cy="1384995"/>
          </a:xfrm>
          <a:prstGeom prst="rect">
            <a:avLst/>
          </a:prstGeom>
          <a:noFill/>
        </p:spPr>
        <p:txBody>
          <a:bodyPr wrap="square" rtlCol="0">
            <a:spAutoFit/>
          </a:bodyPr>
          <a:lstStyle/>
          <a:p>
            <a:pPr>
              <a:lnSpc>
                <a:spcPct val="150000"/>
              </a:lnSpc>
            </a:pPr>
            <a:r>
              <a:rPr lang="en-US" altLang="zh-CN" sz="2800" dirty="0" smtClean="0">
                <a:latin typeface="微软雅黑" panose="020B0503020204020204" pitchFamily="34" charset="-122"/>
                <a:ea typeface="微软雅黑" panose="020B0503020204020204" pitchFamily="34" charset="-122"/>
              </a:rPr>
              <a:t>4.</a:t>
            </a:r>
            <a:r>
              <a:rPr lang="zh-CN" altLang="en-US" sz="2800" dirty="0" smtClean="0">
                <a:latin typeface="微软雅黑" panose="020B0503020204020204" pitchFamily="34" charset="-122"/>
                <a:ea typeface="微软雅黑" panose="020B0503020204020204" pitchFamily="34" charset="-122"/>
              </a:rPr>
              <a:t>文中的“老汉”和“小伙子”是什么关系</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从哪儿可以看出来</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这样写有什么好处</a:t>
            </a:r>
            <a:r>
              <a:rPr lang="en-US" altLang="zh-CN"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p:txBody>
      </p:sp>
      <p:sp>
        <p:nvSpPr>
          <p:cNvPr id="10" name="TextBox 9"/>
          <p:cNvSpPr txBox="1"/>
          <p:nvPr/>
        </p:nvSpPr>
        <p:spPr>
          <a:xfrm>
            <a:off x="2143108" y="2214560"/>
            <a:ext cx="6786578" cy="2677656"/>
          </a:xfrm>
          <a:prstGeom prst="rect">
            <a:avLst/>
          </a:prstGeom>
          <a:noFill/>
        </p:spPr>
        <p:txBody>
          <a:bodyPr wrap="square" rtlCol="0">
            <a:spAutoFit/>
          </a:bodyPr>
          <a:lstStyle/>
          <a:p>
            <a:pPr>
              <a:lnSpc>
                <a:spcPct val="150000"/>
              </a:lnSpc>
            </a:pPr>
            <a:r>
              <a:rPr lang="zh-CN" altLang="en-US" sz="2800" b="1" dirty="0" smtClean="0">
                <a:solidFill>
                  <a:srgbClr val="FF0000"/>
                </a:solidFill>
                <a:latin typeface="楷体" panose="02010609060101010101" pitchFamily="49" charset="-122"/>
                <a:ea typeface="楷体" panose="02010609060101010101" pitchFamily="49" charset="-122"/>
              </a:rPr>
              <a:t>父子关系。从课文的结尾可以看出来。这样写虽让人感到在“意料之外”</a:t>
            </a: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但联系前文仔细想想</a:t>
            </a: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又觉得在“情理之中”。这样安排达到了震撼人心的艺术效果。</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12" accel="6000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25" y="0"/>
            <a:ext cx="9153525" cy="5143500"/>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24868" y="3407299"/>
            <a:ext cx="1673107" cy="156978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41947">
            <a:off x="-551719" y="3695699"/>
            <a:ext cx="437450" cy="30718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212174">
            <a:off x="9221992" y="4247729"/>
            <a:ext cx="349782" cy="327477"/>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3276" y="743598"/>
            <a:ext cx="1115579" cy="1044909"/>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3528" y="267494"/>
            <a:ext cx="1498298" cy="4679358"/>
          </a:xfrm>
          <a:prstGeom prst="rect">
            <a:avLst/>
          </a:prstGeom>
        </p:spPr>
      </p:pic>
      <p:grpSp>
        <p:nvGrpSpPr>
          <p:cNvPr id="3" name="组合 27"/>
          <p:cNvGrpSpPr/>
          <p:nvPr/>
        </p:nvGrpSpPr>
        <p:grpSpPr>
          <a:xfrm>
            <a:off x="6296971" y="1565559"/>
            <a:ext cx="1015565" cy="876446"/>
            <a:chOff x="8395962" y="2087411"/>
            <a:chExt cx="1354086" cy="1168595"/>
          </a:xfrm>
        </p:grpSpPr>
        <p:sp>
          <p:nvSpPr>
            <p:cNvPr id="18" name="圆角矩形 17"/>
            <p:cNvSpPr/>
            <p:nvPr/>
          </p:nvSpPr>
          <p:spPr>
            <a:xfrm rot="897728">
              <a:off x="8395962" y="2087411"/>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rot="854957">
              <a:off x="8522427" y="2097192"/>
              <a:ext cx="1101155" cy="1149032"/>
            </a:xfrm>
            <a:prstGeom prst="rect">
              <a:avLst/>
            </a:prstGeom>
            <a:noFill/>
          </p:spPr>
          <p:txBody>
            <a:bodyPr wrap="none" rtlCol="0">
              <a:spAutoFit/>
            </a:bodyPr>
            <a:lstStyle/>
            <a:p>
              <a:r>
                <a:rPr lang="zh-CN" altLang="en-US" sz="5000" dirty="0" smtClean="0">
                  <a:solidFill>
                    <a:srgbClr val="FF6900"/>
                  </a:solidFill>
                  <a:latin typeface="方正少儿简体" panose="03000509000000000000" pitchFamily="65" charset="-122"/>
                  <a:ea typeface="方正少儿简体" panose="03000509000000000000" pitchFamily="65" charset="-122"/>
                </a:rPr>
                <a:t>看</a:t>
              </a:r>
              <a:endParaRPr lang="zh-CN" altLang="en-US" sz="5000" dirty="0">
                <a:solidFill>
                  <a:srgbClr val="FF6900"/>
                </a:solidFill>
                <a:latin typeface="方正少儿简体" panose="03000509000000000000" pitchFamily="65" charset="-122"/>
                <a:ea typeface="方正少儿简体" panose="03000509000000000000" pitchFamily="65" charset="-122"/>
              </a:endParaRPr>
            </a:p>
          </p:txBody>
        </p:sp>
      </p:grpSp>
      <p:grpSp>
        <p:nvGrpSpPr>
          <p:cNvPr id="12" name="组合 2"/>
          <p:cNvGrpSpPr/>
          <p:nvPr/>
        </p:nvGrpSpPr>
        <p:grpSpPr>
          <a:xfrm>
            <a:off x="2300379" y="1258823"/>
            <a:ext cx="1015565" cy="897260"/>
            <a:chOff x="3067172" y="1678431"/>
            <a:chExt cx="1354086" cy="1196347"/>
          </a:xfrm>
        </p:grpSpPr>
        <p:sp>
          <p:nvSpPr>
            <p:cNvPr id="15" name="圆角矩形 14"/>
            <p:cNvSpPr/>
            <p:nvPr/>
          </p:nvSpPr>
          <p:spPr>
            <a:xfrm rot="20821610">
              <a:off x="3067172" y="1678431"/>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20718769">
              <a:off x="3132411" y="1725746"/>
              <a:ext cx="1101155" cy="1149032"/>
            </a:xfrm>
            <a:prstGeom prst="rect">
              <a:avLst/>
            </a:prstGeom>
          </p:spPr>
          <p:txBody>
            <a:bodyPr wrap="none">
              <a:spAutoFit/>
            </a:bodyPr>
            <a:lstStyle/>
            <a:p>
              <a:r>
                <a:rPr lang="zh-CN" altLang="en-US" sz="5000" dirty="0" smtClean="0">
                  <a:solidFill>
                    <a:srgbClr val="099F00"/>
                  </a:solidFill>
                  <a:latin typeface="方正少儿简体" panose="03000509000000000000" pitchFamily="65" charset="-122"/>
                  <a:ea typeface="方正少儿简体" panose="03000509000000000000" pitchFamily="65" charset="-122"/>
                </a:rPr>
                <a:t>谢</a:t>
              </a:r>
              <a:endParaRPr lang="zh-CN" altLang="en-US" sz="5000" dirty="0">
                <a:solidFill>
                  <a:srgbClr val="099F00"/>
                </a:solidFill>
                <a:latin typeface="方正少儿简体" panose="03000509000000000000" pitchFamily="65" charset="-122"/>
                <a:ea typeface="方正少儿简体" panose="03000509000000000000" pitchFamily="65" charset="-122"/>
              </a:endParaRPr>
            </a:p>
          </p:txBody>
        </p:sp>
      </p:grpSp>
      <p:grpSp>
        <p:nvGrpSpPr>
          <p:cNvPr id="13" name="组合 13"/>
          <p:cNvGrpSpPr/>
          <p:nvPr/>
        </p:nvGrpSpPr>
        <p:grpSpPr>
          <a:xfrm>
            <a:off x="3572836" y="1523446"/>
            <a:ext cx="1015565" cy="876446"/>
            <a:chOff x="4763782" y="2031260"/>
            <a:chExt cx="1354086" cy="1168595"/>
          </a:xfrm>
        </p:grpSpPr>
        <p:sp>
          <p:nvSpPr>
            <p:cNvPr id="16" name="圆角矩形 15"/>
            <p:cNvSpPr/>
            <p:nvPr/>
          </p:nvSpPr>
          <p:spPr>
            <a:xfrm rot="897728">
              <a:off x="4763782" y="2031260"/>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987423">
              <a:off x="4876573" y="2044484"/>
              <a:ext cx="1101155" cy="1149032"/>
            </a:xfrm>
            <a:prstGeom prst="rect">
              <a:avLst/>
            </a:prstGeom>
          </p:spPr>
          <p:txBody>
            <a:bodyPr wrap="none">
              <a:spAutoFit/>
            </a:bodyPr>
            <a:lstStyle/>
            <a:p>
              <a:r>
                <a:rPr lang="zh-CN" altLang="en-US" sz="5000" dirty="0">
                  <a:solidFill>
                    <a:srgbClr val="FFC000"/>
                  </a:solidFill>
                  <a:latin typeface="方正少儿简体" panose="03000509000000000000" pitchFamily="65" charset="-122"/>
                  <a:ea typeface="方正少儿简体" panose="03000509000000000000" pitchFamily="65" charset="-122"/>
                </a:rPr>
                <a:t>谢</a:t>
              </a:r>
              <a:endParaRPr lang="zh-CN" altLang="en-US" sz="5000" dirty="0">
                <a:solidFill>
                  <a:srgbClr val="FFC000"/>
                </a:solidFill>
              </a:endParaRPr>
            </a:p>
          </p:txBody>
        </p:sp>
      </p:grpSp>
      <p:grpSp>
        <p:nvGrpSpPr>
          <p:cNvPr id="14" name="组合 22"/>
          <p:cNvGrpSpPr/>
          <p:nvPr/>
        </p:nvGrpSpPr>
        <p:grpSpPr>
          <a:xfrm>
            <a:off x="4909313" y="1475500"/>
            <a:ext cx="1015565" cy="898954"/>
            <a:chOff x="6545751" y="1967332"/>
            <a:chExt cx="1354086" cy="1198604"/>
          </a:xfrm>
        </p:grpSpPr>
        <p:sp>
          <p:nvSpPr>
            <p:cNvPr id="17" name="圆角矩形 16"/>
            <p:cNvSpPr/>
            <p:nvPr/>
          </p:nvSpPr>
          <p:spPr>
            <a:xfrm rot="20821610">
              <a:off x="6545751" y="1967332"/>
              <a:ext cx="1354086" cy="1168595"/>
            </a:xfrm>
            <a:prstGeom prst="roundRect">
              <a:avLst>
                <a:gd name="adj" fmla="val 10318"/>
              </a:avLst>
            </a:prstGeom>
            <a:solidFill>
              <a:srgbClr val="FA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20892565">
              <a:off x="6675418" y="2016905"/>
              <a:ext cx="1101155" cy="1149031"/>
            </a:xfrm>
            <a:prstGeom prst="rect">
              <a:avLst/>
            </a:prstGeom>
          </p:spPr>
          <p:txBody>
            <a:bodyPr wrap="none">
              <a:spAutoFit/>
            </a:bodyPr>
            <a:lstStyle/>
            <a:p>
              <a:r>
                <a:rPr lang="zh-CN" altLang="en-US" sz="5000" dirty="0" smtClean="0">
                  <a:solidFill>
                    <a:srgbClr val="FF4F66"/>
                  </a:solidFill>
                  <a:latin typeface="方正少儿简体" panose="03000509000000000000" pitchFamily="65" charset="-122"/>
                  <a:ea typeface="方正少儿简体" panose="03000509000000000000" pitchFamily="65" charset="-122"/>
                </a:rPr>
                <a:t>观</a:t>
              </a:r>
              <a:endParaRPr lang="zh-CN" altLang="en-US" sz="5000" dirty="0">
                <a:solidFill>
                  <a:srgbClr val="FF4F66"/>
                </a:solidFill>
              </a:endParaRPr>
            </a:p>
          </p:txBody>
        </p:sp>
      </p:grpSp>
      <p:sp>
        <p:nvSpPr>
          <p:cNvPr id="24" name="矩形 23"/>
          <p:cNvSpPr/>
          <p:nvPr/>
        </p:nvSpPr>
        <p:spPr>
          <a:xfrm rot="18455707">
            <a:off x="2032457" y="1353749"/>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5" name="矩形 24"/>
          <p:cNvSpPr/>
          <p:nvPr/>
        </p:nvSpPr>
        <p:spPr>
          <a:xfrm rot="20118966">
            <a:off x="3476944" y="1362478"/>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6" name="矩形 25"/>
          <p:cNvSpPr/>
          <p:nvPr/>
        </p:nvSpPr>
        <p:spPr>
          <a:xfrm rot="1119809">
            <a:off x="5518256" y="1389724"/>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7" name="矩形 26"/>
          <p:cNvSpPr/>
          <p:nvPr/>
        </p:nvSpPr>
        <p:spPr>
          <a:xfrm rot="20691888">
            <a:off x="6813613" y="1511048"/>
            <a:ext cx="490542" cy="13302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矩形 1"/>
          <p:cNvSpPr/>
          <p:nvPr/>
        </p:nvSpPr>
        <p:spPr>
          <a:xfrm>
            <a:off x="3571868" y="2857502"/>
            <a:ext cx="2692084" cy="438582"/>
          </a:xfrm>
          <a:prstGeom prst="rect">
            <a:avLst/>
          </a:prstGeom>
        </p:spPr>
        <p:txBody>
          <a:bodyPr wrap="none" lIns="68580" tIns="34290" rIns="68580" bIns="34290">
            <a:spAutoFit/>
          </a:bodyPr>
          <a:lstStyle/>
          <a:p>
            <a:r>
              <a:rPr lang="zh-CN" altLang="en-US" sz="2400" dirty="0" smtClean="0">
                <a:solidFill>
                  <a:schemeClr val="bg2">
                    <a:lumMod val="50000"/>
                  </a:schemeClr>
                </a:solidFill>
                <a:latin typeface="方正少儿简体" panose="03000509000000000000" pitchFamily="65" charset="-122"/>
                <a:ea typeface="方正少儿简体" panose="03000509000000000000" pitchFamily="65" charset="-122"/>
              </a:rPr>
              <a:t>源自教材 拓展教参</a:t>
            </a:r>
            <a:endParaRPr lang="zh-CN" altLang="en-US" sz="2400" dirty="0">
              <a:solidFill>
                <a:schemeClr val="bg2">
                  <a:lumMod val="50000"/>
                </a:schemeClr>
              </a:solidFill>
              <a:latin typeface="方正少儿简体" panose="03000509000000000000" pitchFamily="65" charset="-122"/>
              <a:ea typeface="方正少儿简体" panose="03000509000000000000" pitchFamily="65"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500"/>
                                        <p:tgtEl>
                                          <p:spTgt spid="5"/>
                                        </p:tgtEl>
                                      </p:cBhvr>
                                    </p:animEffect>
                                    <p:anim calcmode="lin" valueType="num">
                                      <p:cBhvr>
                                        <p:cTn id="8" dur="1500" fill="hold"/>
                                        <p:tgtEl>
                                          <p:spTgt spid="5"/>
                                        </p:tgtEl>
                                        <p:attrNameLst>
                                          <p:attrName>ppt_x</p:attrName>
                                        </p:attrNameLst>
                                      </p:cBhvr>
                                      <p:tavLst>
                                        <p:tav tm="0">
                                          <p:val>
                                            <p:strVal val="#ppt_x"/>
                                          </p:val>
                                        </p:tav>
                                        <p:tav tm="100000">
                                          <p:val>
                                            <p:strVal val="#ppt_x"/>
                                          </p:val>
                                        </p:tav>
                                      </p:tavLst>
                                    </p:anim>
                                    <p:anim calcmode="lin" valueType="num">
                                      <p:cBhvr>
                                        <p:cTn id="9" dur="1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nodeType="clickEffect">
                                  <p:stCondLst>
                                    <p:cond delay="0"/>
                                  </p:stCondLst>
                                  <p:childTnLst>
                                    <p:animMotion origin="layout" path="M -1.45833E-6 4.07407E-6 L -1.45833E-6 4.07407E-6 L 0.00834 -0.00556 C 0.01042 -0.00695 0.01459 -0.00926 0.01459 -0.00926 C 0.02474 -0.0088 0.03477 -0.00926 0.0448 -0.00741 C 0.04597 -0.00741 0.04675 -0.00487 0.04792 -0.00371 C 0.04883 -0.00301 0.04987 -0.00255 0.05105 -0.00186 C 0.05326 0.00995 0.05013 -0.00139 0.05521 0.00555 C 0.05743 0.00856 0.05977 0.01226 0.06146 0.01666 C 0.06524 0.02685 0.06146 0.01805 0.06667 0.02592 C 0.06771 0.02754 0.06862 0.02963 0.0698 0.03148 C 0.0711 0.03333 0.07253 0.03518 0.07396 0.03703 C 0.07487 0.03819 0.07605 0.03912 0.07709 0.04074 C 0.07813 0.04236 0.07904 0.04444 0.08021 0.04629 C 0.08203 0.04884 0.08529 0.05208 0.0875 0.0537 C 0.08998 0.05555 0.09206 0.05601 0.0948 0.0574 C 0.09584 0.05787 0.09688 0.05856 0.09792 0.05925 L 0.15105 0.0574 C 0.15326 0.05717 0.15808 0.05439 0.16042 0.0537 C 0.16237 0.05277 0.16459 0.05254 0.16667 0.05185 C 0.16875 0.05069 0.17071 0.04907 0.17292 0.04814 L 0.17709 0.04629 C 0.17813 0.04444 0.17891 0.04213 0.18021 0.04074 C 0.18112 0.03958 0.1823 0.03958 0.18334 0.03888 C 0.1905 0.0324 0.1819 0.03703 0.19063 0.03333 C 0.21862 0.03657 0.19883 0.03194 0.20938 0.03703 C 0.21211 0.03819 0.21771 0.04074 0.21771 0.04074 C 0.23151 0.05717 0.21094 0.03333 0.22396 0.04629 C 0.23334 0.05555 0.22722 0.05023 0.23334 0.05925 C 0.23425 0.06064 0.23542 0.06134 0.23646 0.06296 C 0.2375 0.06458 0.23841 0.06689 0.23959 0.06851 C 0.24154 0.07106 0.24375 0.07338 0.24584 0.07592 L 0.24883 0.07963 C 0.25 0.08078 0.25078 0.08263 0.25209 0.08333 C 0.25482 0.08449 0.25756 0.08634 0.26042 0.08703 C 0.27774 0.09074 0.26589 0.08842 0.29584 0.09259 C 0.29922 0.09189 0.30274 0.09166 0.30625 0.09074 C 0.3073 0.09027 0.30847 0.08981 0.30938 0.08888 C 0.31094 0.0868 0.31211 0.08379 0.31355 0.08148 C 0.31498 0.07314 0.31381 0.07638 0.31875 0.07037 C 0.32071 0.06759 0.325 0.06296 0.325 0.06296 C 0.34779 0.06365 0.36485 0.04421 0.37709 0.07037 C 0.37787 0.07199 0.37852 0.07384 0.37917 0.07592 C 0.38177 0.08541 0.37813 0.07777 0.3823 0.08518 " pathEditMode="relative" ptsTypes="AAAAAAAAAAAAAAAAAAAAAAAAAAAAAAAAAAAAAAAAAAAA">
                                      <p:cBhvr>
                                        <p:cTn id="13" dur="3500" fill="hold"/>
                                        <p:tgtEl>
                                          <p:spTgt spid="8"/>
                                        </p:tgtEl>
                                        <p:attrNameLst>
                                          <p:attrName>ppt_x</p:attrName>
                                          <p:attrName>ppt_y</p:attrName>
                                        </p:attrNameLst>
                                      </p:cBhvr>
                                    </p:animMotion>
                                  </p:childTnLst>
                                </p:cTn>
                              </p:par>
                              <p:par>
                                <p:cTn id="14" presetID="0" presetClass="path" presetSubtype="0" accel="50000" decel="50000" fill="hold" nodeType="withEffect">
                                  <p:stCondLst>
                                    <p:cond delay="250"/>
                                  </p:stCondLst>
                                  <p:childTnLst>
                                    <p:animMotion origin="layout" path="M 5.83333E-6 3.7037E-7 L 5.83333E-6 3.7037E-7 C -0.00286 0.00417 -0.00728 0.01273 -0.01145 0.01481 C -0.01392 0.01597 -0.0164 0.01597 -0.01874 0.01667 C -0.01978 0.01782 -0.02082 0.01944 -0.02187 0.02037 C -0.02473 0.02245 -0.03254 0.02361 -0.03437 0.02407 C -0.03541 0.02454 -0.03645 0.02523 -0.03749 0.02592 C -0.05611 0.03518 -0.07004 0.02662 -0.09374 0.02592 C -0.10168 0.02106 -0.09192 0.02754 -0.09999 0.02037 C -0.10103 0.01944 -0.10221 0.01921 -0.10312 0.01852 C -0.1108 0.0125 -0.1039 0.0162 -0.11145 0.01296 C -0.12069 0.00185 -0.10598 0.01875 -0.12082 0.00555 C -0.12369 0.00301 -0.12668 0.00116 -0.12916 -0.00185 C -0.1302 -0.00324 -0.13124 -0.00463 -0.13228 -0.00556 C -0.13398 -0.00718 -0.13814 -0.00857 -0.13957 -0.00926 C -0.15012 -0.01458 -0.13385 -0.00718 -0.14687 -0.01296 C -0.15286 -0.0125 -0.15885 -0.01273 -0.16457 -0.01111 C -0.16679 -0.01065 -0.16939 -0.00371 -0.17082 -0.00185 C -0.17187 -0.00093 -0.17291 -0.0007 -0.17395 3.7037E-7 C -0.17499 0.00185 -0.17603 0.00393 -0.17707 0.00555 C -0.17916 0.0081 -0.18332 0.01296 -0.18332 0.01296 C -0.18619 0.0206 -0.18567 0.02037 -0.19166 0.02592 L -0.19582 0.02963 " pathEditMode="relative" ptsTypes="AAAAAAAAAAAAAAAAAAAAAAA">
                                      <p:cBhvr>
                                        <p:cTn id="15" dur="2750" fill="hold"/>
                                        <p:tgtEl>
                                          <p:spTgt spid="9"/>
                                        </p:tgtEl>
                                        <p:attrNameLst>
                                          <p:attrName>ppt_x</p:attrName>
                                          <p:attrName>ppt_y</p:attrName>
                                        </p:attrNameLst>
                                      </p:cBhvr>
                                    </p:animMotion>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500"/>
                                        <p:tgtEl>
                                          <p:spTgt spid="6"/>
                                        </p:tgtEl>
                                      </p:cBhvr>
                                    </p:animEffect>
                                    <p:anim calcmode="lin" valueType="num">
                                      <p:cBhvr>
                                        <p:cTn id="21" dur="1500" fill="hold"/>
                                        <p:tgtEl>
                                          <p:spTgt spid="6"/>
                                        </p:tgtEl>
                                        <p:attrNameLst>
                                          <p:attrName>ppt_x</p:attrName>
                                        </p:attrNameLst>
                                      </p:cBhvr>
                                      <p:tavLst>
                                        <p:tav tm="0">
                                          <p:val>
                                            <p:strVal val="#ppt_x"/>
                                          </p:val>
                                        </p:tav>
                                        <p:tav tm="100000">
                                          <p:val>
                                            <p:strVal val="#ppt_x"/>
                                          </p:val>
                                        </p:tav>
                                      </p:tavLst>
                                    </p:anim>
                                    <p:anim calcmode="lin" valueType="num">
                                      <p:cBhvr>
                                        <p:cTn id="22" dur="1500" fill="hold"/>
                                        <p:tgtEl>
                                          <p:spTgt spid="6"/>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75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1000"/>
                                        <p:tgtEl>
                                          <p:spTgt spid="3"/>
                                        </p:tgtEl>
                                      </p:cBhvr>
                                    </p:animEffect>
                                    <p:anim calcmode="lin" valueType="num">
                                      <p:cBhvr>
                                        <p:cTn id="52" dur="1000" fill="hold"/>
                                        <p:tgtEl>
                                          <p:spTgt spid="3"/>
                                        </p:tgtEl>
                                        <p:attrNameLst>
                                          <p:attrName>ppt_x</p:attrName>
                                        </p:attrNameLst>
                                      </p:cBhvr>
                                      <p:tavLst>
                                        <p:tav tm="0">
                                          <p:val>
                                            <p:strVal val="#ppt_x"/>
                                          </p:val>
                                        </p:tav>
                                        <p:tav tm="100000">
                                          <p:val>
                                            <p:strVal val="#ppt_x"/>
                                          </p:val>
                                        </p:tav>
                                      </p:tavLst>
                                    </p:anim>
                                    <p:anim calcmode="lin" valueType="num">
                                      <p:cBhvr>
                                        <p:cTn id="5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childTnLst>
                    </p:cTn>
                  </p:par>
                  <p:par>
                    <p:cTn id="68" fill="hold">
                      <p:stCondLst>
                        <p:cond delay="indefinite"/>
                      </p:stCondLst>
                      <p:childTnLst>
                        <p:par>
                          <p:cTn id="69" fill="hold">
                            <p:stCondLst>
                              <p:cond delay="0"/>
                            </p:stCondLst>
                            <p:childTnLst>
                              <p:par>
                                <p:cTn id="70" presetID="41" presetClass="entr" presetSubtype="0" fill="hold" grpId="0" nodeType="clickEffect">
                                  <p:stCondLst>
                                    <p:cond delay="0"/>
                                  </p:stCondLst>
                                  <p:iterate type="lt">
                                    <p:tmPct val="10000"/>
                                  </p:iterate>
                                  <p:childTnLst>
                                    <p:set>
                                      <p:cBhvr>
                                        <p:cTn id="71" dur="1" fill="hold">
                                          <p:stCondLst>
                                            <p:cond delay="0"/>
                                          </p:stCondLst>
                                        </p:cTn>
                                        <p:tgtEl>
                                          <p:spTgt spid="2"/>
                                        </p:tgtEl>
                                        <p:attrNameLst>
                                          <p:attrName>style.visibility</p:attrName>
                                        </p:attrNameLst>
                                      </p:cBhvr>
                                      <p:to>
                                        <p:strVal val="visible"/>
                                      </p:to>
                                    </p:set>
                                    <p:anim calcmode="lin" valueType="num">
                                      <p:cBhvr>
                                        <p:cTn id="72"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73" dur="400" fill="hold"/>
                                        <p:tgtEl>
                                          <p:spTgt spid="2"/>
                                        </p:tgtEl>
                                        <p:attrNameLst>
                                          <p:attrName>ppt_y</p:attrName>
                                        </p:attrNameLst>
                                      </p:cBhvr>
                                      <p:tavLst>
                                        <p:tav tm="0">
                                          <p:val>
                                            <p:strVal val="#ppt_y"/>
                                          </p:val>
                                        </p:tav>
                                        <p:tav tm="100000">
                                          <p:val>
                                            <p:strVal val="#ppt_y"/>
                                          </p:val>
                                        </p:tav>
                                      </p:tavLst>
                                    </p:anim>
                                    <p:anim calcmode="lin" valueType="num">
                                      <p:cBhvr>
                                        <p:cTn id="74"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75"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76" dur="400" tmFilter="0,0; .5, 1; 1, 1"/>
                                        <p:tgtEl>
                                          <p:spTgt spid="2"/>
                                        </p:tgtEl>
                                      </p:cBhvr>
                                    </p:animEffect>
                                  </p:childTnLst>
                                </p:cTn>
                              </p:par>
                              <p:par>
                                <p:cTn id="77" presetID="42" presetClass="entr" presetSubtype="0" fill="hold" nodeType="withEffect">
                                  <p:stCondLst>
                                    <p:cond delay="250"/>
                                  </p:stCondLst>
                                  <p:childTnLst>
                                    <p:set>
                                      <p:cBhvr>
                                        <p:cTn id="78" dur="1" fill="hold">
                                          <p:stCondLst>
                                            <p:cond delay="0"/>
                                          </p:stCondLst>
                                        </p:cTn>
                                        <p:tgtEl>
                                          <p:spTgt spid="10"/>
                                        </p:tgtEl>
                                        <p:attrNameLst>
                                          <p:attrName>style.visibility</p:attrName>
                                        </p:attrNameLst>
                                      </p:cBhvr>
                                      <p:to>
                                        <p:strVal val="visible"/>
                                      </p:to>
                                    </p:set>
                                    <p:animEffect transition="in" filter="fade">
                                      <p:cBhvr>
                                        <p:cTn id="79" dur="1000"/>
                                        <p:tgtEl>
                                          <p:spTgt spid="10"/>
                                        </p:tgtEl>
                                      </p:cBhvr>
                                    </p:animEffect>
                                    <p:anim calcmode="lin" valueType="num">
                                      <p:cBhvr>
                                        <p:cTn id="80" dur="1000" fill="hold"/>
                                        <p:tgtEl>
                                          <p:spTgt spid="10"/>
                                        </p:tgtEl>
                                        <p:attrNameLst>
                                          <p:attrName>ppt_x</p:attrName>
                                        </p:attrNameLst>
                                      </p:cBhvr>
                                      <p:tavLst>
                                        <p:tav tm="0">
                                          <p:val>
                                            <p:strVal val="#ppt_x"/>
                                          </p:val>
                                        </p:tav>
                                        <p:tav tm="100000">
                                          <p:val>
                                            <p:strVal val="#ppt_x"/>
                                          </p:val>
                                        </p:tav>
                                      </p:tavLst>
                                    </p:anim>
                                    <p:anim calcmode="lin" valueType="num">
                                      <p:cBhvr>
                                        <p:cTn id="8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2256" y="163238"/>
            <a:ext cx="2673859" cy="1677429"/>
          </a:xfrm>
          <a:prstGeom prst="rect">
            <a:avLst/>
          </a:prstGeom>
          <a:effectLst>
            <a:outerShdw blurRad="50800" dist="38100" dir="2700000" algn="tl" rotWithShape="0">
              <a:prstClr val="black">
                <a:alpha val="40000"/>
              </a:prstClr>
            </a:outerShdw>
          </a:effectLst>
        </p:spPr>
      </p:pic>
      <p:sp>
        <p:nvSpPr>
          <p:cNvPr id="32" name="文本框 31"/>
          <p:cNvSpPr txBox="1"/>
          <p:nvPr/>
        </p:nvSpPr>
        <p:spPr>
          <a:xfrm>
            <a:off x="1040477" y="915566"/>
            <a:ext cx="2011680" cy="645160"/>
          </a:xfrm>
          <a:prstGeom prst="rect">
            <a:avLst/>
          </a:prstGeom>
          <a:noFill/>
          <a:effectLst>
            <a:outerShdw blurRad="50800" dist="38100" dir="2700000" algn="tl" rotWithShape="0">
              <a:prstClr val="black">
                <a:alpha val="40000"/>
              </a:prstClr>
            </a:outerShdw>
          </a:effectLst>
        </p:spPr>
        <p:txBody>
          <a:bodyPr wrap="none" rtlCol="0">
            <a:spAutoFit/>
          </a:bodyPr>
          <a:lstStyle/>
          <a:p>
            <a:r>
              <a:rPr lang="zh-CN" altLang="en-US" sz="3600" dirty="0" smtClean="0">
                <a:solidFill>
                  <a:prstClr val="white">
                    <a:lumMod val="95000"/>
                  </a:prstClr>
                </a:solidFill>
                <a:latin typeface="方正少儿简体" panose="03000509000000000000" pitchFamily="65" charset="-122"/>
                <a:ea typeface="方正少儿简体" panose="03000509000000000000" pitchFamily="65" charset="-122"/>
              </a:rPr>
              <a:t>第十三课</a:t>
            </a:r>
            <a:endParaRPr lang="zh-CN" altLang="en-US" sz="3600" dirty="0">
              <a:solidFill>
                <a:prstClr val="white">
                  <a:lumMod val="95000"/>
                </a:prstClr>
              </a:solidFill>
              <a:latin typeface="方正少儿简体" panose="03000509000000000000" pitchFamily="65" charset="-122"/>
              <a:ea typeface="方正少儿简体" panose="03000509000000000000" pitchFamily="65" charset="-122"/>
            </a:endParaRPr>
          </a:p>
        </p:txBody>
      </p:sp>
      <p:grpSp>
        <p:nvGrpSpPr>
          <p:cNvPr id="2" name="组合 36"/>
          <p:cNvGrpSpPr/>
          <p:nvPr/>
        </p:nvGrpSpPr>
        <p:grpSpPr>
          <a:xfrm>
            <a:off x="2714612" y="1914151"/>
            <a:ext cx="1021337" cy="1000376"/>
            <a:chOff x="3620985" y="1717006"/>
            <a:chExt cx="1010329" cy="989595"/>
          </a:xfrm>
        </p:grpSpPr>
        <p:pic>
          <p:nvPicPr>
            <p:cNvPr id="34" name="图片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36" name="文本框 35"/>
            <p:cNvSpPr txBox="1"/>
            <p:nvPr/>
          </p:nvSpPr>
          <p:spPr>
            <a:xfrm>
              <a:off x="3898043" y="2014178"/>
              <a:ext cx="582929" cy="577276"/>
            </a:xfrm>
            <a:prstGeom prst="rect">
              <a:avLst/>
            </a:prstGeom>
            <a:noFill/>
          </p:spPr>
          <p:txBody>
            <a:bodyPr wrap="none" rtlCol="0">
              <a:spAutoFit/>
            </a:bodyPr>
            <a:lstStyle/>
            <a:p>
              <a:r>
                <a:rPr lang="en-US" altLang="zh-CN" sz="3200" dirty="0" smtClean="0">
                  <a:solidFill>
                    <a:srgbClr val="EA6C8A"/>
                  </a:solidFill>
                  <a:latin typeface="方正少儿简体" panose="03000509000000000000" pitchFamily="65" charset="-122"/>
                  <a:ea typeface="方正少儿简体" panose="03000509000000000000" pitchFamily="65" charset="-122"/>
                </a:rPr>
                <a:t>13</a:t>
              </a:r>
              <a:endParaRPr lang="zh-CN" altLang="en-US" sz="3200" dirty="0">
                <a:solidFill>
                  <a:srgbClr val="EA6C8A"/>
                </a:solidFill>
                <a:latin typeface="方正少儿简体" panose="03000509000000000000" pitchFamily="65" charset="-122"/>
                <a:ea typeface="方正少儿简体" panose="03000509000000000000" pitchFamily="65" charset="-122"/>
              </a:endParaRPr>
            </a:p>
          </p:txBody>
        </p:sp>
      </p:grpSp>
      <p:sp>
        <p:nvSpPr>
          <p:cNvPr id="51" name="矩形 50"/>
          <p:cNvSpPr/>
          <p:nvPr/>
        </p:nvSpPr>
        <p:spPr>
          <a:xfrm>
            <a:off x="3755426" y="2195048"/>
            <a:ext cx="595035" cy="584775"/>
          </a:xfrm>
          <a:prstGeom prst="rect">
            <a:avLst/>
          </a:prstGeom>
        </p:spPr>
        <p:txBody>
          <a:bodyPr wrap="none">
            <a:spAutoFit/>
          </a:bodyPr>
          <a:lstStyle/>
          <a:p>
            <a:r>
              <a:rPr lang="zh-CN" altLang="en-US" sz="3200" dirty="0" smtClean="0">
                <a:solidFill>
                  <a:srgbClr val="EA6C8A"/>
                </a:solidFill>
                <a:latin typeface="方正少儿简体" panose="03000509000000000000" pitchFamily="65" charset="-122"/>
                <a:ea typeface="方正少儿简体" panose="03000509000000000000" pitchFamily="65" charset="-122"/>
              </a:rPr>
              <a:t>桥</a:t>
            </a:r>
            <a:endParaRPr lang="zh-CN" altLang="en-US" sz="3200" dirty="0">
              <a:solidFill>
                <a:srgbClr val="EA6C8A"/>
              </a:solidFill>
              <a:latin typeface="方正少儿简体" panose="03000509000000000000" pitchFamily="65" charset="-122"/>
              <a:ea typeface="方正少儿简体" panose="03000509000000000000" pitchFamily="65" charset="-122"/>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4391026"/>
            <a:ext cx="9153525" cy="752475"/>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06857" y="2438400"/>
            <a:ext cx="1367819" cy="2211444"/>
          </a:xfrm>
          <a:prstGeom prst="rect">
            <a:avLst/>
          </a:prstGeom>
        </p:spPr>
      </p:pic>
      <p:pic>
        <p:nvPicPr>
          <p:cNvPr id="13" name="图片 12" descr="梓耕教育LOGO.TIF"/>
          <p:cNvPicPr>
            <a:picLocks noChangeAspect="1"/>
          </p:cNvPicPr>
          <p:nvPr/>
        </p:nvPicPr>
        <p:blipFill>
          <a:blip r:embed="rId5"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anim calcmode="lin" valueType="num">
                                      <p:cBhvr>
                                        <p:cTn id="15" dur="500" fill="hold"/>
                                        <p:tgtEl>
                                          <p:spTgt spid="30"/>
                                        </p:tgtEl>
                                        <p:attrNameLst>
                                          <p:attrName>ppt_x</p:attrName>
                                        </p:attrNameLst>
                                      </p:cBhvr>
                                      <p:tavLst>
                                        <p:tav tm="0">
                                          <p:val>
                                            <p:strVal val="#ppt_x"/>
                                          </p:val>
                                        </p:tav>
                                        <p:tav tm="100000">
                                          <p:val>
                                            <p:strVal val="#ppt_x"/>
                                          </p:val>
                                        </p:tav>
                                      </p:tavLst>
                                    </p:anim>
                                    <p:anim calcmode="lin" valueType="num">
                                      <p:cBhvr>
                                        <p:cTn id="16"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Rot by="120000">
                                      <p:cBhvr>
                                        <p:cTn id="20" dur="50" fill="hold">
                                          <p:stCondLst>
                                            <p:cond delay="0"/>
                                          </p:stCondLst>
                                        </p:cTn>
                                        <p:tgtEl>
                                          <p:spTgt spid="30"/>
                                        </p:tgtEl>
                                        <p:attrNameLst>
                                          <p:attrName>r</p:attrName>
                                        </p:attrNameLst>
                                      </p:cBhvr>
                                    </p:animRot>
                                    <p:animRot by="-240000">
                                      <p:cBhvr>
                                        <p:cTn id="21" dur="100" fill="hold">
                                          <p:stCondLst>
                                            <p:cond delay="100"/>
                                          </p:stCondLst>
                                        </p:cTn>
                                        <p:tgtEl>
                                          <p:spTgt spid="30"/>
                                        </p:tgtEl>
                                        <p:attrNameLst>
                                          <p:attrName>r</p:attrName>
                                        </p:attrNameLst>
                                      </p:cBhvr>
                                    </p:animRot>
                                    <p:animRot by="240000">
                                      <p:cBhvr>
                                        <p:cTn id="22" dur="100" fill="hold">
                                          <p:stCondLst>
                                            <p:cond delay="200"/>
                                          </p:stCondLst>
                                        </p:cTn>
                                        <p:tgtEl>
                                          <p:spTgt spid="30"/>
                                        </p:tgtEl>
                                        <p:attrNameLst>
                                          <p:attrName>r</p:attrName>
                                        </p:attrNameLst>
                                      </p:cBhvr>
                                    </p:animRot>
                                    <p:animRot by="-240000">
                                      <p:cBhvr>
                                        <p:cTn id="23" dur="100" fill="hold">
                                          <p:stCondLst>
                                            <p:cond delay="300"/>
                                          </p:stCondLst>
                                        </p:cTn>
                                        <p:tgtEl>
                                          <p:spTgt spid="30"/>
                                        </p:tgtEl>
                                        <p:attrNameLst>
                                          <p:attrName>r</p:attrName>
                                        </p:attrNameLst>
                                      </p:cBhvr>
                                    </p:animRot>
                                    <p:animRot by="120000">
                                      <p:cBhvr>
                                        <p:cTn id="24" dur="100" fill="hold">
                                          <p:stCondLst>
                                            <p:cond delay="400"/>
                                          </p:stCondLst>
                                        </p:cTn>
                                        <p:tgtEl>
                                          <p:spTgt spid="30"/>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25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anim calcmode="lin" valueType="num">
                                      <p:cBhvr>
                                        <p:cTn id="35" dur="500" fill="hold"/>
                                        <p:tgtEl>
                                          <p:spTgt spid="32"/>
                                        </p:tgtEl>
                                        <p:attrNameLst>
                                          <p:attrName>ppt_x</p:attrName>
                                        </p:attrNameLst>
                                      </p:cBhvr>
                                      <p:tavLst>
                                        <p:tav tm="0">
                                          <p:val>
                                            <p:strVal val="#ppt_x"/>
                                          </p:val>
                                        </p:tav>
                                        <p:tav tm="100000">
                                          <p:val>
                                            <p:strVal val="#ppt_x"/>
                                          </p:val>
                                        </p:tav>
                                      </p:tavLst>
                                    </p:anim>
                                    <p:anim calcmode="lin" valueType="num">
                                      <p:cBhvr>
                                        <p:cTn id="36"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fltVal val="0"/>
                                          </p:val>
                                        </p:tav>
                                        <p:tav tm="100000">
                                          <p:val>
                                            <p:strVal val="#ppt_w"/>
                                          </p:val>
                                        </p:tav>
                                      </p:tavLst>
                                    </p:anim>
                                    <p:anim calcmode="lin" valueType="num">
                                      <p:cBhvr>
                                        <p:cTn id="42" dur="500" fill="hold"/>
                                        <p:tgtEl>
                                          <p:spTgt spid="2"/>
                                        </p:tgtEl>
                                        <p:attrNameLst>
                                          <p:attrName>ppt_h</p:attrName>
                                        </p:attrNameLst>
                                      </p:cBhvr>
                                      <p:tavLst>
                                        <p:tav tm="0">
                                          <p:val>
                                            <p:fltVal val="0"/>
                                          </p:val>
                                        </p:tav>
                                        <p:tav tm="100000">
                                          <p:val>
                                            <p:strVal val="#ppt_h"/>
                                          </p:val>
                                        </p:tav>
                                      </p:tavLst>
                                    </p:anim>
                                    <p:anim calcmode="lin" valueType="num">
                                      <p:cBhvr>
                                        <p:cTn id="43" dur="500" fill="hold"/>
                                        <p:tgtEl>
                                          <p:spTgt spid="2"/>
                                        </p:tgtEl>
                                        <p:attrNameLst>
                                          <p:attrName>style.rotation</p:attrName>
                                        </p:attrNameLst>
                                      </p:cBhvr>
                                      <p:tavLst>
                                        <p:tav tm="0">
                                          <p:val>
                                            <p:fltVal val="90"/>
                                          </p:val>
                                        </p:tav>
                                        <p:tav tm="100000">
                                          <p:val>
                                            <p:fltVal val="0"/>
                                          </p:val>
                                        </p:tav>
                                      </p:tavLst>
                                    </p:anim>
                                    <p:animEffect transition="in" filter="fade">
                                      <p:cBhvr>
                                        <p:cTn id="44" dur="500"/>
                                        <p:tgtEl>
                                          <p:spTgt spid="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wipe(left)">
                                      <p:cBhvr>
                                        <p:cTn id="4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2529356"/>
            <a:ext cx="2175630" cy="2342985"/>
          </a:xfrm>
          <a:prstGeom prst="rect">
            <a:avLst/>
          </a:prstGeom>
        </p:spPr>
      </p:pic>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4391026"/>
            <a:ext cx="9153525" cy="752475"/>
          </a:xfrm>
          <a:prstGeom prst="rect">
            <a:avLst/>
          </a:prstGeom>
        </p:spPr>
      </p:pic>
      <p:pic>
        <p:nvPicPr>
          <p:cNvPr id="49" name="图片 48" descr="梓耕教育LOGO.TIF"/>
          <p:cNvPicPr>
            <a:picLocks noChangeAspect="1"/>
          </p:cNvPicPr>
          <p:nvPr/>
        </p:nvPicPr>
        <p:blipFill>
          <a:blip r:embed="rId3"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sp>
        <p:nvSpPr>
          <p:cNvPr id="6" name="TextBox 5"/>
          <p:cNvSpPr txBox="1"/>
          <p:nvPr/>
        </p:nvSpPr>
        <p:spPr>
          <a:xfrm>
            <a:off x="357158" y="285734"/>
            <a:ext cx="3057247" cy="523220"/>
          </a:xfrm>
          <a:prstGeom prst="rect">
            <a:avLst/>
          </a:prstGeom>
          <a:noFill/>
        </p:spPr>
        <p:txBody>
          <a:bodyPr wrap="none" rtlCol="0">
            <a:spAutoFit/>
          </a:bodyPr>
          <a:lstStyle/>
          <a:p>
            <a:r>
              <a:rPr lang="zh-CN" altLang="en-US" sz="2800" dirty="0" smtClean="0">
                <a:latin typeface="微软雅黑" panose="020B0503020204020204" pitchFamily="34" charset="-122"/>
                <a:ea typeface="微软雅黑" panose="020B0503020204020204" pitchFamily="34" charset="-122"/>
              </a:rPr>
              <a:t>一、同音字填空。</a:t>
            </a:r>
            <a:endParaRPr lang="zh-CN" altLang="en-US" sz="2800" dirty="0" smtClean="0">
              <a:latin typeface="微软雅黑" panose="020B0503020204020204" pitchFamily="34" charset="-122"/>
              <a:ea typeface="微软雅黑" panose="020B0503020204020204" pitchFamily="34" charset="-122"/>
            </a:endParaRPr>
          </a:p>
        </p:txBody>
      </p:sp>
      <p:sp>
        <p:nvSpPr>
          <p:cNvPr id="7" name="TextBox 6"/>
          <p:cNvSpPr txBox="1"/>
          <p:nvPr/>
        </p:nvSpPr>
        <p:spPr>
          <a:xfrm>
            <a:off x="928662" y="928676"/>
            <a:ext cx="7358114" cy="1299908"/>
          </a:xfrm>
          <a:prstGeom prst="rect">
            <a:avLst/>
          </a:prstGeom>
          <a:noFill/>
        </p:spPr>
        <p:txBody>
          <a:bodyPr wrap="square" rtlCol="0">
            <a:spAutoFit/>
          </a:bodyPr>
          <a:lstStyle/>
          <a:p>
            <a:pPr>
              <a:lnSpc>
                <a:spcPts val="5000"/>
              </a:lnSpc>
            </a:pPr>
            <a:r>
              <a:rPr lang="en-US" altLang="zh-CN" sz="2800" dirty="0" err="1" smtClean="0">
                <a:latin typeface="微软雅黑" panose="020B0503020204020204" pitchFamily="34" charset="-122"/>
                <a:ea typeface="微软雅黑" panose="020B0503020204020204" pitchFamily="34" charset="-122"/>
              </a:rPr>
              <a:t>tǎnɡ</a:t>
            </a:r>
            <a:r>
              <a:rPr lang="zh-CN" altLang="en-US" sz="2800" dirty="0" smtClean="0">
                <a:latin typeface="微软雅黑" panose="020B0503020204020204" pitchFamily="34" charset="-122"/>
                <a:ea typeface="微软雅黑" panose="020B0503020204020204" pitchFamily="34" charset="-122"/>
              </a:rPr>
              <a:t>　流</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若</a:t>
            </a:r>
            <a:endParaRPr lang="zh-CN" altLang="en-US" sz="2800" dirty="0" smtClean="0">
              <a:latin typeface="微软雅黑" panose="020B0503020204020204" pitchFamily="34" charset="-122"/>
              <a:ea typeface="微软雅黑" panose="020B0503020204020204" pitchFamily="34" charset="-122"/>
            </a:endParaRPr>
          </a:p>
          <a:p>
            <a:pPr>
              <a:lnSpc>
                <a:spcPts val="5000"/>
              </a:lnSpc>
            </a:pPr>
            <a:r>
              <a:rPr lang="en-US" altLang="zh-CN" sz="2800" dirty="0" err="1" smtClean="0">
                <a:latin typeface="微软雅黑" panose="020B0503020204020204" pitchFamily="34" charset="-122"/>
                <a:ea typeface="微软雅黑" panose="020B0503020204020204" pitchFamily="34" charset="-122"/>
              </a:rPr>
              <a:t>fèi</a:t>
            </a:r>
            <a:r>
              <a:rPr lang="zh-CN" altLang="en-US" sz="2800" dirty="0" smtClean="0">
                <a:latin typeface="微软雅黑" panose="020B0503020204020204" pitchFamily="34" charset="-122"/>
                <a:ea typeface="微软雅黑" panose="020B0503020204020204" pitchFamily="34" charset="-122"/>
              </a:rPr>
              <a:t>　浪</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品</a:t>
            </a:r>
            <a:endParaRPr lang="zh-CN" altLang="en-US" sz="2800" dirty="0" smtClean="0">
              <a:latin typeface="微软雅黑" panose="020B0503020204020204" pitchFamily="34" charset="-122"/>
              <a:ea typeface="微软雅黑" panose="020B0503020204020204" pitchFamily="34" charset="-122"/>
            </a:endParaRPr>
          </a:p>
        </p:txBody>
      </p:sp>
      <p:sp>
        <p:nvSpPr>
          <p:cNvPr id="8" name="TextBox 7"/>
          <p:cNvSpPr txBox="1"/>
          <p:nvPr/>
        </p:nvSpPr>
        <p:spPr>
          <a:xfrm>
            <a:off x="2669336" y="1071552"/>
            <a:ext cx="545342"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淌</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4357686" y="1071552"/>
            <a:ext cx="545342"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徜</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TextBox 10"/>
          <p:cNvSpPr txBox="1"/>
          <p:nvPr/>
        </p:nvSpPr>
        <p:spPr>
          <a:xfrm>
            <a:off x="2312146" y="1691340"/>
            <a:ext cx="545342"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费</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TextBox 11"/>
          <p:cNvSpPr txBox="1"/>
          <p:nvPr/>
        </p:nvSpPr>
        <p:spPr>
          <a:xfrm>
            <a:off x="4000496" y="1714494"/>
            <a:ext cx="545342"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废</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anim calcmode="lin" valueType="num">
                                      <p:cBhvr>
                                        <p:cTn id="15" dur="500" fill="hold"/>
                                        <p:tgtEl>
                                          <p:spTgt spid="2"/>
                                        </p:tgtEl>
                                        <p:attrNameLst>
                                          <p:attrName>ppt_x</p:attrName>
                                        </p:attrNameLst>
                                      </p:cBhvr>
                                      <p:tavLst>
                                        <p:tav tm="0">
                                          <p:val>
                                            <p:strVal val="#ppt_x"/>
                                          </p:val>
                                        </p:tav>
                                        <p:tav tm="100000">
                                          <p:val>
                                            <p:strVal val="#ppt_x"/>
                                          </p:val>
                                        </p:tav>
                                      </p:tavLst>
                                    </p:anim>
                                    <p:anim calcmode="lin" valueType="num">
                                      <p:cBhvr>
                                        <p:cTn id="16"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linds(horizontal)">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linds(horizontal)">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linds(horizontal)">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 y="4391026"/>
            <a:ext cx="9153525" cy="752475"/>
          </a:xfrm>
          <a:prstGeom prst="rect">
            <a:avLst/>
          </a:prstGeom>
        </p:spPr>
      </p:pic>
      <p:sp>
        <p:nvSpPr>
          <p:cNvPr id="13" name="TextBox 12"/>
          <p:cNvSpPr txBox="1"/>
          <p:nvPr/>
        </p:nvSpPr>
        <p:spPr>
          <a:xfrm>
            <a:off x="1000100" y="1357304"/>
            <a:ext cx="7358114" cy="2677656"/>
          </a:xfrm>
          <a:prstGeom prst="rect">
            <a:avLst/>
          </a:prstGeom>
          <a:noFill/>
        </p:spPr>
        <p:txBody>
          <a:bodyPr wrap="square" rtlCol="0">
            <a:spAutoFit/>
          </a:bodyPr>
          <a:lstStyle/>
          <a:p>
            <a:pPr>
              <a:lnSpc>
                <a:spcPct val="150000"/>
              </a:lnSpc>
            </a:pP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嗓音低沉</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不圆润。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指人因痛苦而发出声音。	</a:t>
            </a:r>
            <a:r>
              <a:rPr lang="en-US" altLang="zh-CN" sz="2800"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3.</a:t>
            </a:r>
            <a:r>
              <a:rPr lang="zh-CN" altLang="en-US" sz="2800" dirty="0" smtClean="0">
                <a:latin typeface="微软雅黑" panose="020B0503020204020204" pitchFamily="34" charset="-122"/>
                <a:ea typeface="微软雅黑" panose="020B0503020204020204" pitchFamily="34" charset="-122"/>
              </a:rPr>
              <a:t>来势迅猛</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不可阻挡。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4.</a:t>
            </a:r>
            <a:r>
              <a:rPr lang="zh-CN" altLang="en-US" sz="2800" dirty="0" smtClean="0">
                <a:latin typeface="微软雅黑" panose="020B0503020204020204" pitchFamily="34" charset="-122"/>
                <a:ea typeface="微软雅黑" panose="020B0503020204020204" pitchFamily="34" charset="-122"/>
              </a:rPr>
              <a:t>形容走路不稳。	</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a:t>
            </a:r>
            <a:r>
              <a:rPr lang="en-US" altLang="zh-CN"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p:txBody>
      </p:sp>
      <p:pic>
        <p:nvPicPr>
          <p:cNvPr id="49" name="图片 48" descr="梓耕教育LOGO.TIF"/>
          <p:cNvPicPr>
            <a:picLocks noChangeAspect="1"/>
          </p:cNvPicPr>
          <p:nvPr/>
        </p:nvPicPr>
        <p:blipFill>
          <a:blip r:embed="rId2"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sp>
        <p:nvSpPr>
          <p:cNvPr id="7" name="TextBox 6"/>
          <p:cNvSpPr txBox="1"/>
          <p:nvPr/>
        </p:nvSpPr>
        <p:spPr>
          <a:xfrm>
            <a:off x="785786" y="214296"/>
            <a:ext cx="7358114" cy="664862"/>
          </a:xfrm>
          <a:prstGeom prst="rect">
            <a:avLst/>
          </a:prstGeom>
          <a:noFill/>
        </p:spPr>
        <p:txBody>
          <a:bodyPr wrap="square" rtlCol="0">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二、根据意思从课文中找出相应的词语。</a:t>
            </a:r>
            <a:endParaRPr lang="zh-CN" altLang="en-US" sz="2800" dirty="0" smtClean="0">
              <a:latin typeface="微软雅黑" panose="020B0503020204020204" pitchFamily="34" charset="-122"/>
              <a:ea typeface="微软雅黑" panose="020B0503020204020204" pitchFamily="34" charset="-122"/>
            </a:endParaRPr>
          </a:p>
        </p:txBody>
      </p:sp>
      <p:sp>
        <p:nvSpPr>
          <p:cNvPr id="8" name="TextBox 7"/>
          <p:cNvSpPr txBox="1"/>
          <p:nvPr/>
        </p:nvSpPr>
        <p:spPr>
          <a:xfrm>
            <a:off x="4929190" y="1500180"/>
            <a:ext cx="906017"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沙哑</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5857884" y="2071684"/>
            <a:ext cx="906017"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呻吟</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TextBox 10"/>
          <p:cNvSpPr txBox="1"/>
          <p:nvPr/>
        </p:nvSpPr>
        <p:spPr>
          <a:xfrm>
            <a:off x="4857752" y="2762910"/>
            <a:ext cx="1627369"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势不可当</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TextBox 11"/>
          <p:cNvSpPr txBox="1"/>
          <p:nvPr/>
        </p:nvSpPr>
        <p:spPr>
          <a:xfrm>
            <a:off x="4929190" y="3357568"/>
            <a:ext cx="1627369"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跌跌撞撞</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P spid="8" grpId="0"/>
      <p:bldP spid="9"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 y="4391026"/>
            <a:ext cx="9153525" cy="752475"/>
          </a:xfrm>
          <a:prstGeom prst="rect">
            <a:avLst/>
          </a:prstGeom>
        </p:spPr>
      </p:pic>
      <p:sp>
        <p:nvSpPr>
          <p:cNvPr id="8" name="TextBox 7"/>
          <p:cNvSpPr txBox="1"/>
          <p:nvPr/>
        </p:nvSpPr>
        <p:spPr>
          <a:xfrm>
            <a:off x="1357290" y="1000114"/>
            <a:ext cx="7786710" cy="3554819"/>
          </a:xfrm>
          <a:prstGeom prst="rect">
            <a:avLst/>
          </a:prstGeom>
          <a:noFill/>
        </p:spPr>
        <p:txBody>
          <a:bodyPr wrap="square" rtlCol="0">
            <a:spAutoFit/>
          </a:bodyPr>
          <a:lstStyle/>
          <a:p>
            <a:pPr>
              <a:lnSpc>
                <a:spcPts val="4500"/>
              </a:lnSpc>
            </a:pPr>
            <a:r>
              <a:rPr lang="zh-CN" altLang="en-US" sz="2600" dirty="0" smtClean="0">
                <a:latin typeface="微软雅黑" panose="020B0503020204020204" pitchFamily="34" charset="-122"/>
                <a:ea typeface="微软雅黑" panose="020B0503020204020204" pitchFamily="34" charset="-122"/>
              </a:rPr>
              <a:t>　　“老汉清瘦的脸上淌着雨水。他不说话</a:t>
            </a:r>
            <a:r>
              <a:rPr lang="en-US" altLang="zh-CN" sz="2600" dirty="0" smtClean="0">
                <a:latin typeface="微软雅黑" panose="020B0503020204020204" pitchFamily="34" charset="-122"/>
                <a:ea typeface="微软雅黑" panose="020B0503020204020204" pitchFamily="34" charset="-122"/>
              </a:rPr>
              <a:t>,</a:t>
            </a:r>
            <a:r>
              <a:rPr lang="zh-CN" altLang="en-US" sz="2600" dirty="0" smtClean="0">
                <a:latin typeface="微软雅黑" panose="020B0503020204020204" pitchFamily="34" charset="-122"/>
                <a:ea typeface="微软雅黑" panose="020B0503020204020204" pitchFamily="34" charset="-122"/>
              </a:rPr>
              <a:t>盯着乱哄哄的人们。他像一座山。”这句话的意思是 </a:t>
            </a:r>
            <a:r>
              <a:rPr lang="en-US" altLang="zh-CN" sz="2600" dirty="0" smtClean="0">
                <a:latin typeface="微软雅黑" panose="020B0503020204020204" pitchFamily="34" charset="-122"/>
                <a:ea typeface="微软雅黑" panose="020B0503020204020204" pitchFamily="34" charset="-122"/>
              </a:rPr>
              <a:t>(</a:t>
            </a:r>
            <a:r>
              <a:rPr lang="zh-CN" altLang="en-US" sz="2600" dirty="0" smtClean="0">
                <a:latin typeface="微软雅黑" panose="020B0503020204020204" pitchFamily="34" charset="-122"/>
                <a:ea typeface="微软雅黑" panose="020B0503020204020204" pitchFamily="34" charset="-122"/>
              </a:rPr>
              <a:t>　　</a:t>
            </a:r>
            <a:r>
              <a:rPr lang="en-US" altLang="zh-CN" sz="2600" dirty="0" smtClean="0">
                <a:latin typeface="微软雅黑" panose="020B0503020204020204" pitchFamily="34" charset="-122"/>
                <a:ea typeface="微软雅黑" panose="020B0503020204020204" pitchFamily="34" charset="-122"/>
              </a:rPr>
              <a:t>)</a:t>
            </a:r>
            <a:endParaRPr lang="en-US" altLang="zh-CN" sz="2600" dirty="0" smtClean="0">
              <a:latin typeface="微软雅黑" panose="020B0503020204020204" pitchFamily="34" charset="-122"/>
              <a:ea typeface="微软雅黑" panose="020B0503020204020204" pitchFamily="34" charset="-122"/>
            </a:endParaRPr>
          </a:p>
          <a:p>
            <a:pPr>
              <a:lnSpc>
                <a:spcPts val="4500"/>
              </a:lnSpc>
            </a:pPr>
            <a:r>
              <a:rPr lang="en-US" altLang="zh-CN" sz="2600" dirty="0" smtClean="0">
                <a:latin typeface="微软雅黑" panose="020B0503020204020204" pitchFamily="34" charset="-122"/>
                <a:ea typeface="微软雅黑" panose="020B0503020204020204" pitchFamily="34" charset="-122"/>
              </a:rPr>
              <a:t>A.</a:t>
            </a:r>
            <a:r>
              <a:rPr lang="zh-CN" altLang="en-US" sz="2600" dirty="0" smtClean="0">
                <a:latin typeface="微软雅黑" panose="020B0503020204020204" pitchFamily="34" charset="-122"/>
                <a:ea typeface="微软雅黑" panose="020B0503020204020204" pitchFamily="34" charset="-122"/>
              </a:rPr>
              <a:t>老汉看见人群这样乱</a:t>
            </a:r>
            <a:r>
              <a:rPr lang="en-US" altLang="zh-CN" sz="2600" dirty="0" smtClean="0">
                <a:latin typeface="微软雅黑" panose="020B0503020204020204" pitchFamily="34" charset="-122"/>
                <a:ea typeface="微软雅黑" panose="020B0503020204020204" pitchFamily="34" charset="-122"/>
              </a:rPr>
              <a:t>,</a:t>
            </a:r>
            <a:r>
              <a:rPr lang="zh-CN" altLang="en-US" sz="2600" dirty="0" smtClean="0">
                <a:latin typeface="微软雅黑" panose="020B0503020204020204" pitchFamily="34" charset="-122"/>
                <a:ea typeface="微软雅黑" panose="020B0503020204020204" pitchFamily="34" charset="-122"/>
              </a:rPr>
              <a:t>很不高兴</a:t>
            </a:r>
            <a:r>
              <a:rPr lang="en-US" altLang="zh-CN" sz="2600" dirty="0" smtClean="0">
                <a:latin typeface="微软雅黑" panose="020B0503020204020204" pitchFamily="34" charset="-122"/>
                <a:ea typeface="微软雅黑" panose="020B0503020204020204" pitchFamily="34" charset="-122"/>
              </a:rPr>
              <a:t>,</a:t>
            </a:r>
            <a:r>
              <a:rPr lang="zh-CN" altLang="en-US" sz="2600" dirty="0" smtClean="0">
                <a:latin typeface="微软雅黑" panose="020B0503020204020204" pitchFamily="34" charset="-122"/>
                <a:ea typeface="微软雅黑" panose="020B0503020204020204" pitchFamily="34" charset="-122"/>
              </a:rPr>
              <a:t>冷酷得像一座山。</a:t>
            </a:r>
            <a:endParaRPr lang="zh-CN" altLang="en-US" sz="2600" dirty="0" smtClean="0">
              <a:latin typeface="微软雅黑" panose="020B0503020204020204" pitchFamily="34" charset="-122"/>
              <a:ea typeface="微软雅黑" panose="020B0503020204020204" pitchFamily="34" charset="-122"/>
            </a:endParaRPr>
          </a:p>
          <a:p>
            <a:pPr>
              <a:lnSpc>
                <a:spcPts val="4500"/>
              </a:lnSpc>
            </a:pPr>
            <a:r>
              <a:rPr lang="en-US" altLang="zh-CN" sz="2600" dirty="0" smtClean="0">
                <a:latin typeface="微软雅黑" panose="020B0503020204020204" pitchFamily="34" charset="-122"/>
                <a:ea typeface="微软雅黑" panose="020B0503020204020204" pitchFamily="34" charset="-122"/>
              </a:rPr>
              <a:t>B.</a:t>
            </a:r>
            <a:r>
              <a:rPr lang="zh-CN" altLang="en-US" sz="2600" dirty="0" smtClean="0">
                <a:latin typeface="微软雅黑" panose="020B0503020204020204" pitchFamily="34" charset="-122"/>
                <a:ea typeface="微软雅黑" panose="020B0503020204020204" pitchFamily="34" charset="-122"/>
              </a:rPr>
              <a:t>老汉个头高</a:t>
            </a:r>
            <a:r>
              <a:rPr lang="en-US" altLang="zh-CN" sz="2600" dirty="0" smtClean="0">
                <a:latin typeface="微软雅黑" panose="020B0503020204020204" pitchFamily="34" charset="-122"/>
                <a:ea typeface="微软雅黑" panose="020B0503020204020204" pitchFamily="34" charset="-122"/>
              </a:rPr>
              <a:t>,</a:t>
            </a:r>
            <a:r>
              <a:rPr lang="zh-CN" altLang="en-US" sz="2600" dirty="0" smtClean="0">
                <a:latin typeface="微软雅黑" panose="020B0503020204020204" pitchFamily="34" charset="-122"/>
                <a:ea typeface="微软雅黑" panose="020B0503020204020204" pitchFamily="34" charset="-122"/>
              </a:rPr>
              <a:t>像座山立在人们面前。</a:t>
            </a:r>
            <a:endParaRPr lang="zh-CN" altLang="en-US" sz="2600" dirty="0" smtClean="0">
              <a:latin typeface="微软雅黑" panose="020B0503020204020204" pitchFamily="34" charset="-122"/>
              <a:ea typeface="微软雅黑" panose="020B0503020204020204" pitchFamily="34" charset="-122"/>
            </a:endParaRPr>
          </a:p>
          <a:p>
            <a:pPr>
              <a:lnSpc>
                <a:spcPts val="4500"/>
              </a:lnSpc>
            </a:pPr>
            <a:r>
              <a:rPr lang="en-US" altLang="zh-CN" sz="2600" dirty="0" smtClean="0">
                <a:latin typeface="微软雅黑" panose="020B0503020204020204" pitchFamily="34" charset="-122"/>
                <a:ea typeface="微软雅黑" panose="020B0503020204020204" pitchFamily="34" charset="-122"/>
              </a:rPr>
              <a:t>C.</a:t>
            </a:r>
            <a:r>
              <a:rPr lang="zh-CN" altLang="en-US" sz="2600" dirty="0" smtClean="0">
                <a:latin typeface="微软雅黑" panose="020B0503020204020204" pitchFamily="34" charset="-122"/>
                <a:ea typeface="微软雅黑" panose="020B0503020204020204" pitchFamily="34" charset="-122"/>
              </a:rPr>
              <a:t>面对乱哄哄的人群</a:t>
            </a:r>
            <a:r>
              <a:rPr lang="en-US" altLang="zh-CN" sz="2600" dirty="0" smtClean="0">
                <a:latin typeface="微软雅黑" panose="020B0503020204020204" pitchFamily="34" charset="-122"/>
                <a:ea typeface="微软雅黑" panose="020B0503020204020204" pitchFamily="34" charset="-122"/>
              </a:rPr>
              <a:t>,</a:t>
            </a:r>
            <a:r>
              <a:rPr lang="zh-CN" altLang="en-US" sz="2600" dirty="0" smtClean="0">
                <a:latin typeface="微软雅黑" panose="020B0503020204020204" pitchFamily="34" charset="-122"/>
                <a:ea typeface="微软雅黑" panose="020B0503020204020204" pitchFamily="34" charset="-122"/>
              </a:rPr>
              <a:t>老汉冷静、威严</a:t>
            </a:r>
            <a:r>
              <a:rPr lang="en-US" altLang="zh-CN" sz="2600" dirty="0" smtClean="0">
                <a:latin typeface="微软雅黑" panose="020B0503020204020204" pitchFamily="34" charset="-122"/>
                <a:ea typeface="微软雅黑" panose="020B0503020204020204" pitchFamily="34" charset="-122"/>
              </a:rPr>
              <a:t>,</a:t>
            </a:r>
            <a:r>
              <a:rPr lang="zh-CN" altLang="en-US" sz="2600" dirty="0" smtClean="0">
                <a:latin typeface="微软雅黑" panose="020B0503020204020204" pitchFamily="34" charset="-122"/>
                <a:ea typeface="微软雅黑" panose="020B0503020204020204" pitchFamily="34" charset="-122"/>
              </a:rPr>
              <a:t>他是人们获得生的希望的“靠山”。</a:t>
            </a:r>
            <a:endParaRPr lang="zh-CN" altLang="en-US" sz="2600" dirty="0" smtClean="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386216"/>
            <a:ext cx="1571604" cy="2162349"/>
          </a:xfrm>
          <a:prstGeom prst="rect">
            <a:avLst/>
          </a:prstGeom>
        </p:spPr>
      </p:pic>
      <p:pic>
        <p:nvPicPr>
          <p:cNvPr id="25" name="图片 24" descr="梓耕教育LOGO.TIF"/>
          <p:cNvPicPr>
            <a:picLocks noChangeAspect="1"/>
          </p:cNvPicPr>
          <p:nvPr/>
        </p:nvPicPr>
        <p:blipFill>
          <a:blip r:embed="rId3"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sp>
        <p:nvSpPr>
          <p:cNvPr id="7" name="TextBox 6"/>
          <p:cNvSpPr txBox="1"/>
          <p:nvPr/>
        </p:nvSpPr>
        <p:spPr>
          <a:xfrm>
            <a:off x="642910" y="357172"/>
            <a:ext cx="6647974" cy="523220"/>
          </a:xfrm>
          <a:prstGeom prst="rect">
            <a:avLst/>
          </a:prstGeom>
          <a:noFill/>
        </p:spPr>
        <p:txBody>
          <a:bodyPr wrap="none" rtlCol="0">
            <a:spAutoFit/>
          </a:bodyPr>
          <a:lstStyle/>
          <a:p>
            <a:r>
              <a:rPr lang="zh-CN" altLang="en-US" sz="2800" dirty="0" smtClean="0">
                <a:latin typeface="微软雅黑" panose="020B0503020204020204" pitchFamily="34" charset="-122"/>
                <a:ea typeface="微软雅黑" panose="020B0503020204020204" pitchFamily="34" charset="-122"/>
              </a:rPr>
              <a:t>三、选择正确的答案写在下面的括号中。</a:t>
            </a:r>
            <a:endParaRPr lang="zh-CN" altLang="en-US" sz="2800" dirty="0" smtClean="0">
              <a:latin typeface="微软雅黑" panose="020B0503020204020204" pitchFamily="34" charset="-122"/>
              <a:ea typeface="微软雅黑" panose="020B0503020204020204" pitchFamily="34" charset="-122"/>
            </a:endParaRPr>
          </a:p>
        </p:txBody>
      </p:sp>
      <p:sp>
        <p:nvSpPr>
          <p:cNvPr id="9" name="TextBox 8"/>
          <p:cNvSpPr txBox="1"/>
          <p:nvPr/>
        </p:nvSpPr>
        <p:spPr>
          <a:xfrm>
            <a:off x="8429620" y="1500180"/>
            <a:ext cx="714380" cy="738664"/>
          </a:xfrm>
          <a:prstGeom prst="rect">
            <a:avLst/>
          </a:prstGeom>
          <a:noFill/>
        </p:spPr>
        <p:txBody>
          <a:bodyPr wrap="square" rtlCol="0">
            <a:spAutoFit/>
          </a:bodyPr>
          <a:lstStyle/>
          <a:p>
            <a:pPr>
              <a:lnSpc>
                <a:spcPct val="150000"/>
              </a:lnSpc>
            </a:pPr>
            <a:r>
              <a:rPr lang="en-US" altLang="zh-CN" sz="2800" b="1" dirty="0" smtClean="0">
                <a:solidFill>
                  <a:srgbClr val="FF0000"/>
                </a:solidFill>
                <a:latin typeface="楷体" panose="02010609060101010101" pitchFamily="49" charset="-122"/>
                <a:ea typeface="楷体" panose="02010609060101010101" pitchFamily="49" charset="-122"/>
              </a:rPr>
              <a:t>C</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143108" y="1214428"/>
            <a:ext cx="6500858" cy="2031325"/>
          </a:xfrm>
          <a:prstGeom prst="rect">
            <a:avLst/>
          </a:prstGeom>
          <a:noFill/>
        </p:spPr>
        <p:txBody>
          <a:bodyPr wrap="square" rtlCol="0">
            <a:spAutoFit/>
          </a:bodyPr>
          <a:lstStyle/>
          <a:p>
            <a:pPr>
              <a:lnSpc>
                <a:spcPct val="150000"/>
              </a:lnSpc>
            </a:pP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木桥开始发抖</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开始痛苦地呻吟。</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仿写</a:t>
            </a:r>
            <a:r>
              <a:rPr lang="en-US" altLang="zh-CN"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水漫上来。</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扩句</a:t>
            </a:r>
            <a:r>
              <a:rPr lang="en-US" altLang="zh-CN"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285866"/>
            <a:ext cx="2319422" cy="3191262"/>
          </a:xfrm>
          <a:prstGeom prst="rect">
            <a:avLst/>
          </a:prstGeom>
        </p:spPr>
      </p:pic>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4391026"/>
            <a:ext cx="9153525" cy="752475"/>
          </a:xfrm>
          <a:prstGeom prst="rect">
            <a:avLst/>
          </a:prstGeom>
        </p:spPr>
      </p:pic>
      <p:pic>
        <p:nvPicPr>
          <p:cNvPr id="25" name="图片 24" descr="梓耕教育LOGO.TIF"/>
          <p:cNvPicPr>
            <a:picLocks noChangeAspect="1"/>
          </p:cNvPicPr>
          <p:nvPr/>
        </p:nvPicPr>
        <p:blipFill>
          <a:blip r:embed="rId3"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sp>
        <p:nvSpPr>
          <p:cNvPr id="8" name="TextBox 7"/>
          <p:cNvSpPr txBox="1"/>
          <p:nvPr/>
        </p:nvSpPr>
        <p:spPr>
          <a:xfrm>
            <a:off x="857224" y="285734"/>
            <a:ext cx="6072230" cy="664862"/>
          </a:xfrm>
          <a:prstGeom prst="rect">
            <a:avLst/>
          </a:prstGeom>
          <a:noFill/>
        </p:spPr>
        <p:txBody>
          <a:bodyPr wrap="square" rtlCol="0">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四、按要求写句子。</a:t>
            </a:r>
            <a:endParaRPr lang="zh-CN" altLang="en-US" sz="2800" dirty="0" smtClean="0">
              <a:latin typeface="微软雅黑" panose="020B0503020204020204" pitchFamily="34" charset="-122"/>
              <a:ea typeface="微软雅黑" panose="020B0503020204020204" pitchFamily="34" charset="-122"/>
            </a:endParaRPr>
          </a:p>
        </p:txBody>
      </p:sp>
      <p:sp>
        <p:nvSpPr>
          <p:cNvPr id="12" name="TextBox 11"/>
          <p:cNvSpPr txBox="1"/>
          <p:nvPr/>
        </p:nvSpPr>
        <p:spPr>
          <a:xfrm>
            <a:off x="2786050" y="2000246"/>
            <a:ext cx="5054589"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海浪怒吼着</a:t>
            </a: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不断向岸边袭来。</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2857488" y="3214692"/>
            <a:ext cx="4152099"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大量的水快速地漫上来。</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linds(horizontal)">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linds(horizontal)">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12"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 y="4391026"/>
            <a:ext cx="9153525" cy="752475"/>
          </a:xfrm>
          <a:prstGeom prst="rect">
            <a:avLst/>
          </a:prstGeom>
        </p:spPr>
      </p:pic>
      <p:pic>
        <p:nvPicPr>
          <p:cNvPr id="47" name="图片 46" descr="梓耕教育LOGO.TIF"/>
          <p:cNvPicPr>
            <a:picLocks noChangeAspect="1"/>
          </p:cNvPicPr>
          <p:nvPr/>
        </p:nvPicPr>
        <p:blipFill>
          <a:blip r:embed="rId2"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sp>
        <p:nvSpPr>
          <p:cNvPr id="5" name="TextBox 4"/>
          <p:cNvSpPr txBox="1"/>
          <p:nvPr/>
        </p:nvSpPr>
        <p:spPr>
          <a:xfrm>
            <a:off x="285720" y="285734"/>
            <a:ext cx="3357586" cy="664862"/>
          </a:xfrm>
          <a:prstGeom prst="rect">
            <a:avLst/>
          </a:prstGeom>
          <a:noFill/>
        </p:spPr>
        <p:txBody>
          <a:bodyPr wrap="square" rtlCol="0">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五、课内阅读。</a:t>
            </a:r>
            <a:endParaRPr lang="zh-CN" altLang="en-US" sz="2800" dirty="0" smtClean="0">
              <a:latin typeface="微软雅黑" panose="020B0503020204020204" pitchFamily="34" charset="-122"/>
              <a:ea typeface="微软雅黑" panose="020B0503020204020204" pitchFamily="34" charset="-122"/>
            </a:endParaRPr>
          </a:p>
        </p:txBody>
      </p:sp>
      <p:sp>
        <p:nvSpPr>
          <p:cNvPr id="7" name="TextBox 6"/>
          <p:cNvSpPr txBox="1"/>
          <p:nvPr/>
        </p:nvSpPr>
        <p:spPr>
          <a:xfrm>
            <a:off x="357158" y="819399"/>
            <a:ext cx="8358246" cy="3785652"/>
          </a:xfrm>
          <a:prstGeom prst="rect">
            <a:avLst/>
          </a:prstGeom>
          <a:noFill/>
        </p:spPr>
        <p:txBody>
          <a:bodyPr wrap="square" rtlCol="0">
            <a:spAutoFit/>
          </a:bodyPr>
          <a:lstStyle/>
          <a:p>
            <a:pPr indent="457200">
              <a:lnSpc>
                <a:spcPct val="150000"/>
              </a:lnSpc>
            </a:pPr>
            <a:r>
              <a:rPr lang="zh-CN" altLang="en-US" sz="2000" dirty="0" smtClean="0">
                <a:latin typeface="楷体" panose="02010609060101010101" pitchFamily="49" charset="-122"/>
                <a:ea typeface="楷体" panose="02010609060101010101" pitchFamily="49" charset="-122"/>
              </a:rPr>
              <a:t>水渐渐蹿上来</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放肆地舔着人们的腰。</a:t>
            </a:r>
            <a:endParaRPr lang="zh-CN" altLang="en-US" sz="2000" dirty="0" smtClean="0">
              <a:latin typeface="楷体" panose="02010609060101010101" pitchFamily="49" charset="-122"/>
              <a:ea typeface="楷体" panose="02010609060101010101" pitchFamily="49" charset="-122"/>
            </a:endParaRPr>
          </a:p>
          <a:p>
            <a:pPr indent="457200">
              <a:lnSpc>
                <a:spcPct val="150000"/>
              </a:lnSpc>
            </a:pPr>
            <a:r>
              <a:rPr lang="zh-CN" altLang="en-US" sz="2000" dirty="0" smtClean="0">
                <a:latin typeface="楷体" panose="02010609060101010101" pitchFamily="49" charset="-122"/>
                <a:ea typeface="楷体" panose="02010609060101010101" pitchFamily="49" charset="-122"/>
              </a:rPr>
              <a:t>老汉突然冲上前</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从队伍里揪出一个小伙子</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吼道</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你还算是个党员吗</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排到后面去</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老汉凶得像只豹子。</a:t>
            </a:r>
            <a:endParaRPr lang="zh-CN" altLang="en-US" sz="2000" dirty="0" smtClean="0">
              <a:latin typeface="楷体" panose="02010609060101010101" pitchFamily="49" charset="-122"/>
              <a:ea typeface="楷体" panose="02010609060101010101" pitchFamily="49" charset="-122"/>
            </a:endParaRPr>
          </a:p>
          <a:p>
            <a:pPr indent="457200">
              <a:lnSpc>
                <a:spcPct val="150000"/>
              </a:lnSpc>
            </a:pPr>
            <a:r>
              <a:rPr lang="zh-CN" altLang="en-US" sz="2000" dirty="0" smtClean="0">
                <a:latin typeface="楷体" panose="02010609060101010101" pitchFamily="49" charset="-122"/>
                <a:ea typeface="楷体" panose="02010609060101010101" pitchFamily="49" charset="-122"/>
              </a:rPr>
              <a:t>小伙子瞪了老汉一眼</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站到了后面。</a:t>
            </a:r>
            <a:endParaRPr lang="zh-CN" altLang="en-US" sz="2000" dirty="0" smtClean="0">
              <a:latin typeface="楷体" panose="02010609060101010101" pitchFamily="49" charset="-122"/>
              <a:ea typeface="楷体" panose="02010609060101010101" pitchFamily="49" charset="-122"/>
            </a:endParaRPr>
          </a:p>
          <a:p>
            <a:pPr indent="457200">
              <a:lnSpc>
                <a:spcPct val="150000"/>
              </a:lnSpc>
            </a:pPr>
            <a:r>
              <a:rPr lang="zh-CN" altLang="en-US" sz="2000" dirty="0" smtClean="0">
                <a:latin typeface="楷体" panose="02010609060101010101" pitchFamily="49" charset="-122"/>
                <a:ea typeface="楷体" panose="02010609060101010101" pitchFamily="49" charset="-122"/>
              </a:rPr>
              <a:t>木桥开始发抖</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开始痛苦地呻吟。</a:t>
            </a:r>
            <a:endParaRPr lang="zh-CN" altLang="en-US" sz="2000" dirty="0" smtClean="0">
              <a:latin typeface="楷体" panose="02010609060101010101" pitchFamily="49" charset="-122"/>
              <a:ea typeface="楷体" panose="02010609060101010101" pitchFamily="49" charset="-122"/>
            </a:endParaRPr>
          </a:p>
          <a:p>
            <a:pPr indent="457200">
              <a:lnSpc>
                <a:spcPct val="150000"/>
              </a:lnSpc>
            </a:pPr>
            <a:r>
              <a:rPr lang="zh-CN" altLang="en-US" sz="2000" dirty="0" smtClean="0">
                <a:latin typeface="楷体" panose="02010609060101010101" pitchFamily="49" charset="-122"/>
                <a:ea typeface="楷体" panose="02010609060101010101" pitchFamily="49" charset="-122"/>
              </a:rPr>
              <a:t>水</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爬上了老汉的胸膛。最后</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只剩下了他和小伙子。</a:t>
            </a:r>
            <a:endParaRPr lang="zh-CN" altLang="en-US" sz="2000" dirty="0" smtClean="0">
              <a:latin typeface="楷体" panose="02010609060101010101" pitchFamily="49" charset="-122"/>
              <a:ea typeface="楷体" panose="02010609060101010101" pitchFamily="49" charset="-122"/>
            </a:endParaRPr>
          </a:p>
          <a:p>
            <a:pPr indent="457200">
              <a:lnSpc>
                <a:spcPct val="150000"/>
              </a:lnSpc>
            </a:pPr>
            <a:r>
              <a:rPr lang="zh-CN" altLang="en-US" sz="2000" dirty="0" smtClean="0">
                <a:latin typeface="楷体" panose="02010609060101010101" pitchFamily="49" charset="-122"/>
                <a:ea typeface="楷体" panose="02010609060101010101" pitchFamily="49" charset="-122"/>
              </a:rPr>
              <a:t>小伙子推了老汉一把</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说</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你先走。”</a:t>
            </a:r>
            <a:endParaRPr lang="zh-CN" altLang="en-US" sz="2000" dirty="0" smtClean="0">
              <a:latin typeface="楷体" panose="02010609060101010101" pitchFamily="49" charset="-122"/>
              <a:ea typeface="楷体" panose="02010609060101010101" pitchFamily="49" charset="-122"/>
            </a:endParaRPr>
          </a:p>
          <a:p>
            <a:pPr indent="457200">
              <a:lnSpc>
                <a:spcPct val="150000"/>
              </a:lnSpc>
            </a:pPr>
            <a:r>
              <a:rPr lang="zh-CN" altLang="en-US" sz="2000" dirty="0" smtClean="0">
                <a:latin typeface="楷体" panose="02010609060101010101" pitchFamily="49" charset="-122"/>
                <a:ea typeface="楷体" panose="02010609060101010101" pitchFamily="49" charset="-122"/>
              </a:rPr>
              <a:t>老汉吼道</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少废话</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快走。”他用力把小伙子推上木桥。</a:t>
            </a:r>
            <a:endParaRPr lang="zh-CN" altLang="en-US" sz="2000" dirty="0" smtClean="0">
              <a:latin typeface="楷体" panose="02010609060101010101" pitchFamily="49" charset="-122"/>
              <a:ea typeface="楷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 y="4391026"/>
            <a:ext cx="9153525" cy="752475"/>
          </a:xfrm>
          <a:prstGeom prst="rect">
            <a:avLst/>
          </a:prstGeom>
        </p:spPr>
      </p:pic>
      <p:pic>
        <p:nvPicPr>
          <p:cNvPr id="47" name="图片 46" descr="梓耕教育LOGO.TIF"/>
          <p:cNvPicPr>
            <a:picLocks noChangeAspect="1"/>
          </p:cNvPicPr>
          <p:nvPr/>
        </p:nvPicPr>
        <p:blipFill>
          <a:blip r:embed="rId2"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sp>
        <p:nvSpPr>
          <p:cNvPr id="5" name="TextBox 4"/>
          <p:cNvSpPr txBox="1"/>
          <p:nvPr/>
        </p:nvSpPr>
        <p:spPr>
          <a:xfrm>
            <a:off x="285720" y="-71456"/>
            <a:ext cx="3357586" cy="662554"/>
          </a:xfrm>
          <a:prstGeom prst="rect">
            <a:avLst/>
          </a:prstGeom>
          <a:noFill/>
        </p:spPr>
        <p:txBody>
          <a:bodyPr wrap="square" rtlCol="0">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五、课内阅读。</a:t>
            </a:r>
            <a:endParaRPr lang="zh-CN" altLang="en-US" sz="2800" dirty="0" smtClean="0">
              <a:latin typeface="微软雅黑" panose="020B0503020204020204" pitchFamily="34" charset="-122"/>
              <a:ea typeface="微软雅黑" panose="020B0503020204020204" pitchFamily="34" charset="-122"/>
            </a:endParaRPr>
          </a:p>
        </p:txBody>
      </p:sp>
      <p:sp>
        <p:nvSpPr>
          <p:cNvPr id="7" name="TextBox 6"/>
          <p:cNvSpPr txBox="1"/>
          <p:nvPr/>
        </p:nvSpPr>
        <p:spPr>
          <a:xfrm>
            <a:off x="428596" y="747961"/>
            <a:ext cx="8715404" cy="3323987"/>
          </a:xfrm>
          <a:prstGeom prst="rect">
            <a:avLst/>
          </a:prstGeom>
          <a:noFill/>
        </p:spPr>
        <p:txBody>
          <a:bodyPr wrap="square" rtlCol="0">
            <a:spAutoFit/>
          </a:bodyPr>
          <a:lstStyle/>
          <a:p>
            <a:pPr indent="457200">
              <a:lnSpc>
                <a:spcPct val="150000"/>
              </a:lnSpc>
            </a:pPr>
            <a:r>
              <a:rPr lang="zh-CN" altLang="en-US" sz="2000" dirty="0" smtClean="0">
                <a:latin typeface="楷体" panose="02010609060101010101" pitchFamily="49" charset="-122"/>
                <a:ea typeface="楷体" panose="02010609060101010101" pitchFamily="49" charset="-122"/>
              </a:rPr>
              <a:t>突然</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那木桥轰的一声塌了。小伙子被洪水吞没了。</a:t>
            </a:r>
            <a:endParaRPr lang="zh-CN" altLang="en-US" sz="2000" dirty="0" smtClean="0">
              <a:latin typeface="楷体" panose="02010609060101010101" pitchFamily="49" charset="-122"/>
              <a:ea typeface="楷体" panose="02010609060101010101" pitchFamily="49" charset="-122"/>
            </a:endParaRPr>
          </a:p>
          <a:p>
            <a:pPr indent="457200">
              <a:lnSpc>
                <a:spcPct val="150000"/>
              </a:lnSpc>
            </a:pPr>
            <a:r>
              <a:rPr lang="zh-CN" altLang="en-US" sz="2000" dirty="0" smtClean="0">
                <a:latin typeface="楷体" panose="02010609060101010101" pitchFamily="49" charset="-122"/>
                <a:ea typeface="楷体" panose="02010609060101010101" pitchFamily="49" charset="-122"/>
              </a:rPr>
              <a:t>老汉似乎要喊什么</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猛然间</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一个浪头也吞没了他。</a:t>
            </a:r>
            <a:endParaRPr lang="zh-CN" altLang="en-US" sz="2000" dirty="0" smtClean="0">
              <a:latin typeface="楷体" panose="02010609060101010101" pitchFamily="49" charset="-122"/>
              <a:ea typeface="楷体" panose="02010609060101010101" pitchFamily="49" charset="-122"/>
            </a:endParaRPr>
          </a:p>
          <a:p>
            <a:pPr indent="457200">
              <a:lnSpc>
                <a:spcPct val="150000"/>
              </a:lnSpc>
            </a:pPr>
            <a:r>
              <a:rPr lang="zh-CN" altLang="en-US" sz="2000" dirty="0" smtClean="0">
                <a:latin typeface="楷体" panose="02010609060101010101" pitchFamily="49" charset="-122"/>
                <a:ea typeface="楷体" panose="02010609060101010101" pitchFamily="49" charset="-122"/>
              </a:rPr>
              <a:t>一片白茫茫的世界。</a:t>
            </a:r>
            <a:endParaRPr lang="zh-CN" altLang="en-US" sz="2000" dirty="0" smtClean="0">
              <a:latin typeface="楷体" panose="02010609060101010101" pitchFamily="49" charset="-122"/>
              <a:ea typeface="楷体" panose="02010609060101010101" pitchFamily="49" charset="-122"/>
            </a:endParaRPr>
          </a:p>
          <a:p>
            <a:pPr indent="457200">
              <a:lnSpc>
                <a:spcPct val="150000"/>
              </a:lnSpc>
            </a:pPr>
            <a:r>
              <a:rPr lang="zh-CN" altLang="en-US" sz="2000" dirty="0" smtClean="0">
                <a:latin typeface="楷体" panose="02010609060101010101" pitchFamily="49" charset="-122"/>
                <a:ea typeface="楷体" panose="02010609060101010101" pitchFamily="49" charset="-122"/>
              </a:rPr>
              <a:t>五天以后</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洪水退了。</a:t>
            </a:r>
            <a:endParaRPr lang="zh-CN" altLang="en-US" sz="2000" dirty="0" smtClean="0">
              <a:latin typeface="楷体" panose="02010609060101010101" pitchFamily="49" charset="-122"/>
              <a:ea typeface="楷体" panose="02010609060101010101" pitchFamily="49" charset="-122"/>
            </a:endParaRPr>
          </a:p>
          <a:p>
            <a:pPr indent="457200">
              <a:lnSpc>
                <a:spcPct val="150000"/>
              </a:lnSpc>
            </a:pPr>
            <a:r>
              <a:rPr lang="zh-CN" altLang="en-US" sz="2000" dirty="0" smtClean="0">
                <a:latin typeface="楷体" panose="02010609060101010101" pitchFamily="49" charset="-122"/>
                <a:ea typeface="楷体" panose="02010609060101010101" pitchFamily="49" charset="-122"/>
              </a:rPr>
              <a:t>一个老太太</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被人搀扶着</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来这里祭奠。</a:t>
            </a:r>
            <a:endParaRPr lang="zh-CN" altLang="en-US" sz="2000" dirty="0" smtClean="0">
              <a:latin typeface="楷体" panose="02010609060101010101" pitchFamily="49" charset="-122"/>
              <a:ea typeface="楷体" panose="02010609060101010101" pitchFamily="49" charset="-122"/>
            </a:endParaRPr>
          </a:p>
          <a:p>
            <a:pPr indent="457200">
              <a:lnSpc>
                <a:spcPct val="150000"/>
              </a:lnSpc>
            </a:pPr>
            <a:r>
              <a:rPr lang="zh-CN" altLang="en-US" sz="2000" dirty="0" smtClean="0">
                <a:latin typeface="楷体" panose="02010609060101010101" pitchFamily="49" charset="-122"/>
                <a:ea typeface="楷体" panose="02010609060101010101" pitchFamily="49" charset="-122"/>
              </a:rPr>
              <a:t>她来祭奠两个人。</a:t>
            </a:r>
            <a:endParaRPr lang="zh-CN" altLang="en-US" sz="2000" dirty="0" smtClean="0">
              <a:latin typeface="楷体" panose="02010609060101010101" pitchFamily="49" charset="-122"/>
              <a:ea typeface="楷体" panose="02010609060101010101" pitchFamily="49" charset="-122"/>
            </a:endParaRPr>
          </a:p>
          <a:p>
            <a:pPr indent="457200">
              <a:lnSpc>
                <a:spcPct val="150000"/>
              </a:lnSpc>
            </a:pPr>
            <a:r>
              <a:rPr lang="zh-CN" altLang="en-US" sz="2000" dirty="0" smtClean="0">
                <a:latin typeface="楷体" panose="02010609060101010101" pitchFamily="49" charset="-122"/>
                <a:ea typeface="楷体" panose="02010609060101010101" pitchFamily="49" charset="-122"/>
              </a:rPr>
              <a:t>她丈夫和她儿子。</a:t>
            </a:r>
            <a:endParaRPr lang="zh-CN" altLang="en-US" sz="2000" dirty="0" smtClean="0">
              <a:latin typeface="楷体" panose="02010609060101010101" pitchFamily="49" charset="-122"/>
              <a:ea typeface="楷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 y="4391026"/>
            <a:ext cx="9153525" cy="752475"/>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 y="1928808"/>
            <a:ext cx="2229867" cy="1643060"/>
          </a:xfrm>
          <a:prstGeom prst="rect">
            <a:avLst/>
          </a:prstGeom>
        </p:spPr>
      </p:pic>
      <p:pic>
        <p:nvPicPr>
          <p:cNvPr id="47" name="图片 46" descr="梓耕教育LOGO.TIF"/>
          <p:cNvPicPr>
            <a:picLocks noChangeAspect="1"/>
          </p:cNvPicPr>
          <p:nvPr/>
        </p:nvPicPr>
        <p:blipFill>
          <a:blip r:embed="rId3" cstate="print">
            <a:clrChange>
              <a:clrFrom>
                <a:srgbClr val="FFFFFE"/>
              </a:clrFrom>
              <a:clrTo>
                <a:srgbClr val="FFFFFE">
                  <a:alpha val="0"/>
                </a:srgbClr>
              </a:clrTo>
            </a:clrChange>
          </a:blip>
          <a:stretch>
            <a:fillRect/>
          </a:stretch>
        </p:blipFill>
        <p:spPr>
          <a:xfrm>
            <a:off x="8172400" y="123478"/>
            <a:ext cx="827584" cy="411510"/>
          </a:xfrm>
          <a:prstGeom prst="rect">
            <a:avLst/>
          </a:prstGeom>
        </p:spPr>
      </p:pic>
      <p:sp>
        <p:nvSpPr>
          <p:cNvPr id="5" name="TextBox 4"/>
          <p:cNvSpPr txBox="1"/>
          <p:nvPr/>
        </p:nvSpPr>
        <p:spPr>
          <a:xfrm>
            <a:off x="285720" y="285734"/>
            <a:ext cx="3357586" cy="738664"/>
          </a:xfrm>
          <a:prstGeom prst="rect">
            <a:avLst/>
          </a:prstGeom>
          <a:noFill/>
        </p:spPr>
        <p:txBody>
          <a:bodyPr wrap="square" rtlCol="0">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五、课内阅读。</a:t>
            </a:r>
            <a:endParaRPr lang="zh-CN" altLang="en-US" sz="2800" dirty="0" smtClean="0">
              <a:latin typeface="微软雅黑" panose="020B0503020204020204" pitchFamily="34" charset="-122"/>
              <a:ea typeface="微软雅黑" panose="020B0503020204020204" pitchFamily="34" charset="-122"/>
            </a:endParaRPr>
          </a:p>
        </p:txBody>
      </p:sp>
      <p:sp>
        <p:nvSpPr>
          <p:cNvPr id="8" name="TextBox 7"/>
          <p:cNvSpPr txBox="1"/>
          <p:nvPr/>
        </p:nvSpPr>
        <p:spPr>
          <a:xfrm>
            <a:off x="2285984" y="928676"/>
            <a:ext cx="6286544" cy="1955215"/>
          </a:xfrm>
          <a:prstGeom prst="rect">
            <a:avLst/>
          </a:prstGeom>
          <a:noFill/>
        </p:spPr>
        <p:txBody>
          <a:bodyPr wrap="square" rtlCol="0">
            <a:spAutoFit/>
          </a:bodyPr>
          <a:lstStyle/>
          <a:p>
            <a:pPr>
              <a:lnSpc>
                <a:spcPct val="150000"/>
              </a:lnSpc>
            </a:pP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描写洪水疯狂肆虐的动词</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r>
              <a:rPr lang="zh-CN" altLang="en-US" sz="2800" dirty="0" smtClean="0">
                <a:latin typeface="微软雅黑" panose="020B0503020204020204" pitchFamily="34" charset="-122"/>
                <a:ea typeface="微软雅黑" panose="020B0503020204020204" pitchFamily="34" charset="-122"/>
              </a:rPr>
              <a:t>有</a:t>
            </a:r>
            <a:r>
              <a:rPr lang="en-US" altLang="zh-CN" sz="2800" dirty="0" smtClean="0">
                <a:latin typeface="微软雅黑" panose="020B0503020204020204" pitchFamily="34" charset="-122"/>
                <a:ea typeface="微软雅黑" panose="020B0503020204020204" pitchFamily="34" charset="-122"/>
              </a:rPr>
              <a:t>:</a:t>
            </a:r>
            <a:r>
              <a:rPr lang="zh-CN" altLang="en-US" sz="2800" u="sng"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a:t>
            </a:r>
            <a:r>
              <a:rPr lang="zh-CN" altLang="en-US" sz="2800" u="sng"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a:t>
            </a:r>
            <a:r>
              <a:rPr lang="zh-CN" altLang="en-US" sz="2800" u="sng"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a:t>
            </a:r>
            <a:r>
              <a:rPr lang="zh-CN" altLang="en-US" sz="2800" u="sng"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 </a:t>
            </a:r>
            <a:endParaRPr lang="zh-CN" altLang="en-US" sz="2800" dirty="0" smtClean="0">
              <a:latin typeface="微软雅黑" panose="020B0503020204020204" pitchFamily="34" charset="-122"/>
              <a:ea typeface="微软雅黑" panose="020B0503020204020204" pitchFamily="34" charset="-122"/>
            </a:endParaRPr>
          </a:p>
          <a:p>
            <a:pPr>
              <a:lnSpc>
                <a:spcPct val="150000"/>
              </a:lnSpc>
            </a:pPr>
            <a:r>
              <a:rPr lang="en-US" altLang="zh-CN" sz="2800" dirty="0" smtClean="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用“</a:t>
            </a:r>
            <a:r>
              <a:rPr lang="zh-CN" altLang="en-US" sz="2800" u="sng"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”画出文中的拟人句。 </a:t>
            </a:r>
            <a:endParaRPr lang="zh-CN" altLang="en-US" sz="2800" dirty="0" smtClean="0">
              <a:latin typeface="微软雅黑" panose="020B0503020204020204" pitchFamily="34" charset="-122"/>
              <a:ea typeface="微软雅黑" panose="020B0503020204020204" pitchFamily="34" charset="-122"/>
            </a:endParaRPr>
          </a:p>
        </p:txBody>
      </p:sp>
      <p:sp>
        <p:nvSpPr>
          <p:cNvPr id="9" name="TextBox 8"/>
          <p:cNvSpPr txBox="1"/>
          <p:nvPr/>
        </p:nvSpPr>
        <p:spPr>
          <a:xfrm>
            <a:off x="2928926" y="1619902"/>
            <a:ext cx="3975768"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蹿  　舔  　爬　 吞没</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TextBox 9"/>
          <p:cNvSpPr txBox="1"/>
          <p:nvPr/>
        </p:nvSpPr>
        <p:spPr>
          <a:xfrm>
            <a:off x="2357422" y="2786064"/>
            <a:ext cx="6317755" cy="1930337"/>
          </a:xfrm>
          <a:prstGeom prst="rect">
            <a:avLst/>
          </a:prstGeom>
          <a:noFill/>
        </p:spPr>
        <p:txBody>
          <a:bodyPr wrap="none" rtlCol="0">
            <a:spAutoFit/>
          </a:bodyPr>
          <a:lstStyle/>
          <a:p>
            <a:pPr>
              <a:lnSpc>
                <a:spcPct val="150000"/>
              </a:lnSpc>
            </a:pPr>
            <a:r>
              <a:rPr lang="zh-CN" altLang="en-US" sz="2800" b="1" dirty="0" smtClean="0">
                <a:solidFill>
                  <a:srgbClr val="FF0000"/>
                </a:solidFill>
                <a:latin typeface="楷体" panose="02010609060101010101" pitchFamily="49" charset="-122"/>
                <a:ea typeface="楷体" panose="02010609060101010101" pitchFamily="49" charset="-122"/>
              </a:rPr>
              <a:t>水渐渐蹿上来</a:t>
            </a: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放肆地舔着人们的腰。</a:t>
            </a:r>
            <a:r>
              <a:rPr lang="en-US" altLang="zh-CN" sz="2800" b="1" dirty="0" smtClean="0">
                <a:solidFill>
                  <a:srgbClr val="FF0000"/>
                </a:solidFill>
                <a:latin typeface="楷体" panose="02010609060101010101" pitchFamily="49" charset="-122"/>
                <a:ea typeface="楷体" panose="02010609060101010101" pitchFamily="49" charset="-122"/>
              </a:rPr>
              <a:t>/</a:t>
            </a:r>
            <a:endParaRPr lang="en-US" altLang="zh-CN" sz="2800" b="1" dirty="0" smtClean="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800" b="1" dirty="0" smtClean="0">
                <a:solidFill>
                  <a:srgbClr val="FF0000"/>
                </a:solidFill>
                <a:latin typeface="楷体" panose="02010609060101010101" pitchFamily="49" charset="-122"/>
                <a:ea typeface="楷体" panose="02010609060101010101" pitchFamily="49" charset="-122"/>
              </a:rPr>
              <a:t>木桥开始发抖</a:t>
            </a: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开始痛苦地呻吟。</a:t>
            </a:r>
            <a:r>
              <a:rPr lang="en-US" altLang="zh-CN" sz="2800" b="1" dirty="0" smtClean="0">
                <a:solidFill>
                  <a:srgbClr val="FF0000"/>
                </a:solidFill>
                <a:latin typeface="楷体" panose="02010609060101010101" pitchFamily="49" charset="-122"/>
                <a:ea typeface="楷体" panose="02010609060101010101" pitchFamily="49" charset="-122"/>
              </a:rPr>
              <a:t>/</a:t>
            </a:r>
            <a:endParaRPr lang="en-US" altLang="zh-CN" sz="2800" b="1" dirty="0" smtClean="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800" b="1" dirty="0" smtClean="0">
                <a:solidFill>
                  <a:srgbClr val="FF0000"/>
                </a:solidFill>
                <a:latin typeface="楷体" panose="02010609060101010101" pitchFamily="49" charset="-122"/>
                <a:ea typeface="楷体" panose="02010609060101010101" pitchFamily="49" charset="-122"/>
              </a:rPr>
              <a:t>水</a:t>
            </a: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爬上了老汉的胸膛。　</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12" accel="6000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1039</Words>
  <Application>WPS 演示</Application>
  <PresentationFormat>全屏显示(16:9)</PresentationFormat>
  <Paragraphs>121</Paragraphs>
  <Slides>12</Slides>
  <Notes>12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12</vt:i4>
      </vt:variant>
    </vt:vector>
  </HeadingPairs>
  <TitlesOfParts>
    <vt:vector size="23" baseType="lpstr">
      <vt:lpstr>Arial</vt:lpstr>
      <vt:lpstr>宋体</vt:lpstr>
      <vt:lpstr>Wingdings</vt:lpstr>
      <vt:lpstr>方正少儿简体</vt:lpstr>
      <vt:lpstr>楷体</vt:lpstr>
      <vt:lpstr>微软雅黑</vt:lpstr>
      <vt:lpstr>Calibri</vt:lpstr>
      <vt:lpstr>Arial Unicode MS</vt:lpstr>
      <vt:lpstr>Calibri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妄.</cp:lastModifiedBy>
  <cp:revision>95</cp:revision>
  <dcterms:created xsi:type="dcterms:W3CDTF">2018-12-06T02:32:00Z</dcterms:created>
  <dcterms:modified xsi:type="dcterms:W3CDTF">2021-07-27T08:15:17Z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FBBF96D3CF2D4BA0A7F6945BC5F0E2F4</vt:lpwstr>
  </property>
  <property fmtid="{D5CDD505-2E9C-101B-9397-08002B2CF9AE}" pid="3" name="KSOProductBuildVer">
    <vt:lpwstr>2052-11.1.0.10667</vt:lpwstr>
  </property>
</Properties>
</file>