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57" r:id="rId4"/>
    <p:sldId id="286" r:id="rId5"/>
    <p:sldId id="287" r:id="rId6"/>
    <p:sldId id="288" r:id="rId7"/>
    <p:sldId id="261" r:id="rId8"/>
    <p:sldId id="262" r:id="rId9"/>
    <p:sldId id="263" r:id="rId10"/>
    <p:sldId id="267" r:id="rId12"/>
    <p:sldId id="264" r:id="rId13"/>
    <p:sldId id="266" r:id="rId14"/>
    <p:sldId id="268" r:id="rId15"/>
    <p:sldId id="269" r:id="rId16"/>
    <p:sldId id="270" r:id="rId17"/>
    <p:sldId id="271" r:id="rId18"/>
    <p:sldId id="289" r:id="rId19"/>
    <p:sldId id="273" r:id="rId20"/>
    <p:sldId id="274" r:id="rId21"/>
    <p:sldId id="275" r:id="rId22"/>
    <p:sldId id="276" r:id="rId23"/>
    <p:sldId id="277" r:id="rId24"/>
    <p:sldId id="290" r:id="rId25"/>
    <p:sldId id="279" r:id="rId26"/>
    <p:sldId id="291" r:id="rId27"/>
    <p:sldId id="281" r:id="rId28"/>
    <p:sldId id="292" r:id="rId29"/>
    <p:sldId id="283" r:id="rId30"/>
    <p:sldId id="293" r:id="rId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9045BA-9AC9-4435-A9A0-D822685BA71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9D9C70D-B7C8-466D-B87C-22D855EF72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9045BA-9AC9-4435-A9A0-D822685BA71C}" type="slidenum">
              <a:rPr lang="zh-CN" altLang="en-US" smtClean="0"/>
            </a:fld>
            <a:endParaRPr lang="zh-CN" altLang="en-US"/>
          </a:p>
        </p:txBody>
      </p:sp>
      <p:sp>
        <p:nvSpPr>
          <p:cNvPr id="3" name="竖排标题 1"/>
          <p:cNvSpPr>
            <a:spLocks noGrp="1"/>
          </p:cNvSpPr>
          <p:nvPr>
            <p:ph type="title" orient="vert"/>
          </p:nvPr>
        </p:nvSpPr>
        <p:spPr>
          <a:xfrm>
            <a:off x="8724900" y="365125"/>
            <a:ext cx="2628900" cy="5811838"/>
          </a:xfrm>
        </p:spPr>
        <p:txBody>
          <a:bodyPr vert="eaVert"/>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67000"/>
          </a:blip>
          <a:stretch>
            <a:fillRect b="-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D9C70D-B7C8-466D-B87C-22D855EF72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9045BA-9AC9-4435-A9A0-D822685BA71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1.tiff"/><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tiff"/><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67000"/>
          </a:blip>
          <a:stretch>
            <a:fillRect/>
          </a:stretch>
        </a:blipFill>
        <a:effectLst/>
      </p:bgPr>
    </p:bg>
    <p:spTree>
      <p:nvGrpSpPr>
        <p:cNvPr id="1" name=""/>
        <p:cNvGrpSpPr/>
        <p:nvPr/>
      </p:nvGrpSpPr>
      <p:grpSpPr/>
      <p:sp>
        <p:nvSpPr>
          <p:cNvPr id="2" name="标题 1"/>
          <p:cNvSpPr>
            <a:spLocks noGrp="1"/>
          </p:cNvSpPr>
          <p:nvPr>
            <p:ph type="ctrTitle"/>
          </p:nvPr>
        </p:nvSpPr>
        <p:spPr>
          <a:xfrm>
            <a:off x="838200" y="728980"/>
            <a:ext cx="10515600" cy="3836035"/>
          </a:xfrm>
        </p:spPr>
        <p:txBody>
          <a:bodyPr>
            <a:noAutofit/>
          </a:bodyPr>
          <a:p>
            <a:pPr>
              <a:lnSpc>
                <a:spcPct val="120000"/>
              </a:lnSpc>
            </a:pPr>
            <a:r>
              <a:rPr lang="zh-CN" altLang="en-US" sz="8800" b="1">
                <a:latin typeface="方正彩云简体" panose="03000509000000000000" charset="-122"/>
                <a:ea typeface="方正彩云简体" panose="03000509000000000000" charset="-122"/>
                <a:cs typeface="方正彩云简体" panose="03000509000000000000" charset="-122"/>
              </a:rPr>
              <a:t>第十二课   </a:t>
            </a:r>
            <a:br>
              <a:rPr lang="zh-CN" altLang="en-US" sz="8800" b="1">
                <a:latin typeface="方正彩云简体" panose="03000509000000000000" charset="-122"/>
                <a:ea typeface="方正彩云简体" panose="03000509000000000000" charset="-122"/>
                <a:cs typeface="方正彩云简体" panose="03000509000000000000" charset="-122"/>
              </a:rPr>
            </a:br>
            <a:r>
              <a:rPr lang="zh-CN" altLang="en-US" sz="8800" b="1">
                <a:latin typeface="方正彩云简体" panose="03000509000000000000" charset="-122"/>
                <a:ea typeface="方正彩云简体" panose="03000509000000000000" charset="-122"/>
                <a:cs typeface="方正彩云简体" panose="03000509000000000000" charset="-122"/>
              </a:rPr>
              <a:t>故宫博物院</a:t>
            </a:r>
            <a:endParaRPr lang="zh-CN" altLang="en-US" sz="8800" b="1">
              <a:latin typeface="方正彩云简体" panose="03000509000000000000" charset="-122"/>
              <a:ea typeface="方正彩云简体" panose="03000509000000000000" charset="-122"/>
              <a:cs typeface="方正彩云简体" panose="03000509000000000000" charset="-122"/>
            </a:endParaRPr>
          </a:p>
        </p:txBody>
      </p:sp>
      <p:cxnSp>
        <p:nvCxnSpPr>
          <p:cNvPr id="8" name="直接连接符 34"/>
          <p:cNvCxnSpPr>
            <a:cxnSpLocks noChangeShapeType="1"/>
          </p:cNvCxnSpPr>
          <p:nvPr/>
        </p:nvCxnSpPr>
        <p:spPr bwMode="auto">
          <a:xfrm flipH="1">
            <a:off x="2118995" y="5027930"/>
            <a:ext cx="7954010" cy="0"/>
          </a:xfrm>
          <a:prstGeom prst="line">
            <a:avLst/>
          </a:prstGeom>
          <a:noFill/>
          <a:ln w="12700">
            <a:solidFill>
              <a:srgbClr val="A6A6A6">
                <a:alpha val="34901"/>
              </a:srgbClr>
            </a:solidFill>
            <a:round/>
          </a:ln>
        </p:spPr>
      </p:cxnSp>
      <p:sp>
        <p:nvSpPr>
          <p:cNvPr id="11" name="文本框 29"/>
          <p:cNvSpPr txBox="1">
            <a:spLocks noChangeArrowheads="1"/>
          </p:cNvSpPr>
          <p:nvPr/>
        </p:nvSpPr>
        <p:spPr bwMode="auto">
          <a:xfrm>
            <a:off x="1499870" y="5833110"/>
            <a:ext cx="3604260" cy="451485"/>
          </a:xfrm>
          <a:prstGeom prst="rect">
            <a:avLst/>
          </a:prstGeom>
          <a:noFill/>
          <a:ln w="9525">
            <a:noFill/>
            <a:miter lim="800000"/>
          </a:ln>
        </p:spPr>
        <p:txBody>
          <a:bodyPr wrap="square" lIns="68579" tIns="34289" rIns="68579" bIns="34289">
            <a:spAutoFit/>
          </a:bodyPr>
          <a:p>
            <a:pPr algn="ctr" fontAlgn="base">
              <a:spcBef>
                <a:spcPct val="0"/>
              </a:spcBef>
              <a:spcAft>
                <a:spcPct val="0"/>
              </a:spcAft>
              <a:buFont typeface="Arial" panose="020B0604020202020204" pitchFamily="34" charset="0"/>
              <a:buNone/>
            </a:pP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语文</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人教版</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zh-CN" sz="2500" b="1" dirty="0" smtClean="0">
                <a:solidFill>
                  <a:schemeClr val="tx1"/>
                </a:solidFill>
                <a:latin typeface="微软雅黑" panose="020B0503020204020204" charset="-122"/>
                <a:ea typeface="微软雅黑" panose="020B0503020204020204" charset="-122"/>
                <a:cs typeface="微软雅黑" panose="020B0503020204020204" charset="-122"/>
              </a:rPr>
              <a:t>六</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年级上</a:t>
            </a:r>
            <a:endPar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3" name="图片 12" descr="15"/>
          <p:cNvPicPr>
            <a:picLocks noChangeAspect="1"/>
          </p:cNvPicPr>
          <p:nvPr/>
        </p:nvPicPr>
        <p:blipFill>
          <a:blip r:embed="rId2"/>
          <a:stretch>
            <a:fillRect/>
          </a:stretch>
        </p:blipFill>
        <p:spPr>
          <a:xfrm>
            <a:off x="607695" y="728980"/>
            <a:ext cx="2012950" cy="4523740"/>
          </a:xfrm>
          <a:prstGeom prst="rect">
            <a:avLst/>
          </a:prstGeom>
        </p:spPr>
      </p:pic>
      <p:pic>
        <p:nvPicPr>
          <p:cNvPr id="17" name="图片 16" descr="梓耕教育LOGO.TIF"/>
          <p:cNvPicPr>
            <a:picLocks noChangeAspect="1"/>
          </p:cNvPicPr>
          <p:nvPr/>
        </p:nvPicPr>
        <p:blipFill>
          <a:blip r:embed="rId3" cstate="print">
            <a:clrChange>
              <a:clrFrom>
                <a:srgbClr val="FFFFFE"/>
              </a:clrFrom>
              <a:clrTo>
                <a:srgbClr val="FFFFFE">
                  <a:alpha val="0"/>
                </a:srgbClr>
              </a:clrTo>
            </a:clrChange>
            <a:lum bright="12000"/>
          </a:blip>
          <a:stretch>
            <a:fillRect/>
          </a:stretch>
        </p:blipFill>
        <p:spPr>
          <a:xfrm>
            <a:off x="9966325" y="484505"/>
            <a:ext cx="1901825" cy="10668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7355" y="416560"/>
            <a:ext cx="11330940" cy="5760720"/>
          </a:xfrm>
        </p:spPr>
        <p:txBody>
          <a:bodyPr>
            <a:noAutofit/>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Ａ、规模宏大壮丽： </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    紫禁城的城墙十米多高。 </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    城呈长方形，占地７２万平方米，有大小宫殿七十多座、房屋九千多间。城墙外是五十多十宽的护城河。</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14020" y="197485"/>
            <a:ext cx="11344910" cy="5979795"/>
          </a:xfrm>
        </p:spPr>
        <p:txBody>
          <a:bodyPr>
            <a:noAutofit/>
          </a:bodyPr>
          <a:p>
            <a:pPr marL="0" indent="0">
              <a:lnSpc>
                <a:spcPct val="140000"/>
              </a:lnSpc>
              <a:buNone/>
            </a:pPr>
            <a:r>
              <a:rPr lang="zh-CN" altLang="en-US" sz="4500">
                <a:latin typeface="楷体" panose="02010609060101010101" charset="-122"/>
                <a:ea typeface="楷体" panose="02010609060101010101" charset="-122"/>
                <a:cs typeface="楷体" panose="02010609060101010101" charset="-122"/>
              </a:rPr>
              <a:t>Ａ、规模宏大壮丽： </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zh-CN" altLang="en-US" sz="4500">
                <a:latin typeface="楷体" panose="02010609060101010101" charset="-122"/>
                <a:ea typeface="楷体" panose="02010609060101010101" charset="-122"/>
                <a:cs typeface="楷体" panose="02010609060101010101" charset="-122"/>
              </a:rPr>
              <a:t>    三座大殿矗立在七米多高的白石台基上。 </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zh-CN" altLang="en-US" sz="4500">
                <a:latin typeface="楷体" panose="02010609060101010101" charset="-122"/>
                <a:ea typeface="楷体" panose="02010609060101010101" charset="-122"/>
                <a:cs typeface="楷体" panose="02010609060101010101" charset="-122"/>
              </a:rPr>
              <a:t>    </a:t>
            </a:r>
            <a:r>
              <a:rPr lang="zh-CN" altLang="en-US" sz="4000">
                <a:latin typeface="楷体" panose="02010609060101010101" charset="-122"/>
                <a:ea typeface="楷体" panose="02010609060101010101" charset="-122"/>
                <a:cs typeface="楷体" panose="02010609060101010101" charset="-122"/>
              </a:rPr>
              <a:t>太和殿俗称金銮殿，高２８米，面积２３８０多平方米，是故宫最大的殿堂。在湛蓝的天空下，那金黄色的琉璃瓦重檐屋顶，显得格外辉煌。……正面是１２根红色大圆柱，金琐窗，朱漆门，同台基相互衬映，色彩鲜明，雄伟壮丽。</a:t>
            </a:r>
            <a:endParaRPr lang="zh-CN" altLang="en-US" sz="40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blinds dir="vert"/>
      </p:transition>
    </mc:Choice>
    <mc:Fallback>
      <p:transition>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3059P704DT20080807112549"/>
          <p:cNvPicPr>
            <a:picLocks noChangeAspect="1"/>
          </p:cNvPicPr>
          <p:nvPr/>
        </p:nvPicPr>
        <p:blipFill>
          <a:blip r:embed="rId1"/>
          <a:srcRect t="29529"/>
          <a:stretch>
            <a:fillRect/>
          </a:stretch>
        </p:blipFill>
        <p:spPr>
          <a:xfrm>
            <a:off x="3164840" y="2565400"/>
            <a:ext cx="8498205" cy="4152265"/>
          </a:xfrm>
          <a:prstGeom prst="rect">
            <a:avLst/>
          </a:prstGeom>
        </p:spPr>
      </p:pic>
      <p:sp>
        <p:nvSpPr>
          <p:cNvPr id="3" name="内容占位符 2"/>
          <p:cNvSpPr>
            <a:spLocks noGrp="1"/>
          </p:cNvSpPr>
          <p:nvPr>
            <p:ph idx="1"/>
          </p:nvPr>
        </p:nvSpPr>
        <p:spPr>
          <a:xfrm>
            <a:off x="414020" y="197485"/>
            <a:ext cx="10939780" cy="3430905"/>
          </a:xfrm>
        </p:spPr>
        <p:txBody>
          <a:bodyPr>
            <a:noAutofit/>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Ｂ、建筑精美：</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    河上是五座精美的汉白玉石桥。 </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 </a:t>
            </a: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9410" y="198120"/>
            <a:ext cx="11399520" cy="6763385"/>
          </a:xfrm>
        </p:spPr>
        <p:txBody>
          <a:bodyPr>
            <a:noAutofit/>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Ｂ、建筑精美：</a:t>
            </a:r>
            <a:endParaRPr lang="zh-CN" altLang="en-US" sz="4500">
              <a:latin typeface="楷体" panose="02010609060101010101" charset="-122"/>
              <a:ea typeface="楷体" panose="02010609060101010101" charset="-122"/>
              <a:cs typeface="楷体" panose="02010609060101010101" charset="-122"/>
            </a:endParaRPr>
          </a:p>
          <a:p>
            <a:pPr marL="0" indent="0">
              <a:lnSpc>
                <a:spcPct val="110000"/>
              </a:lnSpc>
              <a:buNone/>
            </a:pPr>
            <a:r>
              <a:rPr lang="zh-CN" altLang="en-US" sz="4500">
                <a:latin typeface="楷体" panose="02010609060101010101" charset="-122"/>
                <a:ea typeface="楷体" panose="02010609060101010101" charset="-122"/>
                <a:cs typeface="楷体" panose="02010609060101010101" charset="-122"/>
              </a:rPr>
              <a:t>    </a:t>
            </a:r>
            <a:r>
              <a:rPr lang="zh-CN" altLang="en-US" sz="3500">
                <a:latin typeface="楷体" panose="02010609060101010101" charset="-122"/>
                <a:ea typeface="楷体" panose="02010609060101010101" charset="-122"/>
                <a:cs typeface="楷体" panose="02010609060101010101" charset="-122"/>
              </a:rPr>
              <a:t>台基有三层，每层的边缘都用汉白玉栏杆围绕着，上面刻着龙风流云…… 方台两旁有六根高大的蟠龙金桂，每根大柱上盘绕着矫健的金龙。仰望殿顶，中央藻井有一条巨大的雕金蟠龙。……梁枋间彩画绚丽，有双龙戏珠、单龙翔一，有行龙、开龙、降龙．多态多姿，龙身周围还衬托着流云火焰。 </a:t>
            </a:r>
            <a:endParaRPr lang="zh-CN" altLang="en-US" sz="3500">
              <a:latin typeface="楷体" panose="02010609060101010101" charset="-122"/>
              <a:ea typeface="楷体" panose="02010609060101010101" charset="-122"/>
              <a:cs typeface="楷体" panose="02010609060101010101" charset="-122"/>
            </a:endParaRPr>
          </a:p>
          <a:p>
            <a:pPr marL="0" indent="0">
              <a:lnSpc>
                <a:spcPct val="110000"/>
              </a:lnSpc>
              <a:buNone/>
            </a:pPr>
            <a:r>
              <a:rPr lang="zh-CN" altLang="en-US" sz="3500">
                <a:latin typeface="楷体" panose="02010609060101010101" charset="-122"/>
                <a:ea typeface="楷体" panose="02010609060101010101" charset="-122"/>
                <a:cs typeface="楷体" panose="02010609060101010101" charset="-122"/>
              </a:rPr>
              <a:t>    殿顶把四道垂脊攒在一起，正中安放着一个大圆鎏金宝顶，轮廓非常化美。 </a:t>
            </a:r>
            <a:endParaRPr lang="zh-CN" altLang="en-US" sz="3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zoom/>
      </p:transition>
    </mc:Choice>
    <mc:Fallback>
      <p:transition>
        <p:zo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3380" y="197485"/>
            <a:ext cx="11384915" cy="6764020"/>
          </a:xfrm>
        </p:spPr>
        <p:txBody>
          <a:bodyPr>
            <a:noAutofit/>
          </a:bodyPr>
          <a:p>
            <a:pPr marL="0" indent="0">
              <a:lnSpc>
                <a:spcPct val="140000"/>
              </a:lnSpc>
              <a:buNone/>
            </a:pPr>
            <a:r>
              <a:rPr lang="zh-CN" altLang="en-US" sz="4500">
                <a:latin typeface="楷体" panose="02010609060101010101" charset="-122"/>
                <a:ea typeface="楷体" panose="02010609060101010101" charset="-122"/>
                <a:cs typeface="楷体" panose="02010609060101010101" charset="-122"/>
              </a:rPr>
              <a:t>Ｃ、布局统一：</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en-US" altLang="zh-CN" sz="4500">
                <a:latin typeface="楷体" panose="02010609060101010101" charset="-122"/>
                <a:ea typeface="楷体" panose="02010609060101010101" charset="-122"/>
                <a:cs typeface="楷体" panose="02010609060101010101" charset="-122"/>
              </a:rPr>
              <a:t>    </a:t>
            </a:r>
            <a:r>
              <a:rPr lang="zh-CN" altLang="en-US" sz="4500">
                <a:latin typeface="楷体" panose="02010609060101010101" charset="-122"/>
                <a:ea typeface="楷体" panose="02010609060101010101" charset="-122"/>
                <a:cs typeface="楷体" panose="02010609060101010101" charset="-122"/>
              </a:rPr>
              <a:t>紫禁城（东西南北各）有四座城门； </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en-US" altLang="zh-CN" sz="4500">
                <a:latin typeface="楷体" panose="02010609060101010101" charset="-122"/>
                <a:ea typeface="楷体" panose="02010609060101010101" charset="-122"/>
                <a:cs typeface="楷体" panose="02010609060101010101" charset="-122"/>
              </a:rPr>
              <a:t>    </a:t>
            </a:r>
            <a:r>
              <a:rPr lang="zh-CN" altLang="en-US" sz="4500">
                <a:latin typeface="楷体" panose="02010609060101010101" charset="-122"/>
                <a:ea typeface="楷体" panose="02010609060101010101" charset="-122"/>
                <a:cs typeface="楷体" panose="02010609060101010101" charset="-122"/>
              </a:rPr>
              <a:t>城墙的四角上，各有一座玲珑奇巧的角楼； </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en-US" altLang="zh-CN" sz="4500">
                <a:latin typeface="楷体" panose="02010609060101010101" charset="-122"/>
                <a:ea typeface="楷体" panose="02010609060101010101" charset="-122"/>
                <a:cs typeface="楷体" panose="02010609060101010101" charset="-122"/>
              </a:rPr>
              <a:t>    </a:t>
            </a:r>
            <a:r>
              <a:rPr lang="zh-CN" altLang="en-US" sz="4500">
                <a:latin typeface="楷体" panose="02010609060101010101" charset="-122"/>
                <a:ea typeface="楷体" panose="02010609060101010101" charset="-122"/>
                <a:cs typeface="楷体" panose="02010609060101010101" charset="-122"/>
              </a:rPr>
              <a:t>三大殿建筑都处在紫禁城的中轴线上； </a:t>
            </a:r>
            <a:endParaRPr lang="zh-CN" altLang="en-US" sz="4500">
              <a:latin typeface="楷体" panose="02010609060101010101" charset="-122"/>
              <a:ea typeface="楷体" panose="02010609060101010101" charset="-122"/>
              <a:cs typeface="楷体" panose="02010609060101010101" charset="-122"/>
            </a:endParaRPr>
          </a:p>
          <a:p>
            <a:pPr marL="0" indent="0">
              <a:lnSpc>
                <a:spcPct val="140000"/>
              </a:lnSpc>
              <a:buNone/>
            </a:pPr>
            <a:r>
              <a:rPr lang="en-US" altLang="zh-CN" sz="4500">
                <a:latin typeface="楷体" panose="02010609060101010101" charset="-122"/>
                <a:ea typeface="楷体" panose="02010609060101010101" charset="-122"/>
                <a:cs typeface="楷体" panose="02010609060101010101" charset="-122"/>
              </a:rPr>
              <a:t>    </a:t>
            </a:r>
            <a:r>
              <a:rPr lang="zh-CN" altLang="en-US" sz="4500">
                <a:latin typeface="楷体" panose="02010609060101010101" charset="-122"/>
                <a:ea typeface="楷体" panose="02010609060101010101" charset="-122"/>
                <a:cs typeface="楷体" panose="02010609060101010101" charset="-122"/>
              </a:rPr>
              <a:t>禁城前后两大建筑群“基本一样”。</a:t>
            </a: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500" fill="hold">
                                          <p:stCondLst>
                                            <p:cond delay="0"/>
                                          </p:stCondLst>
                                        </p:cTn>
                                        <p:tgtEl>
                                          <p:spTgt spid="3">
                                            <p:txEl>
                                              <p:pRg st="4" end="4"/>
                                            </p:txEl>
                                          </p:spTgt>
                                        </p:tgtEl>
                                        <p:attrNameLst>
                                          <p:attrName>style.visibility</p:attrName>
                                        </p:attrNameLst>
                                      </p:cBhvr>
                                      <p:to>
                                        <p:strVal val="visible"/>
                                      </p:to>
                                    </p:set>
                                    <p:animEffect transition="in" filter="wheel(1)">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pic>
        <p:nvPicPr>
          <p:cNvPr id="6" name="图片 5"/>
          <p:cNvPicPr>
            <a:picLocks noChangeAspect="1"/>
          </p:cNvPicPr>
          <p:nvPr/>
        </p:nvPicPr>
        <p:blipFill>
          <a:blip r:embed="rId2"/>
          <a:stretch>
            <a:fillRect/>
          </a:stretch>
        </p:blipFill>
        <p:spPr>
          <a:xfrm>
            <a:off x="196215" y="577215"/>
            <a:ext cx="11798935" cy="5703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dissolve/>
      </p:transition>
    </mc:Choice>
    <mc:Fallback>
      <p:transition>
        <p:dissolv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614295"/>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合作探究</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97485"/>
            <a:ext cx="10515600" cy="928370"/>
          </a:xfrm>
        </p:spPr>
        <p:txBody>
          <a:bodyPr/>
          <a:p>
            <a:r>
              <a:rPr lang="zh-CN" altLang="en-US" sz="4500" b="1">
                <a:latin typeface="微软雅黑" panose="020B0503020204020204" charset="-122"/>
                <a:ea typeface="微软雅黑" panose="020B0503020204020204" charset="-122"/>
              </a:rPr>
              <a:t>活动一：</a:t>
            </a:r>
            <a:endParaRPr lang="zh-CN" altLang="en-US" sz="45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508000" y="1360170"/>
            <a:ext cx="11250930" cy="4817110"/>
          </a:xfrm>
        </p:spPr>
        <p:txBody>
          <a:bodyPr>
            <a:noAutofit/>
          </a:bodyPr>
          <a:p>
            <a:pPr marL="0" indent="0">
              <a:lnSpc>
                <a:spcPct val="120000"/>
              </a:lnSpc>
              <a:buNone/>
            </a:pPr>
            <a:r>
              <a:rPr lang="zh-CN" altLang="en-US" sz="3500">
                <a:latin typeface="楷体" panose="02010609060101010101" charset="-122"/>
                <a:ea typeface="楷体" panose="02010609060101010101" charset="-122"/>
                <a:cs typeface="楷体" panose="02010609060101010101" charset="-122"/>
              </a:rPr>
              <a:t>1、画出有关的方位词，理清游览路线，填好故宫博物院平面图。 </a:t>
            </a:r>
            <a:endParaRPr lang="zh-CN" altLang="en-US" sz="3500">
              <a:latin typeface="楷体" panose="02010609060101010101" charset="-122"/>
              <a:ea typeface="楷体" panose="02010609060101010101" charset="-122"/>
              <a:cs typeface="楷体" panose="02010609060101010101" charset="-122"/>
            </a:endParaRPr>
          </a:p>
          <a:p>
            <a:pPr marL="0" indent="0">
              <a:lnSpc>
                <a:spcPct val="120000"/>
              </a:lnSpc>
              <a:buNone/>
            </a:pPr>
            <a:r>
              <a:rPr lang="zh-CN" altLang="en-US" sz="3500">
                <a:latin typeface="楷体" panose="02010609060101010101" charset="-122"/>
                <a:ea typeface="楷体" panose="02010609060101010101" charset="-122"/>
                <a:cs typeface="楷体" panose="02010609060101010101" charset="-122"/>
              </a:rPr>
              <a:t>⑴　交代行踪的词：“从……往里……，沿着……穿过……到……” “走进……”“进了……就到……”“从……出……就到……” </a:t>
            </a:r>
            <a:endParaRPr lang="zh-CN" altLang="en-US" sz="3500">
              <a:latin typeface="楷体" panose="02010609060101010101" charset="-122"/>
              <a:ea typeface="楷体" panose="02010609060101010101" charset="-122"/>
              <a:cs typeface="楷体" panose="02010609060101010101" charset="-122"/>
            </a:endParaRPr>
          </a:p>
          <a:p>
            <a:pPr marL="0" indent="0">
              <a:lnSpc>
                <a:spcPct val="120000"/>
              </a:lnSpc>
              <a:buNone/>
            </a:pPr>
            <a:r>
              <a:rPr lang="zh-CN" altLang="en-US" sz="3500">
                <a:latin typeface="楷体" panose="02010609060101010101" charset="-122"/>
                <a:ea typeface="楷体" panose="02010609060101010101" charset="-122"/>
                <a:cs typeface="楷体" panose="02010609060101010101" charset="-122"/>
              </a:rPr>
              <a:t>⑵　方位词语：“北面”“中心”“中轴线上”“后面”“往北”……</a:t>
            </a:r>
            <a:endParaRPr lang="zh-CN" altLang="en-US" sz="3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9905" y="197485"/>
            <a:ext cx="11248390" cy="5979795"/>
          </a:xfrm>
        </p:spPr>
        <p:txBody>
          <a:bodyPr>
            <a:noAutofit/>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2、全文按什么顺序进行说明？</a:t>
            </a:r>
            <a:r>
              <a:rPr lang="zh-CN" altLang="en-US" sz="3500">
                <a:latin typeface="楷体" panose="02010609060101010101" charset="-122"/>
                <a:ea typeface="楷体" panose="02010609060101010101" charset="-122"/>
                <a:cs typeface="楷体" panose="02010609060101010101" charset="-122"/>
              </a:rPr>
              <a:t> </a:t>
            </a:r>
            <a:endParaRPr lang="zh-CN" altLang="en-US" sz="3500">
              <a:latin typeface="楷体" panose="02010609060101010101" charset="-122"/>
              <a:ea typeface="楷体" panose="02010609060101010101" charset="-122"/>
              <a:cs typeface="楷体" panose="02010609060101010101" charset="-122"/>
            </a:endParaRPr>
          </a:p>
          <a:p>
            <a:pPr marL="0" indent="0">
              <a:lnSpc>
                <a:spcPct val="150000"/>
              </a:lnSpc>
              <a:buNone/>
            </a:pPr>
            <a:r>
              <a:rPr lang="en-US" altLang="zh-CN" sz="3500">
                <a:latin typeface="楷体" panose="02010609060101010101" charset="-122"/>
                <a:ea typeface="楷体" panose="02010609060101010101" charset="-122"/>
                <a:cs typeface="楷体" panose="02010609060101010101" charset="-122"/>
              </a:rPr>
              <a:t>    </a:t>
            </a:r>
            <a:r>
              <a:rPr lang="zh-CN" altLang="en-US" sz="4500" b="1">
                <a:solidFill>
                  <a:srgbClr val="FF0000"/>
                </a:solidFill>
                <a:latin typeface="楷体" panose="02010609060101010101" charset="-122"/>
                <a:ea typeface="楷体" panose="02010609060101010101" charset="-122"/>
                <a:cs typeface="楷体" panose="02010609060101010101" charset="-122"/>
              </a:rPr>
              <a:t>总说和分说相结合。</a:t>
            </a:r>
            <a:r>
              <a:rPr lang="zh-CN" altLang="en-US" sz="4500">
                <a:solidFill>
                  <a:srgbClr val="FF0000"/>
                </a:solidFill>
                <a:latin typeface="楷体" panose="02010609060101010101" charset="-122"/>
                <a:ea typeface="楷体" panose="02010609060101010101" charset="-122"/>
                <a:cs typeface="楷体" panose="02010609060101010101" charset="-122"/>
              </a:rPr>
              <a:t> </a:t>
            </a:r>
            <a:endParaRPr lang="zh-CN" altLang="en-US" sz="3500">
              <a:latin typeface="楷体" panose="02010609060101010101" charset="-122"/>
              <a:ea typeface="楷体" panose="02010609060101010101" charset="-122"/>
              <a:cs typeface="楷体" panose="02010609060101010101" charset="-122"/>
            </a:endParaRPr>
          </a:p>
          <a:p>
            <a:pPr marL="0" indent="0">
              <a:lnSpc>
                <a:spcPct val="150000"/>
              </a:lnSpc>
              <a:buNone/>
            </a:pPr>
            <a:r>
              <a:rPr lang="en-US" altLang="zh-CN" sz="3500">
                <a:latin typeface="楷体" panose="02010609060101010101" charset="-122"/>
                <a:ea typeface="楷体" panose="02010609060101010101" charset="-122"/>
                <a:cs typeface="楷体" panose="02010609060101010101" charset="-122"/>
              </a:rPr>
              <a:t>    </a:t>
            </a:r>
            <a:r>
              <a:rPr lang="zh-CN" altLang="en-US" sz="3500">
                <a:latin typeface="楷体" panose="02010609060101010101" charset="-122"/>
                <a:ea typeface="楷体" panose="02010609060101010101" charset="-122"/>
                <a:cs typeface="楷体" panose="02010609060101010101" charset="-122"/>
              </a:rPr>
              <a:t>分说时，又按由南向北的空间顺序： </a:t>
            </a:r>
            <a:endParaRPr lang="zh-CN" altLang="en-US" sz="3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3500">
                <a:latin typeface="楷体" panose="02010609060101010101" charset="-122"/>
                <a:ea typeface="楷体" panose="02010609060101010101" charset="-122"/>
                <a:cs typeface="楷体" panose="02010609060101010101" charset="-122"/>
              </a:rPr>
              <a:t>    天安门→端门→午门→汉白玉桥→太和门→三大殿（太和殿、中和殿、保和殿）→小广场→后三宫（乾清宫、交泰殿、坤宁宫）→御花园→顺贞门→神武门→景山 </a:t>
            </a:r>
            <a:endParaRPr lang="zh-CN" altLang="en-US" sz="3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8" presetClass="entr" presetSubtype="0" accel="10000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12"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15" dur="500"/>
                                        <p:tgtEl>
                                          <p:spTgt spid="3">
                                            <p:txEl>
                                              <p:pRg st="2" end="2"/>
                                            </p:txEl>
                                          </p:spTgt>
                                        </p:tgtEl>
                                      </p:cBhvr>
                                    </p:animEffect>
                                  </p:childTnLst>
                                </p:cTn>
                              </p:par>
                              <p:par>
                                <p:cTn id="16" presetID="58" presetClass="entr" presetSubtype="0" accel="10000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97485"/>
            <a:ext cx="10515600" cy="1023620"/>
          </a:xfrm>
        </p:spPr>
        <p:txBody>
          <a:bodyPr/>
          <a:p>
            <a:r>
              <a:rPr lang="zh-CN" altLang="en-US" sz="4500" b="1">
                <a:latin typeface="微软雅黑" panose="020B0503020204020204" charset="-122"/>
                <a:ea typeface="微软雅黑" panose="020B0503020204020204" charset="-122"/>
              </a:rPr>
              <a:t>活动二：</a:t>
            </a:r>
            <a:endParaRPr lang="zh-CN" altLang="en-US" sz="4500" b="1">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427990" y="1220470"/>
            <a:ext cx="11330305" cy="5385435"/>
          </a:xfrm>
        </p:spPr>
        <p:txBody>
          <a:bodyPr>
            <a:noAutofit/>
          </a:bodyPr>
          <a:p>
            <a:pPr marL="0" indent="0">
              <a:lnSpc>
                <a:spcPct val="150000"/>
              </a:lnSpc>
              <a:buNone/>
            </a:pPr>
            <a:r>
              <a:rPr lang="zh-CN" altLang="en-US" sz="3100">
                <a:latin typeface="楷体" panose="02010609060101010101" charset="-122"/>
                <a:ea typeface="楷体" panose="02010609060101010101" charset="-122"/>
                <a:cs typeface="楷体" panose="02010609060101010101" charset="-122"/>
              </a:rPr>
              <a:t>1、课文重点介绍了哪个宫殿？ </a:t>
            </a:r>
            <a:endParaRPr lang="zh-CN" altLang="en-US" sz="3100">
              <a:latin typeface="楷体" panose="02010609060101010101" charset="-122"/>
              <a:ea typeface="楷体" panose="02010609060101010101" charset="-122"/>
              <a:cs typeface="楷体" panose="02010609060101010101" charset="-122"/>
            </a:endParaRPr>
          </a:p>
          <a:p>
            <a:pPr marL="0" indent="0">
              <a:lnSpc>
                <a:spcPct val="150000"/>
              </a:lnSpc>
              <a:buNone/>
            </a:pPr>
            <a:r>
              <a:rPr lang="en-US" altLang="zh-CN" sz="3100">
                <a:latin typeface="楷体" panose="02010609060101010101" charset="-122"/>
                <a:ea typeface="楷体" panose="02010609060101010101" charset="-122"/>
                <a:cs typeface="楷体" panose="02010609060101010101" charset="-122"/>
              </a:rPr>
              <a:t>2</a:t>
            </a:r>
            <a:r>
              <a:rPr lang="zh-CN" altLang="en-US" sz="3100">
                <a:latin typeface="楷体" panose="02010609060101010101" charset="-122"/>
                <a:ea typeface="楷体" panose="02010609060101010101" charset="-122"/>
                <a:cs typeface="楷体" panose="02010609060101010101" charset="-122"/>
              </a:rPr>
              <a:t>、作者介绍了太和殿哪些方面的情况？ </a:t>
            </a:r>
            <a:endParaRPr lang="zh-CN" altLang="en-US" sz="3100">
              <a:latin typeface="楷体" panose="02010609060101010101" charset="-122"/>
              <a:ea typeface="楷体" panose="02010609060101010101" charset="-122"/>
              <a:cs typeface="楷体" panose="02010609060101010101" charset="-122"/>
            </a:endParaRPr>
          </a:p>
          <a:p>
            <a:pPr marL="0" indent="0">
              <a:lnSpc>
                <a:spcPct val="120000"/>
              </a:lnSpc>
              <a:buNone/>
            </a:pPr>
            <a:r>
              <a:rPr lang="zh-CN" altLang="en-US" sz="3100">
                <a:latin typeface="楷体" panose="02010609060101010101" charset="-122"/>
                <a:ea typeface="楷体" panose="02010609060101010101" charset="-122"/>
                <a:cs typeface="楷体" panose="02010609060101010101" charset="-122"/>
              </a:rPr>
              <a:t>Ａ、台基──修建得很高（三层台基高七米），设施奇巧（排水管道是一千多个圆雕龙头），暗示和渲染了三大殿地位之尊崇； </a:t>
            </a:r>
            <a:endParaRPr lang="zh-CN" altLang="en-US" sz="3100">
              <a:latin typeface="楷体" panose="02010609060101010101" charset="-122"/>
              <a:ea typeface="楷体" panose="02010609060101010101" charset="-122"/>
              <a:cs typeface="楷体" panose="02010609060101010101" charset="-122"/>
            </a:endParaRPr>
          </a:p>
          <a:p>
            <a:pPr marL="0" indent="0">
              <a:lnSpc>
                <a:spcPct val="120000"/>
              </a:lnSpc>
              <a:buNone/>
            </a:pPr>
            <a:r>
              <a:rPr lang="zh-CN" altLang="en-US" sz="3100">
                <a:latin typeface="楷体" panose="02010609060101010101" charset="-122"/>
                <a:ea typeface="楷体" panose="02010609060101010101" charset="-122"/>
                <a:cs typeface="楷体" panose="02010609060101010101" charset="-122"/>
              </a:rPr>
              <a:t>Ｂ、外观气势雄伟（是故宫最大的殿堂），色彩壮丽； 内部装饰庄严富丽； </a:t>
            </a:r>
            <a:endParaRPr lang="zh-CN" altLang="en-US" sz="3100">
              <a:latin typeface="楷体" panose="02010609060101010101" charset="-122"/>
              <a:ea typeface="楷体" panose="02010609060101010101" charset="-122"/>
              <a:cs typeface="楷体" panose="02010609060101010101" charset="-122"/>
            </a:endParaRPr>
          </a:p>
          <a:p>
            <a:pPr marL="0" indent="0">
              <a:lnSpc>
                <a:spcPct val="120000"/>
              </a:lnSpc>
              <a:buNone/>
            </a:pPr>
            <a:r>
              <a:rPr lang="zh-CN" altLang="en-US" sz="3100">
                <a:latin typeface="楷体" panose="02010609060101010101" charset="-122"/>
                <a:ea typeface="楷体" panose="02010609060101010101" charset="-122"/>
                <a:cs typeface="楷体" panose="02010609060101010101" charset="-122"/>
              </a:rPr>
              <a:t>Ｃ、位置和功用（皇帝举行重大典礼的地方），借雄伟的建筑显示威严。</a:t>
            </a:r>
            <a:endParaRPr lang="zh-CN" altLang="en-US" sz="31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标题 1"/>
          <p:cNvSpPr>
            <a:spLocks noGrp="1"/>
          </p:cNvSpPr>
          <p:nvPr/>
        </p:nvSpPr>
        <p:spPr>
          <a:xfrm>
            <a:off x="5951855" y="1092200"/>
            <a:ext cx="2118360" cy="1023620"/>
          </a:xfrm>
          <a:prstGeom prst="rect">
            <a:avLst/>
          </a:prstGeom>
        </p:spPr>
        <p:txBody>
          <a:bodyPr vert="horz" lIns="91440" tIns="45720" rIns="91440" bIns="45720" rtlCol="0" anchor="b" anchorCtr="0">
            <a:normAutofit/>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500" b="1">
                <a:ln w="6600">
                  <a:solidFill>
                    <a:schemeClr val="bg1"/>
                  </a:solidFill>
                  <a:prstDash val="solid"/>
                </a:ln>
                <a:solidFill>
                  <a:srgbClr val="FF0000"/>
                </a:solidFill>
                <a:effectLst/>
                <a:latin typeface="方正行楷简体" panose="02010601030101010101" charset="-122"/>
                <a:ea typeface="方正行楷简体" panose="02010601030101010101" charset="-122"/>
              </a:rPr>
              <a:t>太和殿</a:t>
            </a:r>
            <a:endParaRPr lang="zh-CN" altLang="en-US" sz="4500" b="1">
              <a:ln w="6600">
                <a:solidFill>
                  <a:schemeClr val="bg1"/>
                </a:solidFill>
                <a:prstDash val="solid"/>
              </a:ln>
              <a:solidFill>
                <a:srgbClr val="FF0000"/>
              </a:solidFill>
              <a:effectLst/>
              <a:latin typeface="方正行楷简体" panose="02010601030101010101" charset="-122"/>
              <a:ea typeface="方正行楷简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t0166297f874e415a31"/>
          <p:cNvPicPr>
            <a:picLocks noChangeAspect="1"/>
          </p:cNvPicPr>
          <p:nvPr/>
        </p:nvPicPr>
        <p:blipFill>
          <a:blip r:embed="rId1"/>
          <a:srcRect b="12661"/>
          <a:stretch>
            <a:fillRect/>
          </a:stretch>
        </p:blipFill>
        <p:spPr>
          <a:xfrm>
            <a:off x="1066800" y="501015"/>
            <a:ext cx="10057765" cy="5856605"/>
          </a:xfrm>
          <a:prstGeom prst="rect">
            <a:avLst/>
          </a:prstGeom>
        </p:spPr>
      </p:pic>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wipe dir="d"/>
      </p:transition>
    </mc:Choice>
    <mc:Fallback>
      <p:transition>
        <p:wipe dir="d"/>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2110" y="1250315"/>
            <a:ext cx="10981690" cy="4926965"/>
          </a:xfrm>
        </p:spPr>
        <p:txBody>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3.课文怎样安排这一部份的说明顺序？ </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en-US" altLang="zh-CN" sz="4500">
                <a:latin typeface="楷体" panose="02010609060101010101" charset="-122"/>
                <a:ea typeface="楷体" panose="02010609060101010101" charset="-122"/>
                <a:cs typeface="楷体" panose="02010609060101010101" charset="-122"/>
              </a:rPr>
              <a:t>    </a:t>
            </a:r>
            <a:r>
              <a:rPr lang="zh-CN" altLang="en-US" sz="4500">
                <a:latin typeface="楷体" panose="02010609060101010101" charset="-122"/>
                <a:ea typeface="楷体" panose="02010609060101010101" charset="-122"/>
                <a:cs typeface="楷体" panose="02010609060101010101" charset="-122"/>
              </a:rPr>
              <a:t>由外到内、总说和分说相结合。</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en-US" altLang="zh-CN" sz="4500">
                <a:latin typeface="楷体" panose="02010609060101010101" charset="-122"/>
                <a:ea typeface="楷体" panose="02010609060101010101" charset="-122"/>
                <a:cs typeface="楷体" panose="02010609060101010101" charset="-122"/>
              </a:rPr>
              <a:t>4.</a:t>
            </a:r>
            <a:r>
              <a:rPr lang="zh-CN" altLang="en-US" sz="4500">
                <a:latin typeface="楷体" panose="02010609060101010101" charset="-122"/>
                <a:ea typeface="楷体" panose="02010609060101010101" charset="-122"/>
                <a:cs typeface="楷体" panose="02010609060101010101" charset="-122"/>
              </a:rPr>
              <a:t>作者为什么要把太和殿作为解说的重点？ 这样写有什么好处？</a:t>
            </a: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7995" y="887730"/>
            <a:ext cx="11290935" cy="5289550"/>
          </a:xfrm>
        </p:spPr>
        <p:txBody>
          <a:bodyPr>
            <a:noAutofit/>
          </a:bodyPr>
          <a:p>
            <a:pPr marL="0" indent="0">
              <a:lnSpc>
                <a:spcPct val="110000"/>
              </a:lnSpc>
              <a:buNone/>
            </a:pPr>
            <a:r>
              <a:rPr lang="en-US" altLang="zh-CN" sz="3500">
                <a:latin typeface="楷体" panose="02010609060101010101" charset="-122"/>
                <a:ea typeface="楷体" panose="02010609060101010101" charset="-122"/>
                <a:cs typeface="楷体" panose="02010609060101010101" charset="-122"/>
              </a:rPr>
              <a:t>    </a:t>
            </a:r>
            <a:r>
              <a:rPr lang="zh-CN" altLang="en-US" sz="3500">
                <a:latin typeface="楷体" panose="02010609060101010101" charset="-122"/>
                <a:ea typeface="楷体" panose="02010609060101010101" charset="-122"/>
                <a:cs typeface="楷体" panose="02010609060101010101" charset="-122"/>
              </a:rPr>
              <a:t>太和殿是“前朝”以致整个故宫的重点建筑物，是封建皇帝行使统治权力和举行重大典礼的场所，因此，它的地位非常重要；另外，它在整个建筑群中最具代表性。 分清主次，有详有略，才能突出重点，把最有特色的地方写出来，给读者以深刻的印象。课文以三大殿中的太和殿作为重点，详细介绍它的方位、外观、内部装饰以及功用，使读者既对故宫的“心脏”──太和殿有比较全面的了解，又能由点到面，对故宫的整体特点产生比较深刻的印象。 </a:t>
            </a:r>
            <a:endParaRPr lang="zh-CN" altLang="en-US" sz="3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diamond/>
      </p:transition>
    </mc:Choice>
    <mc:Fallback>
      <p:transition>
        <p:diamond/>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614295"/>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拓展延伸</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39470"/>
            <a:ext cx="10515600" cy="5337810"/>
          </a:xfrm>
        </p:spPr>
        <p:txBody>
          <a:bodyPr>
            <a:noAutofit/>
          </a:bodyPr>
          <a:p>
            <a:pPr marL="0" indent="0">
              <a:lnSpc>
                <a:spcPct val="140000"/>
              </a:lnSpc>
              <a:buNone/>
            </a:pPr>
            <a:r>
              <a:rPr lang="zh-CN" altLang="en-US" sz="4000">
                <a:latin typeface="楷体" panose="02010609060101010101" charset="-122"/>
                <a:ea typeface="楷体" panose="02010609060101010101" charset="-122"/>
                <a:cs typeface="楷体" panose="02010609060101010101" charset="-122"/>
              </a:rPr>
              <a:t>1、认真阅读“材料二”“材料三”，结合“材料四”说说哪个宫殿给你留下了深刻的印象？为什么？</a:t>
            </a:r>
            <a:endParaRPr lang="zh-CN" altLang="en-US" sz="4000">
              <a:latin typeface="楷体" panose="02010609060101010101" charset="-122"/>
              <a:ea typeface="楷体" panose="02010609060101010101" charset="-122"/>
              <a:cs typeface="楷体" panose="02010609060101010101" charset="-122"/>
            </a:endParaRPr>
          </a:p>
          <a:p>
            <a:pPr marL="0" indent="0">
              <a:lnSpc>
                <a:spcPct val="140000"/>
              </a:lnSpc>
              <a:buNone/>
            </a:pPr>
            <a:r>
              <a:rPr lang="zh-CN" altLang="en-US" sz="4000">
                <a:latin typeface="楷体" panose="02010609060101010101" charset="-122"/>
                <a:ea typeface="楷体" panose="02010609060101010101" charset="-122"/>
                <a:cs typeface="楷体" panose="02010609060101010101" charset="-122"/>
              </a:rPr>
              <a:t>2.学习本文对你以后学习说明文有什么启示？</a:t>
            </a:r>
            <a:endParaRPr lang="zh-CN" altLang="en-US" sz="4000">
              <a:latin typeface="楷体" panose="02010609060101010101" charset="-122"/>
              <a:ea typeface="楷体" panose="02010609060101010101" charset="-122"/>
              <a:cs typeface="楷体" panose="02010609060101010101" charset="-122"/>
            </a:endParaRPr>
          </a:p>
          <a:p>
            <a:pPr marL="0" indent="0">
              <a:lnSpc>
                <a:spcPct val="140000"/>
              </a:lnSpc>
              <a:buNone/>
            </a:pPr>
            <a:r>
              <a:rPr lang="zh-CN" altLang="en-US" sz="4000">
                <a:latin typeface="楷体" panose="02010609060101010101" charset="-122"/>
                <a:ea typeface="楷体" panose="02010609060101010101" charset="-122"/>
                <a:cs typeface="楷体" panose="02010609060101010101" charset="-122"/>
              </a:rPr>
              <a:t>3、从你家到学校有几条路，最近的路如何走？向同学们介绍，欢迎大家到你家做客。</a:t>
            </a:r>
            <a:endParaRPr lang="zh-CN" altLang="en-US" sz="40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strips dir="rd"/>
      </p:transition>
    </mc:Choice>
    <mc:Fallback>
      <p:transition>
        <p:strips dir="rd"/>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614295"/>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课堂总结</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36295"/>
            <a:ext cx="10515600" cy="4830445"/>
          </a:xfrm>
        </p:spPr>
        <p:txBody>
          <a:bodyPr>
            <a:noAutofit/>
          </a:bodyPr>
          <a:p>
            <a:pPr marL="0" indent="0">
              <a:lnSpc>
                <a:spcPct val="150000"/>
              </a:lnSpc>
              <a:buNone/>
            </a:pPr>
            <a:r>
              <a:rPr lang="en-US" altLang="zh-CN" sz="3500">
                <a:latin typeface="楷体" panose="02010609060101010101" charset="-122"/>
                <a:ea typeface="楷体" panose="02010609060101010101" charset="-122"/>
                <a:cs typeface="楷体" panose="02010609060101010101" charset="-122"/>
              </a:rPr>
              <a:t>    </a:t>
            </a:r>
            <a:r>
              <a:rPr lang="zh-CN" altLang="en-US" sz="3500">
                <a:latin typeface="楷体" panose="02010609060101010101" charset="-122"/>
                <a:ea typeface="楷体" panose="02010609060101010101" charset="-122"/>
                <a:cs typeface="楷体" panose="02010609060101010101" charset="-122"/>
              </a:rPr>
              <a:t>北京故宫博物院集中体现了我国古代建筑艺术的优秀传统和独特风格。本文详略得当地选择了材料，合理安排说明顺序，用不长的篇幅，鲜明地介绍出了规模宏大、结构精美、布局统一的故宫。学习本文，我们要明确介绍建筑物，首要是抓住事物的特征，另外还要学习运用空间顺序介绍建筑物的方法，学以致用，把握方位词语。 </a:t>
            </a:r>
            <a:endParaRPr lang="zh-CN" altLang="en-US" sz="3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wheel spokes="8"/>
      </p:transition>
    </mc:Choice>
    <mc:Fallback>
      <p:transition>
        <p:wheel spokes="8"/>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614295"/>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布置作业</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127760"/>
            <a:ext cx="10515600" cy="5049520"/>
          </a:xfrm>
        </p:spPr>
        <p:txBody>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1.为家人计划故宫一日游，画一张故宫参观路线图。</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2.选择一两个景点，游故宫的时候为家人作讲解。</a:t>
            </a: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dissolve/>
      </p:transition>
    </mc:Choice>
    <mc:Fallback>
      <p:transition>
        <p:dissolv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477770"/>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谢谢观看</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pic>
        <p:nvPicPr>
          <p:cNvPr id="7" name="图片 6" descr="结尾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92885" y="5026025"/>
            <a:ext cx="4486910" cy="15881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冰\Desktop\t015d07736c311f94e0.jpgt015d07736c311f94e0"/>
          <p:cNvPicPr>
            <a:picLocks noChangeAspect="1"/>
          </p:cNvPicPr>
          <p:nvPr/>
        </p:nvPicPr>
        <p:blipFill>
          <a:blip r:embed="rId1"/>
          <a:srcRect b="11222"/>
          <a:stretch>
            <a:fillRect/>
          </a:stretch>
        </p:blipFill>
        <p:spPr>
          <a:xfrm>
            <a:off x="1205865" y="534670"/>
            <a:ext cx="9779635" cy="5788660"/>
          </a:xfrm>
          <a:prstGeom prst="rect">
            <a:avLst/>
          </a:prstGeom>
        </p:spPr>
      </p:pic>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冰\Desktop\t015967262220bba2cc.jpgt015967262220bba2cc"/>
          <p:cNvPicPr>
            <a:picLocks noChangeAspect="1"/>
          </p:cNvPicPr>
          <p:nvPr/>
        </p:nvPicPr>
        <p:blipFill>
          <a:blip r:embed="rId1"/>
          <a:srcRect b="7481"/>
          <a:stretch>
            <a:fillRect/>
          </a:stretch>
        </p:blipFill>
        <p:spPr>
          <a:xfrm>
            <a:off x="1226820" y="425450"/>
            <a:ext cx="9738360" cy="6007100"/>
          </a:xfrm>
          <a:prstGeom prst="rect">
            <a:avLst/>
          </a:prstGeom>
        </p:spPr>
      </p:pic>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wipe dir="u"/>
      </p:transition>
    </mc:Choice>
    <mc:Fallback>
      <p:transition>
        <p:wipe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冰\Desktop\t015f99c95968b01e0d.jpgt015f99c95968b01e0d"/>
          <p:cNvPicPr>
            <a:picLocks noChangeAspect="1"/>
          </p:cNvPicPr>
          <p:nvPr/>
        </p:nvPicPr>
        <p:blipFill>
          <a:blip r:embed="rId1"/>
          <a:srcRect b="11460"/>
          <a:stretch>
            <a:fillRect/>
          </a:stretch>
        </p:blipFill>
        <p:spPr>
          <a:xfrm>
            <a:off x="1109980" y="494030"/>
            <a:ext cx="9972040" cy="5869940"/>
          </a:xfrm>
          <a:prstGeom prst="rect">
            <a:avLst/>
          </a:prstGeom>
        </p:spPr>
      </p:pic>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wipe dir="r"/>
      </p:transition>
    </mc:Choice>
    <mc:Fallback>
      <p:transition>
        <p:wipe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5500" b="1">
                <a:latin typeface="楷体" panose="02010609060101010101" charset="-122"/>
                <a:ea typeface="楷体" panose="02010609060101010101" charset="-122"/>
              </a:rPr>
              <a:t>检查生字词的预习</a:t>
            </a:r>
            <a:endParaRPr lang="zh-CN" altLang="en-US" sz="5500" b="1">
              <a:latin typeface="楷体" panose="02010609060101010101" charset="-122"/>
              <a:ea typeface="楷体" panose="02010609060101010101" charset="-122"/>
            </a:endParaRPr>
          </a:p>
        </p:txBody>
      </p:sp>
      <p:sp>
        <p:nvSpPr>
          <p:cNvPr id="3" name="内容占位符 2"/>
          <p:cNvSpPr>
            <a:spLocks noGrp="1"/>
          </p:cNvSpPr>
          <p:nvPr>
            <p:ph idx="1"/>
          </p:nvPr>
        </p:nvSpPr>
        <p:spPr>
          <a:xfrm>
            <a:off x="537210" y="1702435"/>
            <a:ext cx="11221085" cy="4474845"/>
          </a:xfrm>
        </p:spPr>
        <p:txBody>
          <a:bodyPr>
            <a:noAutofit/>
          </a:bodyPr>
          <a:p>
            <a:pPr marL="0" indent="0">
              <a:lnSpc>
                <a:spcPct val="150000"/>
              </a:lnSpc>
              <a:buNone/>
            </a:pPr>
            <a:r>
              <a:rPr lang="zh-CN" altLang="en-US" sz="4500" b="1">
                <a:latin typeface="楷体" panose="02010609060101010101" charset="-122"/>
                <a:ea typeface="楷体" panose="02010609060101010101" charset="-122"/>
                <a:cs typeface="楷体" panose="02010609060101010101" charset="-122"/>
              </a:rPr>
              <a:t>螭首（</a:t>
            </a:r>
            <a:r>
              <a:rPr lang="en-US" altLang="zh-CN" sz="4500" b="1">
                <a:latin typeface="楷体" panose="02010609060101010101" charset="-122"/>
                <a:ea typeface="楷体" panose="02010609060101010101" charset="-122"/>
                <a:cs typeface="楷体" panose="02010609060101010101" charset="-122"/>
              </a:rPr>
              <a:t>ch</a:t>
            </a:r>
            <a:r>
              <a:rPr lang="en-US" altLang="zh-CN" sz="4500" b="1">
                <a:latin typeface="微软雅黑" panose="020B0503020204020204" charset="-122"/>
                <a:ea typeface="微软雅黑" panose="020B0503020204020204" charset="-122"/>
                <a:cs typeface="楷体" panose="02010609060101010101" charset="-122"/>
              </a:rPr>
              <a:t>ī</a:t>
            </a:r>
            <a:r>
              <a:rPr lang="zh-CN" altLang="en-US" sz="4500" b="1">
                <a:latin typeface="楷体" panose="02010609060101010101" charset="-122"/>
                <a:ea typeface="楷体" panose="02010609060101010101" charset="-122"/>
                <a:cs typeface="楷体" panose="02010609060101010101" charset="-122"/>
              </a:rPr>
              <a:t>） 金銮殿（luán） </a:t>
            </a:r>
            <a:r>
              <a:rPr lang="zh-CN" altLang="en-US" sz="4500" b="1">
                <a:latin typeface="楷体" panose="02010609060101010101" charset="-122"/>
                <a:ea typeface="楷体" panose="02010609060101010101" charset="-122"/>
                <a:cs typeface="楷体" panose="02010609060101010101" charset="-122"/>
                <a:sym typeface="+mn-ea"/>
              </a:rPr>
              <a:t>攒（cuán）</a:t>
            </a:r>
            <a:r>
              <a:rPr lang="zh-CN" altLang="en-US" sz="4500" b="1">
                <a:latin typeface="楷体" panose="02010609060101010101" charset="-122"/>
                <a:ea typeface="楷体" panose="02010609060101010101" charset="-122"/>
                <a:cs typeface="楷体" panose="02010609060101010101" charset="-122"/>
              </a:rPr>
              <a:t> </a:t>
            </a:r>
            <a:endParaRPr lang="zh-CN" altLang="en-US" sz="4500" b="1">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b="1">
                <a:latin typeface="楷体" panose="02010609060101010101" charset="-122"/>
                <a:ea typeface="楷体" panose="02010609060101010101" charset="-122"/>
                <a:cs typeface="楷体" panose="02010609060101010101" charset="-122"/>
              </a:rPr>
              <a:t>额枋（fān</a:t>
            </a:r>
            <a:r>
              <a:rPr lang="zh-CN" altLang="en-US" sz="4000" b="1">
                <a:latin typeface="微软雅黑" panose="020B0503020204020204" charset="-122"/>
                <a:ea typeface="微软雅黑" panose="020B0503020204020204" charset="-122"/>
                <a:cs typeface="楷体" panose="02010609060101010101" charset="-122"/>
              </a:rPr>
              <a:t>g</a:t>
            </a:r>
            <a:r>
              <a:rPr lang="zh-CN" altLang="en-US" sz="4500" b="1">
                <a:latin typeface="楷体" panose="02010609060101010101" charset="-122"/>
                <a:ea typeface="楷体" panose="02010609060101010101" charset="-122"/>
                <a:cs typeface="楷体" panose="02010609060101010101" charset="-122"/>
              </a:rPr>
              <a:t>） 蟠龙（pán）   </a:t>
            </a:r>
            <a:endParaRPr lang="zh-CN" altLang="en-US" sz="4500" b="1">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b="1">
                <a:latin typeface="楷体" panose="02010609060101010101" charset="-122"/>
                <a:ea typeface="楷体" panose="02010609060101010101" charset="-122"/>
                <a:cs typeface="楷体" panose="02010609060101010101" charset="-122"/>
              </a:rPr>
              <a:t>鎏（liú） 中轴线（zhóu）</a:t>
            </a:r>
            <a:endParaRPr lang="zh-CN" altLang="en-US" sz="4500" b="1">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b="1">
                <a:latin typeface="楷体" panose="02010609060101010101" charset="-122"/>
                <a:ea typeface="楷体" panose="02010609060101010101" charset="-122"/>
                <a:cs typeface="楷体" panose="02010609060101010101" charset="-122"/>
                <a:sym typeface="+mn-ea"/>
              </a:rPr>
              <a:t>迥然不同（jiǒn</a:t>
            </a:r>
            <a:r>
              <a:rPr lang="zh-CN" altLang="en-US" sz="4000" b="1">
                <a:latin typeface="微软雅黑" panose="020B0503020204020204" charset="-122"/>
                <a:ea typeface="微软雅黑" panose="020B0503020204020204" charset="-122"/>
                <a:cs typeface="楷体" panose="02010609060101010101" charset="-122"/>
                <a:sym typeface="+mn-ea"/>
              </a:rPr>
              <a:t>g</a:t>
            </a:r>
            <a:r>
              <a:rPr lang="zh-CN" altLang="en-US" sz="4500" b="1">
                <a:latin typeface="楷体" panose="02010609060101010101" charset="-122"/>
                <a:ea typeface="楷体" panose="02010609060101010101" charset="-122"/>
                <a:cs typeface="楷体" panose="02010609060101010101" charset="-122"/>
                <a:sym typeface="+mn-ea"/>
              </a:rPr>
              <a:t>） </a:t>
            </a:r>
            <a:endParaRPr lang="zh-CN" altLang="en-US" sz="4500" b="1">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
        <p:nvSpPr>
          <p:cNvPr id="4" name="矩形 3"/>
          <p:cNvSpPr/>
          <p:nvPr/>
        </p:nvSpPr>
        <p:spPr>
          <a:xfrm>
            <a:off x="2696210" y="2614295"/>
            <a:ext cx="6799580" cy="1630045"/>
          </a:xfrm>
          <a:prstGeom prst="rect">
            <a:avLst/>
          </a:prstGeom>
          <a:noFill/>
          <a:ln>
            <a:noFill/>
          </a:ln>
        </p:spPr>
        <p:txBody>
          <a:bodyPr wrap="square" rtlCol="0" anchor="t">
            <a:spAutoFit/>
          </a:bodyPr>
          <a:p>
            <a:pPr algn="dist"/>
            <a:r>
              <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rPr>
              <a:t>整体感知</a:t>
            </a:r>
            <a:endParaRPr lang="zh-CN" altLang="en-US" sz="10000" b="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方正彩云简体" panose="03000509000000000000" charset="-122"/>
              <a:ea typeface="方正彩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１、本文说明的对象是什么？ </a:t>
            </a:r>
            <a:endParaRPr lang="zh-CN" altLang="en-US" sz="4500">
              <a:latin typeface="楷体" panose="02010609060101010101" charset="-122"/>
              <a:ea typeface="楷体" panose="02010609060101010101" charset="-122"/>
              <a:cs typeface="楷体" panose="02010609060101010101" charset="-122"/>
            </a:endParaRPr>
          </a:p>
          <a:p>
            <a:pPr marL="0" indent="0">
              <a:lnSpc>
                <a:spcPct val="150000"/>
              </a:lnSpc>
              <a:buNone/>
            </a:pPr>
            <a:r>
              <a:rPr lang="zh-CN" altLang="en-US" sz="4500">
                <a:latin typeface="楷体" panose="02010609060101010101" charset="-122"/>
                <a:ea typeface="楷体" panose="02010609060101010101" charset="-122"/>
                <a:cs typeface="楷体" panose="02010609060101010101" charset="-122"/>
              </a:rPr>
              <a:t>２、作者抓住故宫博物院的哪些特征来写？</a:t>
            </a:r>
            <a:endParaRPr lang="zh-CN" altLang="en-US" sz="4500">
              <a:latin typeface="楷体" panose="02010609060101010101" charset="-122"/>
              <a:ea typeface="楷体" panose="02010609060101010101" charset="-122"/>
              <a:cs typeface="楷体" panose="02010609060101010101" charset="-122"/>
            </a:endParaRPr>
          </a:p>
        </p:txBody>
      </p:sp>
      <p:pic>
        <p:nvPicPr>
          <p:cNvPr id="17" name="图片 16" descr="梓耕教育LOGO.TIF"/>
          <p:cNvPicPr>
            <a:picLocks noChangeAspect="1"/>
          </p:cNvPicPr>
          <p:nvPr/>
        </p:nvPicPr>
        <p:blipFill>
          <a:blip r:embed="rId1"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zoom dir="in"/>
      </p:transition>
    </mc:Choice>
    <mc:Fallback>
      <p:transition>
        <p:zoom dir="in"/>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035685" y="471170"/>
            <a:ext cx="10119995" cy="5915025"/>
          </a:xfrm>
          <a:prstGeom prst="rect">
            <a:avLst/>
          </a:prstGeom>
        </p:spPr>
      </p:pic>
      <p:pic>
        <p:nvPicPr>
          <p:cNvPr id="17" name="图片 1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9881870" y="197485"/>
            <a:ext cx="1876425" cy="10528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p:circle/>
      </p:transition>
    </mc:Choice>
    <mc:Fallback>
      <p:transition>
        <p:circl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1668</Words>
  <Application>WPS 演示</Application>
  <PresentationFormat>宽屏</PresentationFormat>
  <Paragraphs>85</Paragraphs>
  <Slides>28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Wingdings</vt:lpstr>
      <vt:lpstr>方正彩云简体</vt:lpstr>
      <vt:lpstr>微软雅黑</vt:lpstr>
      <vt:lpstr>楷体</vt:lpstr>
      <vt:lpstr>Arial Unicode MS</vt:lpstr>
      <vt:lpstr>Franklin Gothic Medium</vt:lpstr>
      <vt:lpstr>Calibri</vt:lpstr>
      <vt:lpstr>方正行楷简体</vt:lpstr>
      <vt:lpstr>Office 主题</vt:lpstr>
      <vt:lpstr>第十一课    故宫博物院</vt:lpstr>
      <vt:lpstr>PowerPoint 演示文稿</vt:lpstr>
      <vt:lpstr>PowerPoint 演示文稿</vt:lpstr>
      <vt:lpstr>PowerPoint 演示文稿</vt:lpstr>
      <vt:lpstr>PowerPoint 演示文稿</vt:lpstr>
      <vt:lpstr>检查生字词的预习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活动一：</vt:lpstr>
      <vt:lpstr>PowerPoint 演示文稿</vt:lpstr>
      <vt:lpstr>活动二：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void</dc:creator>
  <cp:lastModifiedBy>面朝大海</cp:lastModifiedBy>
  <cp:revision>127</cp:revision>
  <dcterms:created xsi:type="dcterms:W3CDTF">2017-08-03T09:01:00Z</dcterms:created>
  <dcterms:modified xsi:type="dcterms:W3CDTF">2021-08-02T15:36:21Z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2052-11.1.0.10168</vt:lpwstr>
  </property>
</Properties>
</file>