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63" r:id="rId4"/>
    <p:sldId id="282" r:id="rId5"/>
    <p:sldId id="257" r:id="rId6"/>
    <p:sldId id="287" r:id="rId7"/>
    <p:sldId id="305" r:id="rId8"/>
    <p:sldId id="306" r:id="rId9"/>
    <p:sldId id="28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5" r:id="rId18"/>
    <p:sldId id="316" r:id="rId19"/>
    <p:sldId id="317" r:id="rId20"/>
    <p:sldId id="318" r:id="rId21"/>
    <p:sldId id="319" r:id="rId22"/>
    <p:sldId id="321" r:id="rId23"/>
    <p:sldId id="297" r:id="rId24"/>
  </p:sldIdLst>
  <p:sldSz cx="12192000" cy="6858000"/>
  <p:notesSz cx="6858000" cy="9144000"/>
  <p:embeddedFontLst>
    <p:embeddedFont>
      <p:font typeface="方正祥隶简体" panose="03000509000000000000" charset="-122"/>
      <p:regular r:id="rId28"/>
    </p:embeddedFont>
    <p:embeddedFont>
      <p:font typeface="微软雅黑" panose="020B0503020204020204" pitchFamily="34" charset="-122"/>
      <p:regular r:id="rId29"/>
    </p:embeddedFont>
    <p:embeddedFont>
      <p:font typeface="Century Gothic" panose="020B0502020202020204" pitchFamily="34" charset="0"/>
      <p:regular r:id="rId30"/>
      <p:bold r:id="rId31"/>
      <p:italic r:id="rId32"/>
      <p:boldItalic r:id="rId33"/>
    </p:embeddedFont>
    <p:embeddedFont>
      <p:font typeface="Agency FB" panose="020B0503020202020204" pitchFamily="34" charset="0"/>
      <p:regular r:id="rId34"/>
      <p:bold r:id="rId35"/>
    </p:embeddedFont>
    <p:embeddedFont>
      <p:font typeface="楷体" panose="02010609060101010101" charset="-122"/>
      <p:regular r:id="rId36"/>
    </p:embeddedFont>
    <p:embeddedFont>
      <p:font typeface="方正水柱简体" panose="03000509000000000000" charset="-122"/>
      <p:regular r:id="rId37"/>
    </p:embeddedFont>
    <p:embeddedFont>
      <p:font typeface="等线 Light" panose="02010600030101010101" charset="-122"/>
      <p:regular r:id="rId38"/>
    </p:embeddedFont>
    <p:embeddedFont>
      <p:font typeface="等线" panose="02010600030101010101" charset="-122"/>
      <p:regular r:id="rId39"/>
    </p:embeddedFont>
  </p:embeddedFontLst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C07D"/>
    <a:srgbClr val="A28A7C"/>
    <a:srgbClr val="F05D3A"/>
    <a:srgbClr val="F8AE55"/>
    <a:srgbClr val="649EA6"/>
    <a:srgbClr val="FB619F"/>
    <a:srgbClr val="98F2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9" d="100"/>
          <a:sy n="59" d="100"/>
        </p:scale>
        <p:origin x="62" y="4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2.xml"/><Relationship Id="rId4" Type="http://schemas.openxmlformats.org/officeDocument/2006/relationships/slide" Target="slides/slide2.xml"/><Relationship Id="rId39" Type="http://schemas.openxmlformats.org/officeDocument/2006/relationships/font" Target="fonts/font12.fntdata"/><Relationship Id="rId38" Type="http://schemas.openxmlformats.org/officeDocument/2006/relationships/font" Target="fonts/font11.fntdata"/><Relationship Id="rId37" Type="http://schemas.openxmlformats.org/officeDocument/2006/relationships/font" Target="fonts/font10.fntdata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emf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612B6-C7D1-45DF-B84C-4D2CED406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64CB3-8FEA-4EEC-BBB8-78632B36F6CE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2"/>
          <a:srcRect l="4271" t="27132" r="12341" b="25344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1.tiff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8.jpeg"/><Relationship Id="rId1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61" y="441749"/>
            <a:ext cx="7156478" cy="5974502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839845" y="2400300"/>
            <a:ext cx="4383405" cy="2527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6600" dirty="0">
                <a:solidFill>
                  <a:srgbClr val="A28A7C"/>
                </a:solidFill>
                <a:latin typeface="方正祥隶简体" panose="03000509000000000000" charset="-122"/>
                <a:ea typeface="方正祥隶简体" panose="03000509000000000000" charset="-122"/>
              </a:rPr>
              <a:t>第五课</a:t>
            </a:r>
            <a:endParaRPr lang="zh-CN" altLang="en-US" sz="6600" dirty="0">
              <a:solidFill>
                <a:srgbClr val="A28A7C"/>
              </a:solidFill>
              <a:latin typeface="方正祥隶简体" panose="03000509000000000000" charset="-122"/>
              <a:ea typeface="方正祥隶简体" panose="03000509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6600" dirty="0">
                <a:solidFill>
                  <a:srgbClr val="A28A7C"/>
                </a:solidFill>
                <a:latin typeface="方正祥隶简体" panose="03000509000000000000" charset="-122"/>
                <a:ea typeface="方正祥隶简体" panose="03000509000000000000" charset="-122"/>
              </a:rPr>
              <a:t>草船借箭</a:t>
            </a:r>
            <a:endParaRPr lang="zh-CN" altLang="en-US" sz="6600" dirty="0">
              <a:solidFill>
                <a:srgbClr val="A28A7C"/>
              </a:solidFill>
              <a:latin typeface="方正祥隶简体" panose="03000509000000000000" charset="-122"/>
              <a:ea typeface="方正祥隶简体" panose="0300050900000000000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74465" y="3587750"/>
            <a:ext cx="4251960" cy="76200"/>
            <a:chOff x="3869845" y="3954866"/>
            <a:chExt cx="4251986" cy="365866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872718" y="3954866"/>
              <a:ext cx="4249113" cy="0"/>
            </a:xfrm>
            <a:prstGeom prst="line">
              <a:avLst/>
            </a:prstGeom>
            <a:ln>
              <a:solidFill>
                <a:srgbClr val="A28A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869845" y="4320732"/>
              <a:ext cx="4249113" cy="0"/>
            </a:xfrm>
            <a:prstGeom prst="line">
              <a:avLst/>
            </a:prstGeom>
            <a:ln>
              <a:solidFill>
                <a:srgbClr val="A28A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7809865" y="581914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zh-CN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年级下</a:t>
            </a:r>
            <a:endParaRPr lang="zh-CN" altLang="en-US" sz="25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9566275" y="4363085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  <a:endParaRPr lang="zh-CN" altLang="en-US" sz="25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441960"/>
            <a:ext cx="2093595" cy="47053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初读课文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47065" y="1597660"/>
            <a:ext cx="10897235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2、生字词学习。</a:t>
            </a:r>
            <a:endParaRPr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同学们，这篇课文比较长，生字词也比较多，现在我们一起来看看。</a:t>
            </a:r>
            <a:endParaRPr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对于这些字词，在意思上有没有要提醒大家注意的呢？</a:t>
            </a:r>
            <a:endParaRPr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初读课文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47065" y="1567815"/>
            <a:ext cx="1089723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40000"/>
              </a:lnSpc>
            </a:pPr>
            <a:r>
              <a:rPr lang="zh-CN" sz="4500" b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3、展读词语，巩固练习</a:t>
            </a:r>
            <a:endParaRPr lang="zh-CN" sz="4500" b="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40000"/>
              </a:lnSpc>
            </a:pPr>
            <a:r>
              <a:rPr lang="zh-CN" sz="5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妒忌</a:t>
            </a:r>
            <a:r>
              <a:rPr lang="zh-CN" sz="55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5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曹</a:t>
            </a:r>
            <a:r>
              <a:rPr lang="zh-CN" sz="55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操   都</a:t>
            </a:r>
            <a:r>
              <a:rPr lang="zh-CN" sz="5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督</a:t>
            </a:r>
            <a:r>
              <a:rPr lang="zh-CN" sz="55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5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委</a:t>
            </a:r>
            <a:r>
              <a:rPr lang="zh-CN" sz="55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托</a:t>
            </a:r>
            <a:endParaRPr lang="zh-CN" sz="55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40000"/>
              </a:lnSpc>
            </a:pPr>
            <a:r>
              <a:rPr lang="zh-CN" sz="5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</a:t>
            </a:r>
            <a:r>
              <a:rPr lang="zh-CN" sz="55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肃   </a:t>
            </a:r>
            <a:r>
              <a:rPr lang="zh-CN" sz="5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遮</a:t>
            </a:r>
            <a:r>
              <a:rPr lang="zh-CN" sz="55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挡   水</a:t>
            </a:r>
            <a:r>
              <a:rPr lang="zh-CN" sz="5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寨</a:t>
            </a:r>
            <a:r>
              <a:rPr lang="zh-CN" sz="55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5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擂</a:t>
            </a:r>
            <a:r>
              <a:rPr lang="zh-CN" sz="55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鼓</a:t>
            </a:r>
            <a:endParaRPr lang="zh-CN" sz="55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40000"/>
              </a:lnSpc>
            </a:pPr>
            <a:r>
              <a:rPr lang="zh-CN" sz="5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呐</a:t>
            </a:r>
            <a:r>
              <a:rPr lang="zh-CN" sz="55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喊   </a:t>
            </a:r>
            <a:r>
              <a:rPr lang="zh-CN" sz="5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插</a:t>
            </a:r>
            <a:r>
              <a:rPr lang="zh-CN" sz="55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队   </a:t>
            </a:r>
            <a:r>
              <a:rPr lang="zh-CN" sz="55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神机妙算</a:t>
            </a:r>
            <a:endParaRPr lang="zh-CN" sz="55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7649" y="1109526"/>
            <a:ext cx="5556703" cy="4638949"/>
          </a:xfrm>
          <a:prstGeom prst="rect">
            <a:avLst/>
          </a:prstGeom>
        </p:spPr>
      </p:pic>
      <p:sp>
        <p:nvSpPr>
          <p:cNvPr id="24" name="平行四边形 23"/>
          <p:cNvSpPr/>
          <p:nvPr/>
        </p:nvSpPr>
        <p:spPr>
          <a:xfrm>
            <a:off x="5272405" y="2835910"/>
            <a:ext cx="1647825" cy="613410"/>
          </a:xfrm>
          <a:prstGeom prst="parallelogram">
            <a:avLst/>
          </a:prstGeom>
          <a:noFill/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7200" dirty="0">
                <a:solidFill>
                  <a:srgbClr val="A28A7C"/>
                </a:solidFill>
                <a:latin typeface="Agency FB" panose="020B0503020202020204" pitchFamily="34" charset="0"/>
              </a:rPr>
              <a:t>03</a:t>
            </a:r>
            <a:endParaRPr lang="en-US" sz="7200" dirty="0">
              <a:solidFill>
                <a:srgbClr val="A28A7C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01540" y="3731895"/>
            <a:ext cx="278828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梳理脉络</a:t>
            </a:r>
            <a:endParaRPr lang="zh-CN" sz="2400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dist"/>
            <a:r>
              <a:rPr 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把握全文</a:t>
            </a:r>
            <a:endParaRPr lang="zh-CN" sz="2400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1185" y="519430"/>
            <a:ext cx="6000750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梳理脉络，全文把握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84580" y="1567815"/>
            <a:ext cx="1045972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1、预设</a:t>
            </a:r>
            <a:endParaRPr 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起因：</a:t>
            </a:r>
            <a:endParaRPr 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经过：</a:t>
            </a:r>
            <a:endParaRPr 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结果：</a:t>
            </a:r>
            <a:endParaRPr 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830" y="2644775"/>
            <a:ext cx="634492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（1）心生妒忌</a:t>
            </a:r>
            <a:endParaRPr 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（2—9）巧妙借箭</a:t>
            </a:r>
            <a:endParaRPr 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（10）自叹不如</a:t>
            </a:r>
            <a:endParaRPr 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初读课文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03885" y="1327150"/>
            <a:ext cx="109835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2、按起因、经过、结果概括课文的主要内容。</a:t>
            </a:r>
            <a:endParaRPr 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225" y="3572510"/>
            <a:ext cx="1138428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>
              <a:lnSpc>
                <a:spcPct val="120000"/>
              </a:lnSpc>
            </a:pPr>
            <a:r>
              <a:rPr lang="en-US" altLang="zh-CN" sz="4000" b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4000" b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周瑜妒忌诸葛亮有才干，设计要诸葛亮在三天内造出十万支箭，诸葛亮利用草船，用妙计向曹操借箭，诸葛亮如期如数向周瑜交出十万支箭，周瑜自叹不如。表现了诸葛亮的神机妙算。</a:t>
            </a:r>
            <a:endParaRPr lang="zh-CN" altLang="en-US" sz="4000" b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初读课文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47065" y="1597660"/>
            <a:ext cx="10897235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2、生字词学习。</a:t>
            </a:r>
            <a:endParaRPr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同学们，这篇课文比较长，生字词也比较多，现在我们一起来看看。</a:t>
            </a:r>
            <a:endParaRPr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对于这些字词，在意思上有没有要提醒大家注意的呢？</a:t>
            </a:r>
            <a:endParaRPr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7649" y="1109526"/>
            <a:ext cx="5556703" cy="4638949"/>
          </a:xfrm>
          <a:prstGeom prst="rect">
            <a:avLst/>
          </a:prstGeom>
        </p:spPr>
      </p:pic>
      <p:sp>
        <p:nvSpPr>
          <p:cNvPr id="24" name="平行四边形 23"/>
          <p:cNvSpPr/>
          <p:nvPr/>
        </p:nvSpPr>
        <p:spPr>
          <a:xfrm>
            <a:off x="5272405" y="2835910"/>
            <a:ext cx="1647825" cy="613410"/>
          </a:xfrm>
          <a:prstGeom prst="parallelogram">
            <a:avLst/>
          </a:prstGeom>
          <a:noFill/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7200" dirty="0">
                <a:solidFill>
                  <a:srgbClr val="A28A7C"/>
                </a:solidFill>
                <a:latin typeface="Agency FB" panose="020B0503020202020204" pitchFamily="34" charset="0"/>
              </a:rPr>
              <a:t>04</a:t>
            </a:r>
            <a:endParaRPr lang="en-US" sz="7200" dirty="0">
              <a:solidFill>
                <a:srgbClr val="A28A7C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02175" y="3980180"/>
            <a:ext cx="27882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书写指导</a:t>
            </a:r>
            <a:endParaRPr lang="zh-CN" sz="2400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生字生词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2910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嫉妒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61935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妒忌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83945" y="1805291"/>
            <a:ext cx="3811115" cy="4385804"/>
            <a:chOff x="11213" y="2695"/>
            <a:chExt cx="3417" cy="3932"/>
          </a:xfrm>
        </p:grpSpPr>
        <p:grpSp>
          <p:nvGrpSpPr>
            <p:cNvPr id="9" name="组合 8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zh-CN" sz="20000" b="1" dirty="0">
                    <a:ea typeface="楷体" panose="02010609060101010101" charset="-122"/>
                  </a:rPr>
                  <a:t>妒</a:t>
                </a:r>
                <a:endParaRPr lang="zh-CN" altLang="zh-CN" sz="20000" b="1" dirty="0">
                  <a:ea typeface="楷体" panose="02010609060101010101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2312" y="2695"/>
              <a:ext cx="1613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dù</a:t>
              </a:r>
              <a:endParaRPr lang="en-US" altLang="zh-CN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069840" y="2912110"/>
            <a:ext cx="637857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基本释义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1.恨别人比 自己好： 忌～。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69523" y="1889760"/>
            <a:ext cx="3691255" cy="937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部首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女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5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生字生词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73700" y="5395595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顾忌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02550" y="5395595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忌讳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83945" y="1805291"/>
            <a:ext cx="3811115" cy="4385804"/>
            <a:chOff x="11213" y="2695"/>
            <a:chExt cx="3417" cy="3932"/>
          </a:xfrm>
        </p:grpSpPr>
        <p:grpSp>
          <p:nvGrpSpPr>
            <p:cNvPr id="9" name="组合 8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zh-CN" sz="20000" b="1" dirty="0">
                    <a:ea typeface="楷体" panose="02010609060101010101" charset="-122"/>
                  </a:rPr>
                  <a:t>忌</a:t>
                </a:r>
                <a:endParaRPr lang="zh-CN" altLang="zh-CN" sz="20000" b="1" dirty="0">
                  <a:ea typeface="楷体" panose="02010609060101010101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2312" y="2695"/>
              <a:ext cx="1613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jì</a:t>
              </a:r>
              <a:endParaRPr lang="en-US" altLang="zh-CN" sz="6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069840" y="1691005"/>
            <a:ext cx="637857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基本释义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1.忌妒：～刻。猜～。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2.怕：顾～。～惮。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3.认为不适宜而避免：～嘴。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4.戒除：～烟。～酒。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生字生词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2910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曹操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06030" y="5274945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阴曹地府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83945" y="1805291"/>
            <a:ext cx="3811115" cy="4385804"/>
            <a:chOff x="11213" y="2695"/>
            <a:chExt cx="3417" cy="3932"/>
          </a:xfrm>
        </p:grpSpPr>
        <p:grpSp>
          <p:nvGrpSpPr>
            <p:cNvPr id="9" name="组合 8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zh-CN" sz="20000" b="1" dirty="0">
                    <a:ea typeface="楷体" panose="02010609060101010101" charset="-122"/>
                  </a:rPr>
                  <a:t>曹</a:t>
                </a:r>
                <a:endParaRPr lang="zh-CN" altLang="zh-CN" sz="20000" b="1" dirty="0">
                  <a:ea typeface="楷体" panose="02010609060101010101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2072" y="2695"/>
              <a:ext cx="1853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cáo</a:t>
              </a:r>
              <a:endParaRPr lang="en-US" altLang="zh-CN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069840" y="1764665"/>
            <a:ext cx="6798310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基本释义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1.等，辈：尔～。吾～。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2.古代分科办事的官署：部～。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.诉讼的原告、被告两方。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4.姓。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52714" y="1232312"/>
            <a:ext cx="5262547" cy="4393376"/>
            <a:chOff x="781285" y="1573166"/>
            <a:chExt cx="5262547" cy="4393376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1285" y="1573166"/>
              <a:ext cx="5262547" cy="439337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212545" y="4008457"/>
              <a:ext cx="236955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i="1" dirty="0">
                  <a:solidFill>
                    <a:srgbClr val="A28A7C"/>
                  </a:solidFill>
                  <a:latin typeface="Century Gothic" panose="020B0502020202020204" pitchFamily="34" charset="0"/>
                </a:rPr>
                <a:t>CONTENTS </a:t>
              </a:r>
              <a:endParaRPr lang="zh-CN" altLang="en-US" sz="3200" i="1" dirty="0">
                <a:solidFill>
                  <a:srgbClr val="A28A7C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143268" y="3223330"/>
              <a:ext cx="23706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rgbClr val="A28A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r>
                <a:rPr lang="en-US" altLang="zh-CN" sz="5400" dirty="0">
                  <a:solidFill>
                    <a:srgbClr val="A28A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5400" dirty="0">
                <a:solidFill>
                  <a:srgbClr val="A28A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18972" y="1482010"/>
            <a:ext cx="3251201" cy="699784"/>
            <a:chOff x="6763657" y="1867643"/>
            <a:chExt cx="3251201" cy="699784"/>
          </a:xfrm>
        </p:grpSpPr>
        <p:sp>
          <p:nvSpPr>
            <p:cNvPr id="14" name="矩形 13"/>
            <p:cNvSpPr/>
            <p:nvPr/>
          </p:nvSpPr>
          <p:spPr>
            <a:xfrm>
              <a:off x="7782368" y="2107052"/>
              <a:ext cx="2232490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新课导入</a:t>
              </a:r>
              <a:endParaRPr lang="en-US" alt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763657" y="1867643"/>
              <a:ext cx="754743" cy="699542"/>
            </a:xfrm>
            <a:prstGeom prst="rect">
              <a:avLst/>
            </a:prstGeom>
            <a:solidFill>
              <a:srgbClr val="A28A7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latin typeface="Agency FB" panose="020B0503020202020204" pitchFamily="34" charset="0"/>
                </a:rPr>
                <a:t>01</a:t>
              </a:r>
              <a:endParaRPr lang="zh-CN" altLang="en-US" sz="40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118972" y="2503894"/>
            <a:ext cx="3251201" cy="829945"/>
            <a:chOff x="6763657" y="1810507"/>
            <a:chExt cx="3251201" cy="829945"/>
          </a:xfrm>
        </p:grpSpPr>
        <p:sp>
          <p:nvSpPr>
            <p:cNvPr id="57" name="矩形 56"/>
            <p:cNvSpPr/>
            <p:nvPr/>
          </p:nvSpPr>
          <p:spPr>
            <a:xfrm>
              <a:off x="7782368" y="1810507"/>
              <a:ext cx="2232490" cy="829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sz="2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初读课文</a:t>
              </a:r>
              <a:endParaRPr 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dist"/>
              <a:r>
                <a:rPr lang="zh-CN" sz="2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整体感知</a:t>
              </a:r>
              <a:endParaRPr 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763657" y="1867643"/>
              <a:ext cx="754743" cy="699542"/>
            </a:xfrm>
            <a:prstGeom prst="rect">
              <a:avLst/>
            </a:prstGeom>
            <a:solidFill>
              <a:srgbClr val="A28A7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latin typeface="Agency FB" panose="020B0503020202020204" pitchFamily="34" charset="0"/>
                </a:rPr>
                <a:t>02</a:t>
              </a:r>
              <a:endParaRPr lang="zh-CN" altLang="en-US" sz="40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118972" y="3582914"/>
            <a:ext cx="3251201" cy="829945"/>
            <a:chOff x="6763657" y="1810507"/>
            <a:chExt cx="3251201" cy="829945"/>
          </a:xfrm>
        </p:grpSpPr>
        <p:sp>
          <p:nvSpPr>
            <p:cNvPr id="62" name="矩形 61"/>
            <p:cNvSpPr/>
            <p:nvPr/>
          </p:nvSpPr>
          <p:spPr>
            <a:xfrm>
              <a:off x="7782368" y="1810507"/>
              <a:ext cx="2232490" cy="829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sz="2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梳理脉络</a:t>
              </a:r>
              <a:endParaRPr 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dist"/>
              <a:r>
                <a:rPr lang="zh-CN" sz="2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把握全文</a:t>
              </a:r>
              <a:endParaRPr 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6763657" y="1867643"/>
              <a:ext cx="754743" cy="699542"/>
            </a:xfrm>
            <a:prstGeom prst="rect">
              <a:avLst/>
            </a:prstGeom>
            <a:solidFill>
              <a:srgbClr val="A28A7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latin typeface="Agency FB" panose="020B0503020202020204" pitchFamily="34" charset="0"/>
                </a:rPr>
                <a:t>03</a:t>
              </a:r>
              <a:endParaRPr lang="zh-CN" altLang="en-US" sz="4000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118972" y="4719070"/>
            <a:ext cx="3251201" cy="699542"/>
            <a:chOff x="6763657" y="1867643"/>
            <a:chExt cx="3251201" cy="699542"/>
          </a:xfrm>
        </p:grpSpPr>
        <p:sp>
          <p:nvSpPr>
            <p:cNvPr id="67" name="矩形 66"/>
            <p:cNvSpPr/>
            <p:nvPr/>
          </p:nvSpPr>
          <p:spPr>
            <a:xfrm>
              <a:off x="7782368" y="1987037"/>
              <a:ext cx="2232490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sz="2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指导写字</a:t>
              </a:r>
              <a:endParaRPr 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6763657" y="1867643"/>
              <a:ext cx="754743" cy="699542"/>
            </a:xfrm>
            <a:prstGeom prst="rect">
              <a:avLst/>
            </a:prstGeom>
            <a:solidFill>
              <a:srgbClr val="A28A7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latin typeface="Agency FB" panose="020B0503020202020204" pitchFamily="34" charset="0"/>
                </a:rPr>
                <a:t>04</a:t>
              </a:r>
              <a:endParaRPr lang="zh-CN" altLang="en-US" sz="4000" dirty="0">
                <a:latin typeface="Agency FB" panose="020B0503020202020204" pitchFamily="34" charset="0"/>
              </a:endParaRPr>
            </a:p>
          </p:txBody>
        </p:sp>
      </p:grp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生字生词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2910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督办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865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督查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83945" y="1805291"/>
            <a:ext cx="3811115" cy="4385804"/>
            <a:chOff x="11213" y="2695"/>
            <a:chExt cx="3417" cy="3932"/>
          </a:xfrm>
        </p:grpSpPr>
        <p:grpSp>
          <p:nvGrpSpPr>
            <p:cNvPr id="9" name="组合 8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zh-CN" sz="20000" b="1" dirty="0">
                    <a:ea typeface="楷体" panose="02010609060101010101" charset="-122"/>
                  </a:rPr>
                  <a:t>督</a:t>
                </a:r>
                <a:endParaRPr lang="zh-CN" altLang="zh-CN" sz="20000" b="1" dirty="0">
                  <a:ea typeface="楷体" panose="02010609060101010101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2312" y="2695"/>
              <a:ext cx="1613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dū </a:t>
              </a:r>
              <a:endParaRPr lang="en-US" altLang="zh-CN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069840" y="2896235"/>
            <a:ext cx="637857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基本释义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1.监督指挥：～战。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姓。</a:t>
            </a:r>
            <a:endParaRPr lang="zh-CN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94898" y="1805305"/>
            <a:ext cx="3691255" cy="937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部首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目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5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生字生词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63185" y="549910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鲁班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7440" y="549910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鲁莽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83945" y="1805291"/>
            <a:ext cx="3811115" cy="4385804"/>
            <a:chOff x="11213" y="2695"/>
            <a:chExt cx="3417" cy="3932"/>
          </a:xfrm>
        </p:grpSpPr>
        <p:grpSp>
          <p:nvGrpSpPr>
            <p:cNvPr id="9" name="组合 8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zh-CN" sz="20000" b="1" dirty="0">
                    <a:ea typeface="楷体" panose="02010609060101010101" charset="-122"/>
                  </a:rPr>
                  <a:t>鲁</a:t>
                </a:r>
                <a:endParaRPr lang="zh-CN" altLang="zh-CN" sz="20000" b="1" dirty="0">
                  <a:ea typeface="楷体" panose="02010609060101010101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2312" y="2695"/>
              <a:ext cx="1613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lǔ</a:t>
              </a:r>
              <a:endParaRPr lang="en-US" altLang="zh-CN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201285" y="2310130"/>
            <a:ext cx="6378575" cy="305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基本释义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1.迟钝；笨：愚～。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2.莽撞；粗野：粗～。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3.山东的别称：～菜。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.姓。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80623" y="1372870"/>
            <a:ext cx="3691255" cy="937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部首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鱼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5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61" y="441749"/>
            <a:ext cx="7156478" cy="5974502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823622" y="2475064"/>
            <a:ext cx="4468557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A28A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 谢</a:t>
            </a:r>
            <a:endParaRPr lang="zh-CN" altLang="en-US" sz="4500" dirty="0">
              <a:solidFill>
                <a:srgbClr val="A28A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A28A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 的 观 看</a:t>
            </a:r>
            <a:endParaRPr lang="zh-CN" altLang="en-US" sz="4500" dirty="0">
              <a:solidFill>
                <a:srgbClr val="A28A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971290" y="4567555"/>
            <a:ext cx="4249420" cy="0"/>
          </a:xfrm>
          <a:prstGeom prst="line">
            <a:avLst/>
          </a:prstGeom>
          <a:ln>
            <a:solidFill>
              <a:srgbClr val="A28A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结尾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700" y="5131435"/>
            <a:ext cx="4486910" cy="158813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85985" y="306070"/>
            <a:ext cx="2082800" cy="11684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7649" y="1109526"/>
            <a:ext cx="5556703" cy="4638949"/>
          </a:xfrm>
          <a:prstGeom prst="rect">
            <a:avLst/>
          </a:prstGeom>
        </p:spPr>
      </p:pic>
      <p:sp>
        <p:nvSpPr>
          <p:cNvPr id="24" name="平行四边形 23"/>
          <p:cNvSpPr/>
          <p:nvPr/>
        </p:nvSpPr>
        <p:spPr>
          <a:xfrm>
            <a:off x="5469169" y="2967264"/>
            <a:ext cx="1253663" cy="613353"/>
          </a:xfrm>
          <a:prstGeom prst="parallelogram">
            <a:avLst/>
          </a:prstGeom>
          <a:noFill/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7200" dirty="0">
                <a:solidFill>
                  <a:srgbClr val="A28A7C"/>
                </a:solidFill>
                <a:latin typeface="Agency FB" panose="020B0503020202020204" pitchFamily="34" charset="0"/>
              </a:rPr>
              <a:t>01</a:t>
            </a:r>
            <a:endParaRPr lang="zh-CN" altLang="en-US" sz="7200" dirty="0">
              <a:solidFill>
                <a:srgbClr val="A28A7C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79755" y="3848760"/>
            <a:ext cx="223249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新课导入</a:t>
            </a:r>
            <a:endParaRPr lang="zh-CN" sz="2400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1185" y="519430"/>
            <a:ext cx="60007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激情谈话，导入新课</a:t>
            </a:r>
            <a:endParaRPr lang="zh-CN" altLang="en-US" sz="32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590" y="1490980"/>
            <a:ext cx="10909935" cy="2893060"/>
          </a:xfrm>
          <a:prstGeom prst="rect">
            <a:avLst/>
          </a:prstGeom>
          <a:solidFill>
            <a:srgbClr val="649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090" y="1584325"/>
            <a:ext cx="10274300" cy="279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同学们看过《三国演义》这部书或电视剧吗？那你最喜欢三国里的哪个人物？今天老师给大家介绍两位三国里比较聪明的人物，他们就是</a:t>
            </a:r>
            <a:r>
              <a:rPr lang="en-US" altLang="zh-CN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水柱简体" panose="03000509000000000000" charset="-122"/>
                <a:ea typeface="方正水柱简体" panose="03000509000000000000" charset="-122"/>
              </a:rPr>
              <a:t>周瑜</a:t>
            </a:r>
            <a:r>
              <a:rPr lang="en-US" altLang="zh-CN" sz="4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40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水柱简体" panose="03000509000000000000" charset="-122"/>
                <a:ea typeface="方正水柱简体" panose="03000509000000000000" charset="-122"/>
              </a:rPr>
              <a:t>诸葛亮</a:t>
            </a:r>
            <a:r>
              <a:rPr lang="en-US" altLang="zh-CN" sz="4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46176" y="4799149"/>
            <a:ext cx="8891344" cy="1688329"/>
          </a:xfrm>
          <a:prstGeom prst="rect">
            <a:avLst/>
          </a:prstGeom>
          <a:solidFill>
            <a:srgbClr val="F8AE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861185" y="4921250"/>
            <a:ext cx="8481060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    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在他们两个人之间，发生了一件有趣的事，我们快来看一下吧！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预习材料</a:t>
            </a:r>
            <a:endParaRPr lang="zh-CN" sz="32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15" y="1612265"/>
            <a:ext cx="4151630" cy="497967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765" y="1405255"/>
            <a:ext cx="6510020" cy="5186680"/>
          </a:xfrm>
          <a:prstGeom prst="rect">
            <a:avLst/>
          </a:prstGeom>
        </p:spPr>
      </p:pic>
    </p:spTree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预习材料</a:t>
            </a:r>
            <a:endParaRPr lang="zh-CN" sz="32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85775" y="1249680"/>
            <a:ext cx="1122108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</a:pPr>
            <a:r>
              <a:rPr lang="en-US" altLang="zh-CN" sz="4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草船借箭》是选自古典名著《三国演义》中的一个故事，故事发生在东汉末年，曹操、刘备、孙权各据一方，相互讨伐，史称“三国鼎立”。曹操打败了刘备，又派兵进攻孙权，于是刘备和孙权联合起来抵抗曹操。诸葛亮奉刘备之命到孙权那里帮助作战，“草船借箭”这个故事，就是在孙、刘联合抗曹的时候，也就是在赤壁之前发生的。</a:t>
            </a:r>
            <a:endParaRPr lang="zh-CN" altLang="en-US" sz="4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7649" y="1109526"/>
            <a:ext cx="5556703" cy="4638949"/>
          </a:xfrm>
          <a:prstGeom prst="rect">
            <a:avLst/>
          </a:prstGeom>
        </p:spPr>
      </p:pic>
      <p:sp>
        <p:nvSpPr>
          <p:cNvPr id="24" name="平行四边形 23"/>
          <p:cNvSpPr/>
          <p:nvPr/>
        </p:nvSpPr>
        <p:spPr>
          <a:xfrm>
            <a:off x="5272405" y="2835910"/>
            <a:ext cx="1647825" cy="613410"/>
          </a:xfrm>
          <a:prstGeom prst="parallelogram">
            <a:avLst/>
          </a:prstGeom>
          <a:noFill/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7200" dirty="0">
                <a:solidFill>
                  <a:srgbClr val="A28A7C"/>
                </a:solidFill>
                <a:latin typeface="Agency FB" panose="020B0503020202020204" pitchFamily="34" charset="0"/>
              </a:rPr>
              <a:t>0</a:t>
            </a:r>
            <a:r>
              <a:rPr lang="en-US" sz="7200" dirty="0">
                <a:solidFill>
                  <a:srgbClr val="A28A7C"/>
                </a:solidFill>
                <a:latin typeface="Agency FB" panose="020B0503020202020204" pitchFamily="34" charset="0"/>
              </a:rPr>
              <a:t>2</a:t>
            </a:r>
            <a:endParaRPr lang="en-US" sz="7200" dirty="0">
              <a:solidFill>
                <a:srgbClr val="A28A7C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01540" y="3731895"/>
            <a:ext cx="278828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初读课文</a:t>
            </a:r>
            <a:endParaRPr lang="zh-CN" sz="2400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dist"/>
            <a:r>
              <a:rPr lang="zh-CN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整体感知</a:t>
            </a:r>
            <a:endParaRPr lang="zh-CN" sz="2400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初读课文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47065" y="1567815"/>
            <a:ext cx="10897235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1、学生带着问题读文，要求读准字音，读通句子。</a:t>
            </a:r>
            <a:endParaRPr lang="zh-CN"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现在请同学们翻开书，我们一起来读一读这篇课文，记住把字音读准了，句子读通了。边读边想课文讲了一件什么事？</a:t>
            </a:r>
            <a:endParaRPr lang="zh-CN" altLang="en-US"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959" r="78981" b="78678"/>
          <a:stretch>
            <a:fillRect/>
          </a:stretch>
        </p:blipFill>
        <p:spPr>
          <a:xfrm>
            <a:off x="0" y="-141121"/>
            <a:ext cx="2041858" cy="1905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1110" t="57976" r="4103" b="12149"/>
          <a:stretch>
            <a:fillRect/>
          </a:stretch>
        </p:blipFill>
        <p:spPr>
          <a:xfrm>
            <a:off x="10827434" y="4799131"/>
            <a:ext cx="1364566" cy="2058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401" y="519444"/>
            <a:ext cx="3531199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初读课文</a:t>
            </a:r>
            <a:endParaRPr lang="zh-CN" altLang="en-US" sz="45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47065" y="1348740"/>
            <a:ext cx="10897235" cy="5477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alt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这篇课文主要讲周瑜由于妒忌诸葛亮的才干,要诸葛亮在十天内造好十万支箭,以此陷害他,诸葛亮同周瑜斗智,用妙计向曹操“借箭”,挫败了周瑜的暗算。</a:t>
            </a:r>
            <a:endParaRPr 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ISPRING_RESOURCE_PATHS_HASH_PRESENTER" val="2ec06a738d28d439bb736f532447a8aeabd5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1160</Words>
  <Application>WPS 演示</Application>
  <PresentationFormat>宽屏</PresentationFormat>
  <Paragraphs>188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方正祥隶简体</vt:lpstr>
      <vt:lpstr>微软雅黑</vt:lpstr>
      <vt:lpstr>Century Gothic</vt:lpstr>
      <vt:lpstr>Agency FB</vt:lpstr>
      <vt:lpstr>楷体</vt:lpstr>
      <vt:lpstr>方正水柱简体</vt:lpstr>
      <vt:lpstr>Arial Unicode MS</vt:lpstr>
      <vt:lpstr>等线 Light</vt:lpstr>
      <vt:lpstr>等线</vt:lpstr>
      <vt:lpstr>Calibri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™。 小冰 ✿</cp:lastModifiedBy>
  <cp:revision>38</cp:revision>
  <dcterms:created xsi:type="dcterms:W3CDTF">2016-07-04T02:40:00Z</dcterms:created>
  <dcterms:modified xsi:type="dcterms:W3CDTF">2019-12-21T14:15:39Z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2052-11.1.0.9329</vt:lpwstr>
  </property>
</Properties>
</file>