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6" r:id="rId4"/>
    <p:sldId id="267" r:id="rId5"/>
    <p:sldId id="272" r:id="rId6"/>
    <p:sldId id="281" r:id="rId7"/>
    <p:sldId id="282" r:id="rId8"/>
    <p:sldId id="270" r:id="rId9"/>
    <p:sldId id="271" r:id="rId10"/>
    <p:sldId id="260" r:id="rId11"/>
    <p:sldId id="261" r:id="rId12"/>
    <p:sldId id="278" r:id="rId13"/>
    <p:sldId id="279" r:id="rId14"/>
    <p:sldId id="280" r:id="rId15"/>
    <p:sldId id="264" r:id="rId16"/>
    <p:sldId id="265" r:id="rId17"/>
  </p:sldIdLst>
  <p:sldSz cx="12192000" cy="6858000"/>
  <p:notesSz cx="6858000" cy="9144000"/>
  <p:embeddedFontLst>
    <p:embeddedFont>
      <p:font typeface="方正祥隶简体" panose="03000509000000000000" pitchFamily="65" charset="-122"/>
      <p:regular r:id="rId19"/>
    </p:embeddedFont>
    <p:embeddedFont>
      <p:font typeface="字魂27号-布丁体" panose="00000500000000000000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等线" panose="02010600030101010101" pitchFamily="2" charset="-122"/>
      <p:regular r:id="rId25"/>
      <p:bold r:id="rId26"/>
    </p:embeddedFont>
    <p:embeddedFont>
      <p:font typeface="楷体" panose="02010609060101010101" pitchFamily="49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83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01" y="77"/>
      </p:cViewPr>
      <p:guideLst>
        <p:guide orient="horz" pos="216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1351722" y="874643"/>
            <a:ext cx="9382539" cy="5019262"/>
          </a:xfrm>
          <a:prstGeom prst="roundRect">
            <a:avLst>
              <a:gd name="adj" fmla="val 1059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559399" y="559398"/>
            <a:ext cx="10951283" cy="5669280"/>
          </a:xfrm>
          <a:prstGeom prst="roundRect">
            <a:avLst>
              <a:gd name="adj" fmla="val 1059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83">
            <a:off x="6819900" y="2350770"/>
            <a:ext cx="1258570" cy="28238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31263" y="2311671"/>
            <a:ext cx="1415772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100" dirty="0">
                <a:ln>
                  <a:noFill/>
                </a:ln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的</a:t>
            </a:r>
          </a:p>
        </p:txBody>
      </p:sp>
      <p:sp>
        <p:nvSpPr>
          <p:cNvPr id="3" name="矩形 2"/>
          <p:cNvSpPr/>
          <p:nvPr/>
        </p:nvSpPr>
        <p:spPr>
          <a:xfrm>
            <a:off x="5129142" y="1845057"/>
            <a:ext cx="3002280" cy="1799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100" dirty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latin typeface="方正祥隶简体" panose="03000509000000000000" charset="-122"/>
                <a:ea typeface="方正祥隶简体" panose="03000509000000000000" charset="-122"/>
              </a:rPr>
              <a:t>祖父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42785" y="3644900"/>
            <a:ext cx="3131820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100" dirty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latin typeface="方正祥隶简体" panose="03000509000000000000" charset="-122"/>
                <a:ea typeface="方正祥隶简体" panose="03000509000000000000" charset="-122"/>
              </a:rPr>
              <a:t>园子</a:t>
            </a:r>
          </a:p>
        </p:txBody>
      </p:sp>
      <p:sp>
        <p:nvSpPr>
          <p:cNvPr id="4" name="文本框 29"/>
          <p:cNvSpPr txBox="1">
            <a:spLocks noChangeArrowheads="1"/>
          </p:cNvSpPr>
          <p:nvPr/>
        </p:nvSpPr>
        <p:spPr bwMode="auto">
          <a:xfrm>
            <a:off x="4293870" y="589089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zh-CN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年级下</a:t>
            </a:r>
          </a:p>
        </p:txBody>
      </p:sp>
      <p:sp>
        <p:nvSpPr>
          <p:cNvPr id="5" name="文本框 29"/>
          <p:cNvSpPr txBox="1">
            <a:spLocks noChangeArrowheads="1"/>
          </p:cNvSpPr>
          <p:nvPr/>
        </p:nvSpPr>
        <p:spPr bwMode="auto">
          <a:xfrm>
            <a:off x="10174605" y="4644390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第一课时</a:t>
            </a: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65" y="535940"/>
            <a:ext cx="2069465" cy="465010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843530" y="306070"/>
            <a:ext cx="5156835" cy="1445260"/>
            <a:chOff x="4575" y="-114"/>
            <a:chExt cx="8121" cy="2276"/>
          </a:xfrm>
        </p:grpSpPr>
        <p:grpSp>
          <p:nvGrpSpPr>
            <p:cNvPr id="8" name="组合 7"/>
            <p:cNvGrpSpPr/>
            <p:nvPr/>
          </p:nvGrpSpPr>
          <p:grpSpPr>
            <a:xfrm flipV="1">
              <a:off x="4575" y="934"/>
              <a:ext cx="8121" cy="180"/>
              <a:chOff x="11283" y="6167"/>
              <a:chExt cx="4529" cy="0"/>
            </a:xfrm>
          </p:grpSpPr>
          <p:cxnSp>
            <p:nvCxnSpPr>
              <p:cNvPr id="11" name="直接连接符 10"/>
              <p:cNvCxnSpPr/>
              <p:nvPr/>
            </p:nvCxnSpPr>
            <p:spPr>
              <a:xfrm flipH="1">
                <a:off x="11283" y="6167"/>
                <a:ext cx="525" cy="0"/>
              </a:xfrm>
              <a:prstGeom prst="line">
                <a:avLst/>
              </a:prstGeom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15288" y="6167"/>
                <a:ext cx="525" cy="0"/>
              </a:xfrm>
              <a:prstGeom prst="line">
                <a:avLst/>
              </a:prstGeom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5914" y="-114"/>
              <a:ext cx="5571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ln>
                    <a:noFill/>
                  </a:ln>
                  <a:solidFill>
                    <a:schemeClr val="accent1"/>
                  </a:solidFill>
                  <a:latin typeface="方正祥隶简体" panose="03000509000000000000" charset="-122"/>
                  <a:ea typeface="方正祥隶简体" panose="03000509000000000000" charset="-122"/>
                </a:rPr>
                <a:t>第二课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3490595" y="2035810"/>
            <a:ext cx="6972935" cy="93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hu</a:t>
            </a:r>
            <a:r>
              <a:rPr lang="zh-CN" altLang="en-US" sz="5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ǎ</a:t>
            </a:r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ng  晃眼  虚晃  </a:t>
            </a:r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3490595" y="3733165"/>
            <a:ext cx="7092950" cy="93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hu</a:t>
            </a:r>
            <a:r>
              <a:rPr lang="zh-CN" altLang="en-US" sz="5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à</a:t>
            </a:r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ng  晃荡  摇晃  </a:t>
            </a: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1458595" y="2613660"/>
            <a:ext cx="137922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0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晃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9" name="左大括号 8"/>
          <p:cNvSpPr/>
          <p:nvPr/>
        </p:nvSpPr>
        <p:spPr>
          <a:xfrm>
            <a:off x="3013710" y="2221230"/>
            <a:ext cx="300355" cy="24142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5765" y="78740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多音字</a:t>
            </a: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62635" y="1372870"/>
            <a:ext cx="10666095" cy="483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sz="5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用自己喜欢的方式自读课文。</a:t>
            </a:r>
          </a:p>
          <a:p>
            <a:pPr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sz="5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endParaRPr sz="5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sz="5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你觉得祖父的园子是一个怎样的园子？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48455" y="512445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初读课文</a:t>
            </a:r>
          </a:p>
        </p:txBody>
      </p:sp>
    </p:spTree>
  </p:cSld>
  <p:clrMapOvr>
    <a:masterClrMapping/>
  </p:clrMapOvr>
  <p:transition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62635" y="1704975"/>
            <a:ext cx="10666095" cy="4407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sz="5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小组讨论：</a:t>
            </a:r>
          </a:p>
          <a:p>
            <a:pPr algn="l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sz="5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作者回忆了童年时在祖父的园子里经历的哪些场景？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48455" y="723900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初读课文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38480" y="1584325"/>
            <a:ext cx="1092073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eaLnBrk="0" fontAlgn="base" hangingPunct="0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（1—3自然段）</a:t>
            </a:r>
            <a:r>
              <a:rPr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记忆中的园子</a:t>
            </a:r>
          </a:p>
          <a:p>
            <a:pPr algn="l" eaLnBrk="0" fontAlgn="base" hangingPunct="0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（4—15自然段）</a:t>
            </a:r>
            <a:r>
              <a:rPr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跟着祖父在园子里干活、玩耍</a:t>
            </a:r>
          </a:p>
          <a:p>
            <a:pPr algn="l" eaLnBrk="0" fontAlgn="base" hangingPunct="0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sz="3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（16—17自然段）</a:t>
            </a:r>
            <a:r>
              <a:rPr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园中的一切都是活的，都是自由</a:t>
            </a:r>
          </a:p>
          <a:p>
            <a:pPr algn="l" eaLnBrk="0" fontAlgn="base" hangingPunct="0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sz="3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（18—20自然段）</a:t>
            </a:r>
            <a:r>
              <a:rPr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在园中玩累了，可以快乐地入梦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48455" y="723900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初读课文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53955" y="102870"/>
            <a:ext cx="1901825" cy="1066800"/>
          </a:xfrm>
          <a:prstGeom prst="rect">
            <a:avLst/>
          </a:prstGeom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62635" y="1584325"/>
            <a:ext cx="1066609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交流课文主要内容：</a:t>
            </a:r>
          </a:p>
          <a:p>
            <a:pPr algn="l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记忆中祖父的院子色彩鲜艳，景物众多，祖父经常在园子里劳作，“我”也经常在园子里“乱闹”、玩耍，园中的景物的自由的，“我”也是自由的快乐的。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48455" y="723900"/>
            <a:ext cx="389382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初读课文</a:t>
            </a:r>
          </a:p>
        </p:txBody>
      </p:sp>
    </p:spTree>
  </p:cSld>
  <p:clrMapOvr>
    <a:masterClrMapping/>
  </p:clrMapOvr>
  <p:transition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34820" y="2110105"/>
            <a:ext cx="8721725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1、熟读课文，给文章划分段落层次。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2、规范书写本课生字词。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44035" y="977900"/>
            <a:ext cx="3504565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作业布置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83">
            <a:off x="5539521" y="-24508"/>
            <a:ext cx="2009869" cy="450801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31063" y="1970041"/>
            <a:ext cx="141577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1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见</a:t>
            </a:r>
          </a:p>
        </p:txBody>
      </p:sp>
      <p:sp>
        <p:nvSpPr>
          <p:cNvPr id="4" name="矩形 3"/>
          <p:cNvSpPr/>
          <p:nvPr/>
        </p:nvSpPr>
        <p:spPr>
          <a:xfrm>
            <a:off x="4959597" y="429007"/>
            <a:ext cx="1608133" cy="18004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100" dirty="0">
                <a:solidFill>
                  <a:schemeClr val="accent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再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8" name="图片 7" descr="结尾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1505" y="4234180"/>
            <a:ext cx="6550025" cy="23183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8370" y="786765"/>
            <a:ext cx="10335260" cy="528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en-US" altLang="zh-CN" sz="4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不一样的童年有不一样的快乐，不一样的生活有不一样的精彩。今天，让我们一起来学习我国现代著名作家萧红笔下的一篇文章《祖父的园子》。齐读课题，你最想知道什么？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26650" y="17145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8370" y="1859915"/>
            <a:ext cx="1033526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en-US" altLang="zh-CN" sz="6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你们课前收集了作者的资料，谁来介绍一下作者？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26650" y="171450"/>
            <a:ext cx="1901825" cy="1066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8370" y="786765"/>
            <a:ext cx="10335260" cy="528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en-US" altLang="zh-CN" sz="4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萧红,现代著名作家,原名张乃莹,黑龙江呼兰人。1933与萧军自费出版第一本作品合集《跋涉》。1935年发表成名作《生死场》,开始用笔名萧红,1940年发表了著长篇小说《呼兰河传》。</a:t>
            </a: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26650" y="17145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0680" y="171450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作者介绍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12045" y="14097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8345" y="613410"/>
            <a:ext cx="10734675" cy="56311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80000"/>
              </a:lnSpc>
            </a:pPr>
            <a:r>
              <a:rPr lang="zh-CN" altLang="en-US" sz="50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蚂蚱   啃食   樱桃   蚌壳   嘟嘴</a:t>
            </a:r>
          </a:p>
          <a:p>
            <a:pPr algn="l">
              <a:lnSpc>
                <a:spcPct val="180000"/>
              </a:lnSpc>
            </a:pPr>
            <a:r>
              <a:rPr lang="zh-CN" altLang="en-US" sz="50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倭瓜   啰嗦   闲逛   瞎闹   水瓢</a:t>
            </a:r>
          </a:p>
          <a:p>
            <a:pPr algn="l">
              <a:lnSpc>
                <a:spcPct val="180000"/>
              </a:lnSpc>
            </a:pPr>
            <a:r>
              <a:rPr lang="zh-CN" altLang="en-US" sz="50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嗡嗡   戴帽   栽花   鸟窝   铲子</a:t>
            </a:r>
          </a:p>
          <a:p>
            <a:pPr algn="l">
              <a:lnSpc>
                <a:spcPct val="180000"/>
              </a:lnSpc>
            </a:pPr>
            <a:r>
              <a:rPr lang="zh-CN" altLang="en-US" sz="50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承认   绑着   拴住   蚯蚓   枕头</a:t>
            </a:r>
            <a:r>
              <a:rPr lang="zh-CN" altLang="en-US" sz="50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0650" y="50800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生字生词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26650" y="17145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0430" y="51244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生字生词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74395" y="1654796"/>
            <a:ext cx="3811115" cy="4385804"/>
            <a:chOff x="11213" y="2695"/>
            <a:chExt cx="3417" cy="3932"/>
          </a:xfrm>
        </p:grpSpPr>
        <p:grpSp>
          <p:nvGrpSpPr>
            <p:cNvPr id="62" name="组合 61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3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884" y="4506"/>
                <a:ext cx="8259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en-US" sz="20000" b="1" dirty="0">
                    <a:ea typeface="楷体" panose="02010609060101010101" pitchFamily="49" charset="-122"/>
                  </a:rPr>
                  <a:t>樱</a:t>
                </a:r>
                <a:endParaRPr lang="zh-CN" altLang="zh-CN" sz="20000" b="1" dirty="0"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2312" y="2695"/>
              <a:ext cx="1690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5000" b="1" dirty="0" err="1"/>
                <a:t>yīng</a:t>
              </a:r>
              <a:endParaRPr lang="en-US" altLang="zh-CN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85510" y="1238250"/>
            <a:ext cx="6798412" cy="38445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基本释义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6000"/>
              </a:lnSpc>
            </a:pPr>
            <a:r>
              <a:rPr lang="en-US" altLang="zh-CN" sz="45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</a:rPr>
              <a:t>樱花，落叶乔木。春季开鲜艳的淡红色花。可供观赏。</a:t>
            </a:r>
          </a:p>
          <a:p>
            <a:pPr>
              <a:lnSpc>
                <a:spcPts val="6000"/>
              </a:lnSpc>
            </a:pPr>
            <a:r>
              <a:rPr lang="en-US" altLang="zh-CN" sz="45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</a:rPr>
              <a:t>樱桃。</a:t>
            </a:r>
          </a:p>
        </p:txBody>
      </p:sp>
      <p:sp>
        <p:nvSpPr>
          <p:cNvPr id="7" name="矩形 6"/>
          <p:cNvSpPr/>
          <p:nvPr/>
        </p:nvSpPr>
        <p:spPr>
          <a:xfrm>
            <a:off x="5532406" y="5087991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樱花</a:t>
            </a:r>
          </a:p>
        </p:txBody>
      </p:sp>
      <p:sp>
        <p:nvSpPr>
          <p:cNvPr id="6" name="矩形 5"/>
          <p:cNvSpPr/>
          <p:nvPr/>
        </p:nvSpPr>
        <p:spPr>
          <a:xfrm>
            <a:off x="8159750" y="5087991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樱桃</a:t>
            </a:r>
          </a:p>
        </p:txBody>
      </p:sp>
    </p:spTree>
    <p:extLst>
      <p:ext uri="{BB962C8B-B14F-4D97-AF65-F5344CB8AC3E}">
        <p14:creationId xmlns:p14="http://schemas.microsoft.com/office/powerpoint/2010/main" val="1731391935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26650" y="17145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0430" y="51244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生字生词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74395" y="1654796"/>
            <a:ext cx="3811115" cy="4385804"/>
            <a:chOff x="11213" y="2695"/>
            <a:chExt cx="3417" cy="3932"/>
          </a:xfrm>
        </p:grpSpPr>
        <p:grpSp>
          <p:nvGrpSpPr>
            <p:cNvPr id="62" name="组合 61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3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884" y="4506"/>
                <a:ext cx="8259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en-US" sz="20000" b="1" dirty="0">
                    <a:ea typeface="楷体" panose="02010609060101010101" pitchFamily="49" charset="-122"/>
                  </a:rPr>
                  <a:t>拔</a:t>
                </a:r>
                <a:endParaRPr lang="zh-CN" altLang="zh-CN" sz="20000" b="1" dirty="0"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1892" y="2695"/>
              <a:ext cx="2110" cy="8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5500" b="1" dirty="0"/>
                <a:t>   </a:t>
              </a:r>
              <a:r>
                <a:rPr lang="en-US" altLang="zh-CN" sz="5500" b="1" dirty="0" err="1"/>
                <a:t>bá</a:t>
              </a:r>
              <a:r>
                <a:rPr lang="en-US" altLang="zh-CN" sz="5500" b="1" dirty="0"/>
                <a:t> 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42393" y="1061269"/>
            <a:ext cx="6798412" cy="38337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基本释义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6000"/>
              </a:lnSpc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把固定或隐藏在其他物体里的东西往外拉；抽出。</a:t>
            </a:r>
          </a:p>
          <a:p>
            <a:pPr>
              <a:lnSpc>
                <a:spcPts val="6000"/>
              </a:lnSpc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挑选（多指人才）。</a:t>
            </a:r>
          </a:p>
          <a:p>
            <a:pPr>
              <a:lnSpc>
                <a:spcPts val="6000"/>
              </a:lnSpc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超出；高出。</a:t>
            </a:r>
          </a:p>
        </p:txBody>
      </p:sp>
      <p:sp>
        <p:nvSpPr>
          <p:cNvPr id="7" name="矩形 6"/>
          <p:cNvSpPr/>
          <p:nvPr/>
        </p:nvSpPr>
        <p:spPr>
          <a:xfrm>
            <a:off x="5532406" y="5087991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拔草</a:t>
            </a:r>
          </a:p>
        </p:txBody>
      </p:sp>
      <p:sp>
        <p:nvSpPr>
          <p:cNvPr id="6" name="矩形 5"/>
          <p:cNvSpPr/>
          <p:nvPr/>
        </p:nvSpPr>
        <p:spPr>
          <a:xfrm>
            <a:off x="8151275" y="5087991"/>
            <a:ext cx="1883849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拔掉</a:t>
            </a:r>
          </a:p>
        </p:txBody>
      </p:sp>
    </p:spTree>
    <p:extLst>
      <p:ext uri="{BB962C8B-B14F-4D97-AF65-F5344CB8AC3E}">
        <p14:creationId xmlns:p14="http://schemas.microsoft.com/office/powerpoint/2010/main" val="264882089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26650" y="17145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0430" y="51244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生字生词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74395" y="1654796"/>
            <a:ext cx="3811115" cy="4385804"/>
            <a:chOff x="11213" y="2695"/>
            <a:chExt cx="3417" cy="3932"/>
          </a:xfrm>
        </p:grpSpPr>
        <p:grpSp>
          <p:nvGrpSpPr>
            <p:cNvPr id="62" name="组合 61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3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zh-CN" sz="20000" b="1" dirty="0">
                    <a:ea typeface="楷体" panose="02010609060101010101" pitchFamily="49" charset="-122"/>
                  </a:rPr>
                  <a:t>瞎</a:t>
                </a: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2312" y="2695"/>
              <a:ext cx="1690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lt"/>
                  <a:sym typeface="+mn-ea"/>
                </a:rPr>
                <a:t>xiā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85665" y="643890"/>
            <a:ext cx="637857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基本释义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1.丧失视觉；失明。</a:t>
            </a:r>
          </a:p>
          <a:p>
            <a:pPr>
              <a:lnSpc>
                <a:spcPct val="12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2.没有根据地；没有来由地；没有效果地：～说。</a:t>
            </a:r>
          </a:p>
          <a:p>
            <a:pPr>
              <a:lnSpc>
                <a:spcPct val="120000"/>
              </a:lnSpc>
            </a:pP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.糟蹋；损失；丢掉：白～</a:t>
            </a:r>
          </a:p>
          <a:p>
            <a:pPr>
              <a:lnSpc>
                <a:spcPct val="120000"/>
              </a:lnSpc>
            </a:pP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.没有头绪；乱：线绕～了。</a:t>
            </a:r>
          </a:p>
        </p:txBody>
      </p:sp>
      <p:sp>
        <p:nvSpPr>
          <p:cNvPr id="7" name="矩形 6"/>
          <p:cNvSpPr/>
          <p:nvPr/>
        </p:nvSpPr>
        <p:spPr>
          <a:xfrm>
            <a:off x="5502910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抓瞎</a:t>
            </a:r>
          </a:p>
        </p:txBody>
      </p:sp>
      <p:sp>
        <p:nvSpPr>
          <p:cNvPr id="6" name="矩形 5"/>
          <p:cNvSpPr/>
          <p:nvPr/>
        </p:nvSpPr>
        <p:spPr>
          <a:xfrm>
            <a:off x="8006080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瞎闹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10026650" y="17145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0430" y="512445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生字生词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22279" y="1654796"/>
            <a:ext cx="3811115" cy="4385804"/>
            <a:chOff x="11346" y="2695"/>
            <a:chExt cx="3417" cy="3932"/>
          </a:xfrm>
        </p:grpSpPr>
        <p:grpSp>
          <p:nvGrpSpPr>
            <p:cNvPr id="62" name="组合 61"/>
            <p:cNvGrpSpPr/>
            <p:nvPr/>
          </p:nvGrpSpPr>
          <p:grpSpPr>
            <a:xfrm>
              <a:off x="11346" y="3466"/>
              <a:ext cx="3417" cy="3161"/>
              <a:chOff x="3206" y="3913"/>
              <a:chExt cx="9793" cy="9058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3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矩形 63"/>
              <p:cNvSpPr/>
              <p:nvPr/>
            </p:nvSpPr>
            <p:spPr>
              <a:xfrm>
                <a:off x="320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zh-CN" sz="20000" b="1" dirty="0">
                    <a:ea typeface="楷体" panose="02010609060101010101" pitchFamily="49" charset="-122"/>
                  </a:rPr>
                  <a:t>承</a:t>
                </a: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1640" y="2695"/>
              <a:ext cx="2620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lt"/>
                  <a:sym typeface="+mn-ea"/>
                </a:rPr>
                <a:t>chéng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69840" y="1534795"/>
            <a:ext cx="6378575" cy="3730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基本释义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5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1.托着；接着：～重。</a:t>
            </a:r>
          </a:p>
          <a:p>
            <a:pPr>
              <a:lnSpc>
                <a:spcPct val="110000"/>
              </a:lnSpc>
            </a:pPr>
            <a:r>
              <a:rPr lang="zh-CN" altLang="en-US" sz="35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2.承担：～印。</a:t>
            </a:r>
          </a:p>
          <a:p>
            <a:pPr>
              <a:lnSpc>
                <a:spcPct val="110000"/>
              </a:lnSpc>
            </a:pPr>
            <a:r>
              <a:rPr lang="zh-CN" altLang="en-US" sz="35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3.客套话，承蒙：</a:t>
            </a:r>
          </a:p>
          <a:p>
            <a:pPr>
              <a:lnSpc>
                <a:spcPct val="110000"/>
              </a:lnSpc>
            </a:pPr>
            <a:r>
              <a:rPr lang="zh-CN" altLang="en-US" sz="35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4.继续；接续：～上启下。</a:t>
            </a:r>
          </a:p>
          <a:p>
            <a:pPr>
              <a:lnSpc>
                <a:spcPct val="110000"/>
              </a:lnSpc>
            </a:pPr>
            <a:r>
              <a:rPr lang="zh-CN" altLang="en-US" sz="35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5.接受（命令或吩咐）。</a:t>
            </a:r>
          </a:p>
        </p:txBody>
      </p:sp>
      <p:sp>
        <p:nvSpPr>
          <p:cNvPr id="7" name="矩形 6"/>
          <p:cNvSpPr/>
          <p:nvPr/>
        </p:nvSpPr>
        <p:spPr>
          <a:xfrm>
            <a:off x="5069840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承认</a:t>
            </a:r>
          </a:p>
        </p:txBody>
      </p:sp>
      <p:sp>
        <p:nvSpPr>
          <p:cNvPr id="6" name="矩形 5"/>
          <p:cNvSpPr/>
          <p:nvPr/>
        </p:nvSpPr>
        <p:spPr>
          <a:xfrm>
            <a:off x="7238365" y="5265420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承先启后</a:t>
            </a:r>
          </a:p>
        </p:txBody>
      </p:sp>
      <p:sp>
        <p:nvSpPr>
          <p:cNvPr id="8" name="矩形 7"/>
          <p:cNvSpPr/>
          <p:nvPr/>
        </p:nvSpPr>
        <p:spPr>
          <a:xfrm>
            <a:off x="5069523" y="717550"/>
            <a:ext cx="3691255" cy="937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部首</a:t>
            </a:r>
            <a:r>
              <a:rPr lang="en-US" alt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“乛”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麦哨-绿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1830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布丁体+普惠体R">
      <a:majorFont>
        <a:latin typeface="等线 Light"/>
        <a:ea typeface="字魂27号-布丁体"/>
        <a:cs typeface=""/>
      </a:majorFont>
      <a:minorFont>
        <a:latin typeface="等线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441</Words>
  <Application>Microsoft Office PowerPoint</Application>
  <PresentationFormat>宽屏</PresentationFormat>
  <Paragraphs>78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等线</vt:lpstr>
      <vt:lpstr>楷体</vt:lpstr>
      <vt:lpstr>方正祥隶简体</vt:lpstr>
      <vt:lpstr>Calibri</vt:lpstr>
      <vt:lpstr>Arial</vt:lpstr>
      <vt:lpstr>字魂27号-布丁体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阿常</dc:creator>
  <cp:lastModifiedBy>璐 璐</cp:lastModifiedBy>
  <cp:revision>28</cp:revision>
  <dcterms:created xsi:type="dcterms:W3CDTF">2019-05-17T00:33:00Z</dcterms:created>
  <dcterms:modified xsi:type="dcterms:W3CDTF">2019-12-21T13:40:22Z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