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67" r:id="rId3"/>
    <p:sldId id="268" r:id="rId4"/>
    <p:sldId id="259" r:id="rId5"/>
    <p:sldId id="257" r:id="rId6"/>
    <p:sldId id="263" r:id="rId7"/>
    <p:sldId id="272" r:id="rId8"/>
    <p:sldId id="273" r:id="rId9"/>
    <p:sldId id="274" r:id="rId10"/>
    <p:sldId id="275" r:id="rId11"/>
    <p:sldId id="276" r:id="rId12"/>
    <p:sldId id="277" r:id="rId13"/>
    <p:sldId id="279" r:id="rId14"/>
    <p:sldId id="280" r:id="rId15"/>
    <p:sldId id="282" r:id="rId16"/>
    <p:sldId id="283" r:id="rId17"/>
    <p:sldId id="284" r:id="rId18"/>
    <p:sldId id="266" r:id="rId19"/>
  </p:sldIdLst>
  <p:sldSz cx="12192000" cy="6858000"/>
  <p:notesSz cx="6858000" cy="9144000"/>
  <p:embeddedFontLst>
    <p:embeddedFont>
      <p:font typeface="字魂27号-布丁体" panose="00000500000000000000" charset="-122"/>
      <p:regular r:id="rId20"/>
    </p:embeddedFont>
    <p:embeddedFont>
      <p:font typeface="等线" panose="02010600030101010101" pitchFamily="2" charset="-122"/>
      <p:regular r:id="rId21"/>
      <p:bold r:id="rId22"/>
    </p:embeddedFont>
    <p:embeddedFont>
      <p:font typeface="方正祥隶简体" panose="03000509000000000000" pitchFamily="65" charset="-122"/>
      <p:regular r:id="rId23"/>
    </p:embeddedFont>
    <p:embeddedFont>
      <p:font typeface="楷体" panose="02010609060101010101" pitchFamily="49" charset="-122"/>
      <p:regular r:id="rId24"/>
    </p:embeddedFont>
    <p:embeddedFont>
      <p:font typeface="微软雅黑" panose="020B0503020204020204" pitchFamily="34" charset="-122"/>
      <p:regular r:id="rId25"/>
      <p:bold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83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101" y="77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 userDrawn="1"/>
        </p:nvSpPr>
        <p:spPr>
          <a:xfrm>
            <a:off x="1351722" y="874643"/>
            <a:ext cx="9382539" cy="5019262"/>
          </a:xfrm>
          <a:prstGeom prst="roundRect">
            <a:avLst>
              <a:gd name="adj" fmla="val 10595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 userDrawn="1"/>
        </p:nvSpPr>
        <p:spPr>
          <a:xfrm>
            <a:off x="559399" y="559398"/>
            <a:ext cx="10951283" cy="5669280"/>
          </a:xfrm>
          <a:prstGeom prst="roundRect">
            <a:avLst>
              <a:gd name="adj" fmla="val 10595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tif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93483">
            <a:off x="6819900" y="2350770"/>
            <a:ext cx="1258570" cy="28238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131263" y="2311671"/>
            <a:ext cx="1415772" cy="1799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100" dirty="0">
                <a:ln>
                  <a:noFill/>
                </a:ln>
                <a:solidFill>
                  <a:schemeClr val="accent1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的</a:t>
            </a:r>
          </a:p>
        </p:txBody>
      </p:sp>
      <p:sp>
        <p:nvSpPr>
          <p:cNvPr id="5" name="矩形 4"/>
          <p:cNvSpPr/>
          <p:nvPr/>
        </p:nvSpPr>
        <p:spPr>
          <a:xfrm>
            <a:off x="5129142" y="1845057"/>
            <a:ext cx="3002280" cy="17995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100" dirty="0">
                <a:ln>
                  <a:solidFill>
                    <a:schemeClr val="bg1"/>
                  </a:solidFill>
                </a:ln>
                <a:solidFill>
                  <a:schemeClr val="accent1"/>
                </a:solidFill>
                <a:latin typeface="方正祥隶简体" panose="03000509000000000000" charset="-122"/>
                <a:ea typeface="方正祥隶简体" panose="03000509000000000000" charset="-122"/>
              </a:rPr>
              <a:t>祖父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042785" y="3644900"/>
            <a:ext cx="3131820" cy="1799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100" dirty="0">
                <a:ln>
                  <a:solidFill>
                    <a:schemeClr val="bg1"/>
                  </a:solidFill>
                </a:ln>
                <a:solidFill>
                  <a:schemeClr val="accent1"/>
                </a:solidFill>
                <a:latin typeface="方正祥隶简体" panose="03000509000000000000" charset="-122"/>
                <a:ea typeface="方正祥隶简体" panose="03000509000000000000" charset="-122"/>
              </a:rPr>
              <a:t>园子</a:t>
            </a:r>
          </a:p>
        </p:txBody>
      </p:sp>
      <p:sp>
        <p:nvSpPr>
          <p:cNvPr id="10" name="文本框 29"/>
          <p:cNvSpPr txBox="1">
            <a:spLocks noChangeArrowheads="1"/>
          </p:cNvSpPr>
          <p:nvPr/>
        </p:nvSpPr>
        <p:spPr bwMode="auto">
          <a:xfrm>
            <a:off x="4293870" y="5890895"/>
            <a:ext cx="3604260" cy="4514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5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语文</a:t>
            </a:r>
            <a:r>
              <a:rPr lang="en-US" altLang="zh-CN" sz="25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 sz="25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人教版</a:t>
            </a:r>
            <a:r>
              <a:rPr lang="en-US" altLang="zh-CN" sz="25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zh-CN" sz="25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五</a:t>
            </a:r>
            <a:r>
              <a:rPr lang="zh-CN" altLang="en-US" sz="25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年级下</a:t>
            </a:r>
          </a:p>
        </p:txBody>
      </p:sp>
      <p:sp>
        <p:nvSpPr>
          <p:cNvPr id="13" name="文本框 29"/>
          <p:cNvSpPr txBox="1">
            <a:spLocks noChangeArrowheads="1"/>
          </p:cNvSpPr>
          <p:nvPr/>
        </p:nvSpPr>
        <p:spPr bwMode="auto">
          <a:xfrm>
            <a:off x="10174605" y="4644390"/>
            <a:ext cx="1530350" cy="4514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5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第二课时</a:t>
            </a:r>
          </a:p>
        </p:txBody>
      </p:sp>
      <p:pic>
        <p:nvPicPr>
          <p:cNvPr id="14" name="图片 13" descr="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065" y="535940"/>
            <a:ext cx="2069465" cy="4650105"/>
          </a:xfrm>
          <a:prstGeom prst="rect">
            <a:avLst/>
          </a:prstGeom>
        </p:spPr>
      </p:pic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2843530" y="306070"/>
            <a:ext cx="5156835" cy="1445260"/>
            <a:chOff x="4575" y="-114"/>
            <a:chExt cx="8121" cy="2276"/>
          </a:xfrm>
        </p:grpSpPr>
        <p:grpSp>
          <p:nvGrpSpPr>
            <p:cNvPr id="16" name="组合 15"/>
            <p:cNvGrpSpPr/>
            <p:nvPr/>
          </p:nvGrpSpPr>
          <p:grpSpPr>
            <a:xfrm flipV="1">
              <a:off x="4575" y="934"/>
              <a:ext cx="8121" cy="180"/>
              <a:chOff x="11283" y="6167"/>
              <a:chExt cx="4529" cy="0"/>
            </a:xfrm>
          </p:grpSpPr>
          <p:cxnSp>
            <p:nvCxnSpPr>
              <p:cNvPr id="18" name="直接连接符 17"/>
              <p:cNvCxnSpPr/>
              <p:nvPr/>
            </p:nvCxnSpPr>
            <p:spPr>
              <a:xfrm flipH="1">
                <a:off x="11283" y="6167"/>
                <a:ext cx="525" cy="0"/>
              </a:xfrm>
              <a:prstGeom prst="line">
                <a:avLst/>
              </a:prstGeom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flipH="1">
                <a:off x="15288" y="6167"/>
                <a:ext cx="525" cy="0"/>
              </a:xfrm>
              <a:prstGeom prst="line">
                <a:avLst/>
              </a:prstGeom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  <p:sp>
          <p:nvSpPr>
            <p:cNvPr id="20" name="文本框 19"/>
            <p:cNvSpPr txBox="1"/>
            <p:nvPr/>
          </p:nvSpPr>
          <p:spPr>
            <a:xfrm>
              <a:off x="5914" y="-114"/>
              <a:ext cx="5571" cy="2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800" dirty="0">
                  <a:ln>
                    <a:noFill/>
                  </a:ln>
                  <a:solidFill>
                    <a:schemeClr val="accent1"/>
                  </a:solidFill>
                  <a:latin typeface="方正祥隶简体" panose="03000509000000000000" charset="-122"/>
                  <a:ea typeface="方正祥隶简体" panose="03000509000000000000" charset="-122"/>
                </a:rPr>
                <a:t>第二课</a:t>
              </a: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50317" y="1603825"/>
            <a:ext cx="9136422" cy="1245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500" dirty="0"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5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    </a:t>
            </a: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149090" y="556260"/>
            <a:ext cx="3893820" cy="86042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5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品读课文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683895" y="1372870"/>
            <a:ext cx="10823575" cy="4892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30000"/>
              </a:lnSpc>
            </a:pPr>
            <a:r>
              <a:rPr 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16—17小节</a:t>
            </a:r>
            <a:r>
              <a:rPr 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）感受园子里所有生命的自由</a:t>
            </a:r>
            <a:r>
              <a:rPr 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sz="4000" b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30000"/>
              </a:lnSpc>
            </a:pPr>
            <a:r>
              <a:rPr lang="zh-CN" sz="40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“太阳在园子里是特别大的，天空是特别高的。太阳光芒四射，亮得使人睁不开眼睛，亮得蚯蚓不敢钻出地面来，蝙蝠不敢从黑暗的地方飞出来。凡是在太阳下的，都是健康的、漂亮的。”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254125" y="1603375"/>
            <a:ext cx="9683115" cy="189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4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4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从这两段话中读出了什么？是从哪些句子读出来的？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100455" y="3732530"/>
            <a:ext cx="999172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45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sz="45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作者在这一小节排举了大量事物，花费大量笔墨细致描写的用意，充分感受园子中所有生命的自由自在。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2121977" y="3613482"/>
            <a:ext cx="839856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149090" y="643255"/>
            <a:ext cx="3893820" cy="86042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品读课文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50317" y="1603825"/>
            <a:ext cx="9136422" cy="1245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500" dirty="0"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5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    </a:t>
            </a: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83895" y="1604010"/>
            <a:ext cx="10823575" cy="4650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祖父给予“我”足够的宽松氛围。让“我”自由快乐的，不光是祖父的园子，更有慈爱的祖父。祖父允许“我”随便玩闹，对“我”倾注了爱心和耐心，祖父给了“我”心灵的自由，他的爱放飞了“我”孩子的天性，在他暖融融的爱的包围下，才有了孩子自由、快乐而又幸福的童年。</a:t>
            </a:r>
            <a:endParaRPr lang="zh-CN" altLang="en-US" sz="3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74570" y="643255"/>
            <a:ext cx="7642225" cy="86042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总结课文、情感升华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026650" y="171450"/>
            <a:ext cx="1901825" cy="10668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00430" y="512445"/>
            <a:ext cx="3084830" cy="86042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生字生词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74395" y="1654796"/>
            <a:ext cx="3811115" cy="4385804"/>
            <a:chOff x="11213" y="2695"/>
            <a:chExt cx="3417" cy="3932"/>
          </a:xfrm>
        </p:grpSpPr>
        <p:grpSp>
          <p:nvGrpSpPr>
            <p:cNvPr id="62" name="组合 61"/>
            <p:cNvGrpSpPr/>
            <p:nvPr/>
          </p:nvGrpSpPr>
          <p:grpSpPr>
            <a:xfrm>
              <a:off x="11213" y="3466"/>
              <a:ext cx="3417" cy="3161"/>
              <a:chOff x="2826" y="3913"/>
              <a:chExt cx="9793" cy="9058"/>
            </a:xfrm>
          </p:grpSpPr>
          <p:pic>
            <p:nvPicPr>
              <p:cNvPr id="63" name="图片 62"/>
              <p:cNvPicPr>
                <a:picLocks noChangeAspect="1"/>
              </p:cNvPicPr>
              <p:nvPr/>
            </p:nvPicPr>
            <p:blipFill>
              <a:blip r:embed="rId3">
                <a:lum contrast="6000"/>
              </a:blip>
              <a:srcRect l="15898" t="20126" r="9838" b="7711"/>
              <a:stretch>
                <a:fillRect/>
              </a:stretch>
            </p:blipFill>
            <p:spPr>
              <a:xfrm>
                <a:off x="3298" y="4506"/>
                <a:ext cx="8845" cy="787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4" name="矩形 63"/>
              <p:cNvSpPr/>
              <p:nvPr/>
            </p:nvSpPr>
            <p:spPr>
              <a:xfrm>
                <a:off x="2826" y="3913"/>
                <a:ext cx="9793" cy="905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>
                <a:lvl1pPr marL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4400" u="none" kern="1200" baseline="0">
                    <a:solidFill>
                      <a:schemeClr val="tx2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</a:lstStyle>
              <a:p>
                <a:pPr lvl="0" algn="ctr"/>
                <a:r>
                  <a:rPr lang="zh-CN" altLang="zh-CN" sz="20000" b="1" dirty="0">
                    <a:ea typeface="楷体" panose="02010609060101010101" pitchFamily="49" charset="-122"/>
                  </a:rPr>
                  <a:t>瓢</a:t>
                </a:r>
              </a:p>
            </p:txBody>
          </p:sp>
        </p:grpSp>
        <p:sp>
          <p:nvSpPr>
            <p:cNvPr id="61" name="文本框 60"/>
            <p:cNvSpPr txBox="1"/>
            <p:nvPr/>
          </p:nvSpPr>
          <p:spPr>
            <a:xfrm>
              <a:off x="11920" y="2695"/>
              <a:ext cx="2170" cy="9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660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lt"/>
                  <a:sym typeface="+mn-ea"/>
                </a:rPr>
                <a:t>piáo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799965" y="2745740"/>
            <a:ext cx="6378575" cy="2168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5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形近字</a:t>
            </a:r>
            <a:endParaRPr lang="zh-CN" altLang="en-US" sz="45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60000"/>
              </a:lnSpc>
            </a:pPr>
            <a:endParaRPr lang="zh-CN" sz="45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sz="45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飘</a:t>
            </a:r>
            <a:r>
              <a:rPr lang="zh-CN" sz="45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（piāo）随风飘扬</a:t>
            </a:r>
          </a:p>
        </p:txBody>
      </p:sp>
      <p:sp>
        <p:nvSpPr>
          <p:cNvPr id="7" name="矩形 6"/>
          <p:cNvSpPr/>
          <p:nvPr/>
        </p:nvSpPr>
        <p:spPr>
          <a:xfrm>
            <a:off x="5278120" y="5265420"/>
            <a:ext cx="186690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栽花</a:t>
            </a:r>
          </a:p>
        </p:txBody>
      </p:sp>
      <p:sp>
        <p:nvSpPr>
          <p:cNvPr id="6" name="矩形 5"/>
          <p:cNvSpPr/>
          <p:nvPr/>
        </p:nvSpPr>
        <p:spPr>
          <a:xfrm>
            <a:off x="7555865" y="5265420"/>
            <a:ext cx="186690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盆栽</a:t>
            </a:r>
          </a:p>
        </p:txBody>
      </p:sp>
      <p:sp>
        <p:nvSpPr>
          <p:cNvPr id="8" name="矩形 7"/>
          <p:cNvSpPr/>
          <p:nvPr/>
        </p:nvSpPr>
        <p:spPr>
          <a:xfrm>
            <a:off x="4891088" y="1469390"/>
            <a:ext cx="3691255" cy="9372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5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部首</a:t>
            </a:r>
            <a:r>
              <a:rPr lang="en-US" altLang="zh-CN" sz="5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5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瓜</a:t>
            </a:r>
            <a:r>
              <a:rPr lang="en-US" altLang="zh-CN" sz="5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026650" y="171450"/>
            <a:ext cx="1901825" cy="10668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00430" y="512445"/>
            <a:ext cx="3084830" cy="86042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生字生词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59217" y="1639180"/>
            <a:ext cx="3811115" cy="4613950"/>
            <a:chOff x="11199" y="2681"/>
            <a:chExt cx="3417" cy="4137"/>
          </a:xfrm>
        </p:grpSpPr>
        <p:grpSp>
          <p:nvGrpSpPr>
            <p:cNvPr id="62" name="组合 61"/>
            <p:cNvGrpSpPr/>
            <p:nvPr/>
          </p:nvGrpSpPr>
          <p:grpSpPr>
            <a:xfrm>
              <a:off x="11199" y="3657"/>
              <a:ext cx="3417" cy="3161"/>
              <a:chOff x="2787" y="4459"/>
              <a:chExt cx="9793" cy="9058"/>
            </a:xfrm>
          </p:grpSpPr>
          <p:pic>
            <p:nvPicPr>
              <p:cNvPr id="63" name="图片 62"/>
              <p:cNvPicPr>
                <a:picLocks noChangeAspect="1"/>
              </p:cNvPicPr>
              <p:nvPr/>
            </p:nvPicPr>
            <p:blipFill>
              <a:blip r:embed="rId3">
                <a:lum contrast="6000"/>
              </a:blip>
              <a:srcRect l="15898" t="20126" r="9838" b="7711"/>
              <a:stretch>
                <a:fillRect/>
              </a:stretch>
            </p:blipFill>
            <p:spPr>
              <a:xfrm>
                <a:off x="3298" y="4506"/>
                <a:ext cx="8845" cy="787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4" name="矩形 63"/>
              <p:cNvSpPr/>
              <p:nvPr/>
            </p:nvSpPr>
            <p:spPr>
              <a:xfrm>
                <a:off x="2787" y="4459"/>
                <a:ext cx="9793" cy="905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>
                <a:lvl1pPr marL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4400" u="none" kern="1200" baseline="0">
                    <a:solidFill>
                      <a:schemeClr val="tx2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</a:lstStyle>
              <a:p>
                <a:pPr lvl="0" algn="ctr"/>
                <a:r>
                  <a:rPr lang="zh-CN" altLang="zh-CN" sz="20000" b="1" dirty="0">
                    <a:ea typeface="楷体" panose="02010609060101010101" pitchFamily="49" charset="-122"/>
                  </a:rPr>
                  <a:t>逛</a:t>
                </a:r>
              </a:p>
            </p:txBody>
          </p:sp>
        </p:grpSp>
        <p:sp>
          <p:nvSpPr>
            <p:cNvPr id="61" name="文本框 60"/>
            <p:cNvSpPr txBox="1"/>
            <p:nvPr/>
          </p:nvSpPr>
          <p:spPr>
            <a:xfrm>
              <a:off x="11738" y="2681"/>
              <a:ext cx="2618" cy="9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660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lt"/>
                  <a:sym typeface="+mn-ea"/>
                </a:rPr>
                <a:t>guàng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838065" y="2412365"/>
            <a:ext cx="637857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基本释义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1.外出散步；闲游；游览：闲～。</a:t>
            </a:r>
          </a:p>
        </p:txBody>
      </p:sp>
      <p:sp>
        <p:nvSpPr>
          <p:cNvPr id="7" name="矩形 6"/>
          <p:cNvSpPr/>
          <p:nvPr/>
        </p:nvSpPr>
        <p:spPr>
          <a:xfrm>
            <a:off x="5502910" y="5143500"/>
            <a:ext cx="186690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逛街</a:t>
            </a:r>
          </a:p>
        </p:txBody>
      </p:sp>
      <p:sp>
        <p:nvSpPr>
          <p:cNvPr id="6" name="矩形 5"/>
          <p:cNvSpPr/>
          <p:nvPr/>
        </p:nvSpPr>
        <p:spPr>
          <a:xfrm>
            <a:off x="8006080" y="5143500"/>
            <a:ext cx="186690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游逛</a:t>
            </a:r>
          </a:p>
        </p:txBody>
      </p:sp>
      <p:sp>
        <p:nvSpPr>
          <p:cNvPr id="8" name="矩形 7"/>
          <p:cNvSpPr/>
          <p:nvPr/>
        </p:nvSpPr>
        <p:spPr>
          <a:xfrm>
            <a:off x="4966018" y="1129030"/>
            <a:ext cx="3691255" cy="9372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5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部首</a:t>
            </a:r>
            <a:r>
              <a:rPr lang="en-US" altLang="zh-CN" sz="5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5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辶</a:t>
            </a:r>
            <a:r>
              <a:rPr lang="en-US" altLang="zh-CN" sz="5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50317" y="1603825"/>
            <a:ext cx="9136422" cy="1245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500" dirty="0"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5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    </a:t>
            </a: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83895" y="1604010"/>
            <a:ext cx="10823575" cy="4650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明媚的阳光下，花开了，在我看来，就像____________；鸟飞了，就像____________；虫子叫了，就像___________；倭瓜有的爬在架上，有的爬在房上，在我看来，是__________；黄瓜有的开着花，有的结果了，在我看来，是__________；玉米长得特别茂盛，在我看来，是__________……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274570" y="643255"/>
            <a:ext cx="7642225" cy="86042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拓展、探究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12495" y="2432685"/>
            <a:ext cx="2692400" cy="675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睡醒了似的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920230" y="2432685"/>
            <a:ext cx="3286125" cy="675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在天上逛似的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145790" y="3215005"/>
            <a:ext cx="2950845" cy="675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在说话似的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762750" y="3966845"/>
            <a:ext cx="2113280" cy="675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自由的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657590" y="4733925"/>
            <a:ext cx="2113280" cy="675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自由的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017510" y="5470525"/>
            <a:ext cx="2113280" cy="675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自由的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50317" y="1603825"/>
            <a:ext cx="9136422" cy="1245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500" dirty="0"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5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    </a:t>
            </a: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859790" y="1878330"/>
            <a:ext cx="10473055" cy="34118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仿写</a:t>
            </a:r>
            <a:endParaRPr lang="zh-CN" altLang="en-US" sz="50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5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__________了，就像__________；</a:t>
            </a:r>
          </a:p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5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__________了，就像__________。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274570" y="643255"/>
            <a:ext cx="7642225" cy="86042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拓展、探究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149090" y="948690"/>
            <a:ext cx="3893820" cy="86042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布置作业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528067" y="1808930"/>
            <a:ext cx="9136422" cy="4130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latinLnBrk="0" hangingPunct="1">
              <a:lnSpc>
                <a:spcPct val="150000"/>
              </a:lnSpc>
            </a:pPr>
            <a:r>
              <a:rPr sz="35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1．有感情地朗读课文，有兴趣的，还可以背一背自己喜欢的段落。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sz="35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2．摘抄课文中体现童真童趣的句段。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sz="35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3．课外阅读有关童年生活的文章，如高尔基的《童年》，为口语交际学习作准备。</a:t>
            </a:r>
          </a:p>
        </p:txBody>
      </p:sp>
    </p:spTree>
  </p:cSld>
  <p:clrMapOvr>
    <a:masterClrMapping/>
  </p:clrMapOvr>
  <p:transition>
    <p:checker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93483">
            <a:off x="5539521" y="-24508"/>
            <a:ext cx="2009869" cy="450801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531063" y="1970041"/>
            <a:ext cx="1415772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100" dirty="0">
                <a:solidFill>
                  <a:schemeClr val="accent1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见</a:t>
            </a:r>
          </a:p>
        </p:txBody>
      </p:sp>
      <p:sp>
        <p:nvSpPr>
          <p:cNvPr id="4" name="矩形 3"/>
          <p:cNvSpPr/>
          <p:nvPr/>
        </p:nvSpPr>
        <p:spPr>
          <a:xfrm>
            <a:off x="4959597" y="429007"/>
            <a:ext cx="1608133" cy="18004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100" dirty="0">
                <a:solidFill>
                  <a:schemeClr val="accent1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再</a:t>
            </a: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pic>
        <p:nvPicPr>
          <p:cNvPr id="8" name="图片 7" descr="结尾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35320" y="4364355"/>
            <a:ext cx="6550025" cy="23183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012045" y="140970"/>
            <a:ext cx="1901825" cy="10668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28345" y="613410"/>
            <a:ext cx="10734675" cy="56311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lnSpc>
                <a:spcPct val="180000"/>
              </a:lnSpc>
            </a:pPr>
            <a:r>
              <a:rPr lang="zh-CN" altLang="en-US" sz="50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蚂蚱   啃食   樱桃   蚌壳   嘟嘴</a:t>
            </a:r>
          </a:p>
          <a:p>
            <a:pPr algn="l">
              <a:lnSpc>
                <a:spcPct val="180000"/>
              </a:lnSpc>
            </a:pPr>
            <a:r>
              <a:rPr lang="zh-CN" altLang="en-US" sz="50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倭瓜   啰嗦   闲逛   瞎闹   水瓢</a:t>
            </a:r>
          </a:p>
          <a:p>
            <a:pPr algn="l">
              <a:lnSpc>
                <a:spcPct val="180000"/>
              </a:lnSpc>
            </a:pPr>
            <a:r>
              <a:rPr lang="zh-CN" altLang="en-US" sz="50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嗡嗡   戴帽   栽花   鸟窝   铲子</a:t>
            </a:r>
          </a:p>
          <a:p>
            <a:pPr algn="l">
              <a:lnSpc>
                <a:spcPct val="180000"/>
              </a:lnSpc>
            </a:pPr>
            <a:r>
              <a:rPr lang="zh-CN" altLang="en-US" sz="50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承认   绑着   拴住   蚯蚓   枕头</a:t>
            </a:r>
            <a:r>
              <a:rPr lang="zh-CN" altLang="en-US" sz="50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0650" y="50800"/>
            <a:ext cx="3084830" cy="86042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复习检查</a:t>
            </a:r>
          </a:p>
        </p:txBody>
      </p:sp>
    </p:spTree>
  </p:cSld>
  <p:clrMapOvr>
    <a:masterClrMapping/>
  </p:clrMapOvr>
  <p:transition>
    <p:comb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9"/>
          <p:cNvSpPr txBox="1">
            <a:spLocks noChangeArrowheads="1"/>
          </p:cNvSpPr>
          <p:nvPr/>
        </p:nvSpPr>
        <p:spPr bwMode="auto">
          <a:xfrm>
            <a:off x="3490595" y="2035810"/>
            <a:ext cx="6972935" cy="937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5500" b="1" dirty="0">
                <a:latin typeface="楷体" panose="02010609060101010101" pitchFamily="49" charset="-122"/>
                <a:ea typeface="楷体" panose="02010609060101010101" pitchFamily="49" charset="-122"/>
              </a:rPr>
              <a:t>hu</a:t>
            </a:r>
            <a:r>
              <a:rPr lang="zh-CN" altLang="en-US" sz="5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ǎ</a:t>
            </a:r>
            <a:r>
              <a:rPr lang="zh-CN" altLang="en-US" sz="5500" b="1" dirty="0">
                <a:latin typeface="楷体" panose="02010609060101010101" pitchFamily="49" charset="-122"/>
                <a:ea typeface="楷体" panose="02010609060101010101" pitchFamily="49" charset="-122"/>
              </a:rPr>
              <a:t>ng  晃眼  虚晃  </a:t>
            </a:r>
          </a:p>
        </p:txBody>
      </p:sp>
      <p:sp>
        <p:nvSpPr>
          <p:cNvPr id="3" name="Text Box 19"/>
          <p:cNvSpPr txBox="1">
            <a:spLocks noChangeArrowheads="1"/>
          </p:cNvSpPr>
          <p:nvPr/>
        </p:nvSpPr>
        <p:spPr bwMode="auto">
          <a:xfrm>
            <a:off x="3490595" y="3733165"/>
            <a:ext cx="7092950" cy="937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5500" b="1" dirty="0">
                <a:latin typeface="楷体" panose="02010609060101010101" pitchFamily="49" charset="-122"/>
                <a:ea typeface="楷体" panose="02010609060101010101" pitchFamily="49" charset="-122"/>
              </a:rPr>
              <a:t>hu</a:t>
            </a:r>
            <a:r>
              <a:rPr lang="zh-CN" altLang="en-US" sz="5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à</a:t>
            </a:r>
            <a:r>
              <a:rPr lang="zh-CN" altLang="en-US" sz="5500" b="1" dirty="0">
                <a:latin typeface="楷体" panose="02010609060101010101" pitchFamily="49" charset="-122"/>
                <a:ea typeface="楷体" panose="02010609060101010101" pitchFamily="49" charset="-122"/>
              </a:rPr>
              <a:t>ng  晃荡  摇晃  </a:t>
            </a:r>
          </a:p>
        </p:txBody>
      </p:sp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1458595" y="2613660"/>
            <a:ext cx="1379220" cy="1630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0000" b="1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晃</a:t>
            </a: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sp>
        <p:nvSpPr>
          <p:cNvPr id="9" name="左大括号 8"/>
          <p:cNvSpPr/>
          <p:nvPr/>
        </p:nvSpPr>
        <p:spPr>
          <a:xfrm>
            <a:off x="3013710" y="2221230"/>
            <a:ext cx="300355" cy="241427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05765" y="78740"/>
            <a:ext cx="3084830" cy="86042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多音字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149090" y="948690"/>
            <a:ext cx="3893820" cy="86042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品读课文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528067" y="2008955"/>
            <a:ext cx="9136422" cy="3553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latinLnBrk="0" hangingPunct="1">
              <a:lnSpc>
                <a:spcPct val="150000"/>
              </a:lnSpc>
            </a:pPr>
            <a:r>
              <a:rPr lang="en-US" altLang="zh-CN" sz="5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5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默读课文，找出印象最深刻的情景，体会“我”的心情。</a:t>
            </a:r>
          </a:p>
          <a:p>
            <a:pPr algn="ctr" eaLnBrk="1" latinLnBrk="0" hangingPunct="1">
              <a:lnSpc>
                <a:spcPct val="150000"/>
              </a:lnSpc>
            </a:pPr>
            <a:r>
              <a:rPr lang="zh-CN" altLang="en-US" sz="5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自主学习</a:t>
            </a:r>
          </a:p>
        </p:txBody>
      </p:sp>
    </p:spTree>
  </p:cSld>
  <p:clrMapOvr>
    <a:masterClrMapping/>
  </p:clrMapOvr>
  <p:transition>
    <p:cover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50317" y="1603825"/>
            <a:ext cx="9136422" cy="1245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500" dirty="0"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5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    </a:t>
            </a: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149090" y="556260"/>
            <a:ext cx="3893820" cy="86042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5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品读课文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683895" y="1372870"/>
            <a:ext cx="10823575" cy="4892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30000"/>
              </a:lnSpc>
            </a:pPr>
            <a:r>
              <a:rPr 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1—3</a:t>
            </a:r>
            <a:r>
              <a:rPr 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小节）描写</a:t>
            </a:r>
            <a:r>
              <a:rPr 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对园子的印象。</a:t>
            </a:r>
            <a:endParaRPr lang="zh-CN" sz="4000" b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30000"/>
              </a:lnSpc>
            </a:pPr>
            <a:r>
              <a:rPr lang="zh-CN" sz="40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“我家有一个大花园，这花园里什么蜜蜂、蝴蝶、蜻蜓、蚂蚱，样样都有。……停在上面一动不动了。”</a:t>
            </a:r>
          </a:p>
          <a:p>
            <a:pPr indent="0">
              <a:lnSpc>
                <a:spcPct val="130000"/>
              </a:lnSpc>
            </a:pPr>
            <a:r>
              <a:rPr lang="zh-CN" sz="40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“花园里边明晃晃的，红的红，绿的绿，新鲜漂亮。”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662320" y="1895475"/>
            <a:ext cx="8867360" cy="1129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4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从这几句话中，你体会到了什么？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100455" y="3310890"/>
            <a:ext cx="9991725" cy="1691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4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sz="4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祖父的园子里昆虫丰富多彩；昆虫非常可爱；祖父的园子充满生机、热闹、美丽</a:t>
            </a:r>
            <a:r>
              <a:rPr lang="zh-CN" sz="4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</a:p>
        </p:txBody>
      </p:sp>
      <p:sp>
        <p:nvSpPr>
          <p:cNvPr id="7" name="矩形 22"/>
          <p:cNvSpPr>
            <a:spLocks noChangeArrowheads="1"/>
          </p:cNvSpPr>
          <p:nvPr/>
        </p:nvSpPr>
        <p:spPr bwMode="auto">
          <a:xfrm>
            <a:off x="2061845" y="5002530"/>
            <a:ext cx="8068945" cy="1129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我对园子非常喜爱，难以忘怀。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1896552" y="3188032"/>
            <a:ext cx="839856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149090" y="643255"/>
            <a:ext cx="3893820" cy="86042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品读课文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50317" y="1603825"/>
            <a:ext cx="9136422" cy="1245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500" dirty="0"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5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    </a:t>
            </a: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149090" y="556260"/>
            <a:ext cx="3893820" cy="86042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5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品读课文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683895" y="1604010"/>
            <a:ext cx="10823575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40000"/>
              </a:lnSpc>
            </a:pPr>
            <a:r>
              <a:rPr 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4—15小节</a:t>
            </a:r>
            <a:r>
              <a:rPr 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）“我”跟着祖父在园子里干活、玩耍</a:t>
            </a:r>
            <a:r>
              <a:rPr 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sz="4000" b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40000"/>
              </a:lnSpc>
            </a:pPr>
            <a:r>
              <a:rPr lang="zh-CN" sz="40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“伏在”、“乱钩”，说明“我”的举止很天真可爱，说明了园子不仅是童年的乐园，而且是学习的大课堂。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880745" y="1633855"/>
            <a:ext cx="10429240" cy="2799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这几个小节围绕着“我”错把谷穗当野草割掉的趣事展开，通过对话表现“我”的年幼无知和天真顽皮，也表现出祖父对“我”的喜爱和呵护。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100455" y="4433570"/>
            <a:ext cx="9991725" cy="1691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4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sz="4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一老一少，形象鲜明，语言生动，特别是人物心理很耐人寻味</a:t>
            </a:r>
            <a:r>
              <a:rPr lang="zh-CN" sz="4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2076257" y="4433267"/>
            <a:ext cx="839856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149090" y="643255"/>
            <a:ext cx="3893820" cy="86042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品读课文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254125" y="1771015"/>
            <a:ext cx="9683115" cy="189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4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4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“我”在园子里到底是玩还是干活？你从中感受到了什么？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100455" y="4235450"/>
            <a:ext cx="9991725" cy="189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45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sz="45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“我”在园子里干活就是玩，玩就是干活，反正都充满了欢乐。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2091497" y="3948762"/>
            <a:ext cx="839856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149090" y="643255"/>
            <a:ext cx="3893820" cy="86042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品读课文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麦哨-绿色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18307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布丁体+普惠体R">
      <a:majorFont>
        <a:latin typeface="等线 Light"/>
        <a:ea typeface="字魂27号-布丁体"/>
        <a:cs typeface=""/>
      </a:majorFont>
      <a:minorFont>
        <a:latin typeface="等线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649</Words>
  <Application>Microsoft Office PowerPoint</Application>
  <PresentationFormat>宽屏</PresentationFormat>
  <Paragraphs>90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楷体</vt:lpstr>
      <vt:lpstr>方正祥隶简体</vt:lpstr>
      <vt:lpstr>Arial</vt:lpstr>
      <vt:lpstr>微软雅黑</vt:lpstr>
      <vt:lpstr>等线</vt:lpstr>
      <vt:lpstr>字魂27号-布丁体</vt:lpstr>
      <vt:lpstr>阿里巴巴普惠体 R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阿常</dc:creator>
  <cp:lastModifiedBy>璐 璐</cp:lastModifiedBy>
  <cp:revision>27</cp:revision>
  <dcterms:created xsi:type="dcterms:W3CDTF">2019-05-17T00:33:00Z</dcterms:created>
  <dcterms:modified xsi:type="dcterms:W3CDTF">2019-12-21T13:42:27Z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2052-11.1.0.9145</vt:lpwstr>
  </property>
</Properties>
</file>