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tags/tag1.xml" ContentType="application/vnd.openxmlformats-officedocument.presentationml.tags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2"/>
  </p:sldMasterIdLst>
  <p:notesMasterIdLst>
    <p:notesMasterId r:id="rId14"/>
  </p:notesMasterIdLst>
  <p:sldIdLst>
    <p:sldId id="271" r:id="rId3"/>
    <p:sldId id="258" r:id="rId4"/>
    <p:sldId id="259" r:id="rId5"/>
    <p:sldId id="291" r:id="rId6"/>
    <p:sldId id="292" r:id="rId7"/>
    <p:sldId id="293" r:id="rId8"/>
    <p:sldId id="294" r:id="rId9"/>
    <p:sldId id="295" r:id="rId10"/>
    <p:sldId id="290" r:id="rId11"/>
    <p:sldId id="276" r:id="rId12"/>
    <p:sldId id="272" r:id="rId13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2FDB2607-1784-4EEB-B798-7EB5836EED8A}">
        <p14:showMediaCtrls xmlns="" xmlns:p14="http://schemas.microsoft.com/office/powerpoint/2010/main" val="1"/>
      </p:ext>
    </p:extLst>
  </p:showPr>
  <p:clrMru>
    <a:srgbClr val="EA6C8A"/>
    <a:srgbClr val="E39DAE"/>
    <a:srgbClr val="E8AEBC"/>
    <a:srgbClr val="D1F1FC"/>
    <a:srgbClr val="292929"/>
    <a:srgbClr val="FF5050"/>
    <a:srgbClr val="4D4D4D"/>
    <a:srgbClr val="DDDDDD"/>
    <a:srgbClr val="660066"/>
    <a:srgbClr val="3333FF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309" autoAdjust="0"/>
    <p:restoredTop sz="94660"/>
  </p:normalViewPr>
  <p:slideViewPr>
    <p:cSldViewPr>
      <p:cViewPr varScale="1">
        <p:scale>
          <a:sx n="69" d="100"/>
          <a:sy n="69" d="100"/>
        </p:scale>
        <p:origin x="-360" y="-102"/>
      </p:cViewPr>
      <p:guideLst>
        <p:guide orient="horz" pos="1620"/>
        <p:guide pos="28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92622B3-D6A7-4BCF-980F-62AFD0EC3AE3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304B27-0F79-4DD3-8583-7B692567FFF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10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/>
              <a:pPr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3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4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5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6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8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2E46C8A-90CA-4D6C-B846-B71F6733D476}" type="slidenum">
              <a:rPr lang="zh-CN" altLang="en-US" smtClean="0">
                <a:solidFill>
                  <a:prstClr val="black"/>
                </a:solidFill>
              </a:rPr>
              <a:pPr/>
              <a:t>9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305"/>
            <a:ext cx="7886700" cy="2139553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099"/>
            <a:ext cx="7886700" cy="1125140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45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1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570"/>
            <a:ext cx="4629150" cy="3655219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  <p:transition spd="slow">
    <p:blinds dir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slow">
    <p:blinds dir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2019/12/18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>
    <p:blinds dir="vert"/>
  </p:transition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D1F1FC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5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91B7B95-319A-47BC-8F19-306856B3C9D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2019/12/18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4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4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238564-5E22-4236-90C0-7E85C43140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blinds dir="vert"/>
  </p:transition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2.xml"/><Relationship Id="rId1" Type="http://schemas.openxmlformats.org/officeDocument/2006/relationships/tags" Target="../tags/tag1.xml"/><Relationship Id="rId6" Type="http://schemas.openxmlformats.org/officeDocument/2006/relationships/image" Target="../media/image3.png"/><Relationship Id="rId5" Type="http://schemas.openxmlformats.org/officeDocument/2006/relationships/image" Target="../media/image2.png"/><Relationship Id="rId4" Type="http://schemas.openxmlformats.org/officeDocument/2006/relationships/image" Target="../media/image1.png"/><Relationship Id="rId9" Type="http://schemas.openxmlformats.org/officeDocument/2006/relationships/image" Target="../media/image6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7" Type="http://schemas.openxmlformats.org/officeDocument/2006/relationships/image" Target="../media/image11.tif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tiff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31553">
            <a:off x="4861604" y="3315444"/>
            <a:ext cx="3552279" cy="2284906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700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7" y="743599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464142"/>
            <a:ext cx="1498298" cy="4679358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 rot="18455707">
            <a:off x="1934649" y="1811460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513818" y="188228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437644" y="1789486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215739" y="1876923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79" tIns="34289" rIns="68579" bIns="34289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690473" y="3511387"/>
            <a:ext cx="1953097" cy="346247"/>
          </a:xfrm>
          <a:prstGeom prst="rect">
            <a:avLst/>
          </a:prstGeom>
        </p:spPr>
        <p:txBody>
          <a:bodyPr wrap="none" lIns="68579" tIns="34289" rIns="68579" bIns="34289">
            <a:spAutoFit/>
          </a:bodyPr>
          <a:lstStyle/>
          <a:p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人教版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五年级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-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下</a:t>
            </a:r>
            <a:endParaRPr lang="zh-CN" altLang="en-US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41" name="组合 27"/>
          <p:cNvGrpSpPr/>
          <p:nvPr/>
        </p:nvGrpSpPr>
        <p:grpSpPr>
          <a:xfrm>
            <a:off x="6245410" y="2021230"/>
            <a:ext cx="1015565" cy="876446"/>
            <a:chOff x="8395962" y="2087411"/>
            <a:chExt cx="1354086" cy="1168595"/>
          </a:xfrm>
        </p:grpSpPr>
        <p:sp>
          <p:nvSpPr>
            <p:cNvPr id="42" name="圆角矩形 41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读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4" name="组合 2"/>
          <p:cNvGrpSpPr/>
          <p:nvPr/>
        </p:nvGrpSpPr>
        <p:grpSpPr>
          <a:xfrm>
            <a:off x="2248819" y="1785932"/>
            <a:ext cx="1015565" cy="897260"/>
            <a:chOff x="3067172" y="1678431"/>
            <a:chExt cx="1354086" cy="1196347"/>
          </a:xfrm>
        </p:grpSpPr>
        <p:sp>
          <p:nvSpPr>
            <p:cNvPr id="45" name="圆角矩形 4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矩形 45"/>
            <p:cNvSpPr/>
            <p:nvPr/>
          </p:nvSpPr>
          <p:spPr>
            <a:xfrm rot="20718769">
              <a:off x="3132410" y="1725746"/>
              <a:ext cx="1101156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完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47" name="组合 13"/>
          <p:cNvGrpSpPr/>
          <p:nvPr/>
        </p:nvGrpSpPr>
        <p:grpSpPr>
          <a:xfrm>
            <a:off x="3521275" y="1979116"/>
            <a:ext cx="1015565" cy="876446"/>
            <a:chOff x="4763782" y="2031260"/>
            <a:chExt cx="1354086" cy="1168595"/>
          </a:xfrm>
        </p:grpSpPr>
        <p:sp>
          <p:nvSpPr>
            <p:cNvPr id="48" name="圆角矩形 47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矩形 48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C000"/>
                  </a:solidFill>
                </a:rPr>
                <a:t>全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50" name="组合 22"/>
          <p:cNvGrpSpPr/>
          <p:nvPr/>
        </p:nvGrpSpPr>
        <p:grpSpPr>
          <a:xfrm>
            <a:off x="4857752" y="1931171"/>
            <a:ext cx="1015565" cy="898954"/>
            <a:chOff x="6545751" y="1967332"/>
            <a:chExt cx="1354086" cy="1198604"/>
          </a:xfrm>
        </p:grpSpPr>
        <p:sp>
          <p:nvSpPr>
            <p:cNvPr id="51" name="圆角矩形 50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" name="矩形 51"/>
            <p:cNvSpPr/>
            <p:nvPr/>
          </p:nvSpPr>
          <p:spPr>
            <a:xfrm rot="20892565">
              <a:off x="6675419" y="2016905"/>
              <a:ext cx="1101156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</a:rPr>
                <a:t>解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2428860" y="714362"/>
            <a:ext cx="4214842" cy="1071570"/>
          </a:xfrm>
          <a:prstGeom prst="rect">
            <a:avLst/>
          </a:prstGeom>
        </p:spPr>
        <p:txBody>
          <a:bodyPr wrap="none" lIns="68579" tIns="34289" rIns="68579" bIns="34289">
            <a:prstTxWarp prst="textArchUp">
              <a:avLst>
                <a:gd name="adj" fmla="val 10812770"/>
              </a:avLst>
            </a:prstTxWarp>
            <a:spAutoFit/>
          </a:bodyPr>
          <a:lstStyle/>
          <a:p>
            <a:r>
              <a:rPr lang="zh-CN" altLang="en-US" sz="50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小  学  教  材</a:t>
            </a:r>
            <a:endParaRPr lang="zh-CN" altLang="en-US" sz="50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custDataLst>
      <p:tags r:id="rId1"/>
    </p:custDataLst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3.7037E-7 L -1.875E-6 0.00023 L 0.00834 -0.00556 C 0.01042 -0.00694 0.01459 -0.00926 0.01459 -0.00903 C 0.02474 -0.0088 0.03477 -0.00926 0.04479 -0.00741 C 0.04597 -0.00741 0.04675 -0.00486 0.04792 -0.0037 C 0.0487 -0.00301 0.04987 -0.00255 0.05104 -0.00185 C 0.05313 0.00995 0.05013 -0.00139 0.05521 0.00556 C 0.05729 0.00856 0.05977 0.01227 0.06133 0.01667 C 0.06511 0.02685 0.06133 0.01806 0.06667 0.02593 C 0.06771 0.02755 0.06862 0.02963 0.06979 0.03148 C 0.0711 0.03333 0.07253 0.03518 0.07396 0.03704 C 0.07487 0.03819 0.07604 0.03912 0.07696 0.04074 C 0.07813 0.04236 0.07904 0.04444 0.08021 0.0463 C 0.08203 0.04884 0.08529 0.05208 0.0875 0.0537 C 0.08998 0.05556 0.09206 0.05602 0.09479 0.05741 C 0.09584 0.05787 0.09675 0.05856 0.09792 0.05926 L 0.15104 0.05741 C 0.15326 0.05718 0.15807 0.0544 0.16042 0.0537 C 0.16237 0.05278 0.16459 0.05255 0.16667 0.05185 C 0.16875 0.05069 0.17071 0.04907 0.17292 0.04815 L 0.17696 0.0463 C 0.17813 0.04444 0.17891 0.04213 0.18021 0.04074 C 0.18112 0.03958 0.18229 0.03958 0.18334 0.03889 C 0.19037 0.03241 0.1819 0.03704 0.19063 0.03333 C 0.21849 0.03657 0.1987 0.03194 0.20938 0.03704 C 0.21211 0.03819 0.21771 0.04074 0.21771 0.04097 C 0.23151 0.05718 0.21094 0.03333 0.22396 0.0463 C 0.23334 0.05556 0.22722 0.05023 0.23334 0.05926 C 0.23425 0.06065 0.23542 0.06134 0.23646 0.06296 C 0.23737 0.06458 0.23828 0.0669 0.23946 0.06852 C 0.24141 0.07106 0.24375 0.07338 0.24571 0.07593 L 0.24883 0.07963 C 0.25 0.08079 0.25078 0.08264 0.25209 0.08333 C 0.25482 0.08449 0.25755 0.08634 0.26029 0.08704 C 0.27774 0.09074 0.26589 0.08843 0.29584 0.09259 C 0.29922 0.0919 0.30274 0.09167 0.30625 0.09074 C 0.30729 0.09028 0.30847 0.08981 0.30938 0.08889 C 0.31094 0.08681 0.31211 0.0838 0.31354 0.08148 C 0.31498 0.07315 0.3138 0.07639 0.31875 0.07037 C 0.32071 0.06759 0.325 0.06296 0.325 0.06319 C 0.34779 0.06366 0.36485 0.04421 0.37696 0.07037 C 0.37774 0.07199 0.37852 0.07384 0.37917 0.07593 C 0.38177 0.08542 0.37813 0.07778 0.38229 0.08518 " pathEditMode="relative" rAng="0" ptsTypes="AAAAAAAAAAAAAAAAAAAAAAAAAAAAAAAAAAAAAAAAAAAA">
                                      <p:cBhvr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115" y="4167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-4.16667E-6 1.11111E-6 L -4.16667E-6 0.00023 C -0.00286 0.00417 -0.00729 0.01273 -0.01145 0.01481 C -0.01393 0.01597 -0.0164 0.01597 -0.01875 0.01667 C -0.01979 0.01782 -0.02083 0.01944 -0.02187 0.02037 C -0.02474 0.02245 -0.03255 0.02361 -0.03437 0.02407 C -0.03541 0.02454 -0.03645 0.02523 -0.0375 0.02592 C -0.05612 0.03518 -0.07005 0.02662 -0.09375 0.02592 C -0.10169 0.02106 -0.09192 0.02755 -0.1 0.02037 C -0.10104 0.01944 -0.10221 0.01921 -0.10312 0.01852 C -0.1108 0.0125 -0.1039 0.0162 -0.11145 0.01296 C -0.1207 0.00185 -0.10599 0.01875 -0.12083 0.00555 C -0.12369 0.00301 -0.12669 0.00116 -0.12916 -0.00185 C -0.1302 -0.00324 -0.13125 -0.00463 -0.13229 -0.00556 C -0.13398 -0.00718 -0.13815 -0.00857 -0.13958 -0.00926 C -0.15013 -0.01458 -0.13385 -0.00718 -0.14687 -0.01296 C -0.15286 -0.0125 -0.15885 -0.01273 -0.16458 -0.01111 C -0.16679 -0.01065 -0.1694 -0.0037 -0.17083 -0.00185 C -0.17187 -0.00093 -0.17291 -0.0007 -0.17395 1.11111E-6 C -0.175 0.00185 -0.17604 0.00393 -0.17708 0.00555 C -0.17916 0.0081 -0.18333 0.01296 -0.18333 0.01319 C -0.18619 0.0206 -0.18567 0.02037 -0.19166 0.02592 L -0.19583 0.02963 " pathEditMode="relative" rAng="0" ptsTypes="AAAAAAAAAAAAAAAAAAAAAAA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92" y="8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  <p:bldP spid="53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85656" y="541708"/>
            <a:ext cx="85726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这段文字选自课文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en-US" altLang="zh-CN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这段文字第二句话主要运用了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的修辞手法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分别把小艇比作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、</a:t>
            </a:r>
            <a:r>
              <a:rPr lang="zh-CN" altLang="en-US" sz="2800" u="sng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。 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这一段是从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 　  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这方面来描写小艇的。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57620" y="571486"/>
            <a:ext cx="25003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威尼斯的小艇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286380" y="1293927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比喻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500298" y="18573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新月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3643306" y="1857370"/>
            <a:ext cx="107157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水蛇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2571736" y="2579811"/>
            <a:ext cx="200026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小艇的样子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9" grpId="0"/>
      <p:bldP spid="14" grpId="0"/>
      <p:bldP spid="7" grpId="0"/>
      <p:bldP spid="8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525" y="0"/>
            <a:ext cx="9153525" cy="514350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24868" y="3407299"/>
            <a:ext cx="1673107" cy="156978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341947">
            <a:off x="-551719" y="3695699"/>
            <a:ext cx="437450" cy="307181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20212174">
            <a:off x="9221992" y="4247729"/>
            <a:ext cx="349782" cy="327477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3276" y="743598"/>
            <a:ext cx="1115579" cy="1044909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267494"/>
            <a:ext cx="1498298" cy="4679358"/>
          </a:xfrm>
          <a:prstGeom prst="rect">
            <a:avLst/>
          </a:prstGeom>
        </p:spPr>
      </p:pic>
      <p:grpSp>
        <p:nvGrpSpPr>
          <p:cNvPr id="3" name="组合 27"/>
          <p:cNvGrpSpPr/>
          <p:nvPr/>
        </p:nvGrpSpPr>
        <p:grpSpPr>
          <a:xfrm>
            <a:off x="6296971" y="1565559"/>
            <a:ext cx="1015565" cy="876446"/>
            <a:chOff x="8395962" y="2087411"/>
            <a:chExt cx="1354086" cy="1168595"/>
          </a:xfrm>
        </p:grpSpPr>
        <p:sp>
          <p:nvSpPr>
            <p:cNvPr id="18" name="圆角矩形 17"/>
            <p:cNvSpPr/>
            <p:nvPr/>
          </p:nvSpPr>
          <p:spPr>
            <a:xfrm rot="897728">
              <a:off x="8395962" y="208741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文本框 18"/>
            <p:cNvSpPr txBox="1"/>
            <p:nvPr/>
          </p:nvSpPr>
          <p:spPr>
            <a:xfrm rot="854957">
              <a:off x="8522427" y="2097192"/>
              <a:ext cx="1101155" cy="11490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5000" dirty="0" smtClean="0">
                  <a:solidFill>
                    <a:srgbClr val="FF69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看</a:t>
              </a:r>
              <a:endParaRPr lang="zh-CN" altLang="en-US" sz="5000" dirty="0">
                <a:solidFill>
                  <a:srgbClr val="FF69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2" name="组合 2"/>
          <p:cNvGrpSpPr/>
          <p:nvPr/>
        </p:nvGrpSpPr>
        <p:grpSpPr>
          <a:xfrm>
            <a:off x="2300379" y="1258823"/>
            <a:ext cx="1015565" cy="897260"/>
            <a:chOff x="3067172" y="1678431"/>
            <a:chExt cx="1354086" cy="1196347"/>
          </a:xfrm>
        </p:grpSpPr>
        <p:sp>
          <p:nvSpPr>
            <p:cNvPr id="15" name="圆角矩形 14"/>
            <p:cNvSpPr/>
            <p:nvPr/>
          </p:nvSpPr>
          <p:spPr>
            <a:xfrm rot="20821610">
              <a:off x="3067172" y="1678431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矩形 19"/>
            <p:cNvSpPr/>
            <p:nvPr/>
          </p:nvSpPr>
          <p:spPr>
            <a:xfrm rot="20718769">
              <a:off x="3132411" y="1725746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099F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099F00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grpSp>
        <p:nvGrpSpPr>
          <p:cNvPr id="13" name="组合 13"/>
          <p:cNvGrpSpPr/>
          <p:nvPr/>
        </p:nvGrpSpPr>
        <p:grpSpPr>
          <a:xfrm>
            <a:off x="3572836" y="1523446"/>
            <a:ext cx="1015565" cy="876446"/>
            <a:chOff x="4763782" y="2031260"/>
            <a:chExt cx="1354086" cy="1168595"/>
          </a:xfrm>
        </p:grpSpPr>
        <p:sp>
          <p:nvSpPr>
            <p:cNvPr id="16" name="圆角矩形 15"/>
            <p:cNvSpPr/>
            <p:nvPr/>
          </p:nvSpPr>
          <p:spPr>
            <a:xfrm rot="897728">
              <a:off x="4763782" y="2031260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矩形 20"/>
            <p:cNvSpPr/>
            <p:nvPr/>
          </p:nvSpPr>
          <p:spPr>
            <a:xfrm rot="987423">
              <a:off x="4876573" y="2044484"/>
              <a:ext cx="1101155" cy="114903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>
                  <a:solidFill>
                    <a:srgbClr val="FFC000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谢</a:t>
              </a:r>
              <a:endParaRPr lang="zh-CN" altLang="en-US" sz="5000" dirty="0">
                <a:solidFill>
                  <a:srgbClr val="FFC000"/>
                </a:solidFill>
              </a:endParaRPr>
            </a:p>
          </p:txBody>
        </p:sp>
      </p:grpSp>
      <p:grpSp>
        <p:nvGrpSpPr>
          <p:cNvPr id="14" name="组合 22"/>
          <p:cNvGrpSpPr/>
          <p:nvPr/>
        </p:nvGrpSpPr>
        <p:grpSpPr>
          <a:xfrm>
            <a:off x="4909313" y="1475500"/>
            <a:ext cx="1015565" cy="898954"/>
            <a:chOff x="6545751" y="1967332"/>
            <a:chExt cx="1354086" cy="1198604"/>
          </a:xfrm>
        </p:grpSpPr>
        <p:sp>
          <p:nvSpPr>
            <p:cNvPr id="17" name="圆角矩形 16"/>
            <p:cNvSpPr/>
            <p:nvPr/>
          </p:nvSpPr>
          <p:spPr>
            <a:xfrm rot="20821610">
              <a:off x="6545751" y="1967332"/>
              <a:ext cx="1354086" cy="1168595"/>
            </a:xfrm>
            <a:prstGeom prst="roundRect">
              <a:avLst>
                <a:gd name="adj" fmla="val 10318"/>
              </a:avLst>
            </a:prstGeom>
            <a:solidFill>
              <a:srgbClr val="FAFFFF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矩形 21"/>
            <p:cNvSpPr/>
            <p:nvPr/>
          </p:nvSpPr>
          <p:spPr>
            <a:xfrm rot="20892565">
              <a:off x="6675418" y="2016905"/>
              <a:ext cx="1101155" cy="11490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000" dirty="0" smtClean="0">
                  <a:solidFill>
                    <a:srgbClr val="FF4F66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观</a:t>
              </a:r>
              <a:endParaRPr lang="zh-CN" altLang="en-US" sz="5000" dirty="0">
                <a:solidFill>
                  <a:srgbClr val="FF4F66"/>
                </a:solidFill>
              </a:endParaRPr>
            </a:p>
          </p:txBody>
        </p:sp>
      </p:grpSp>
      <p:sp>
        <p:nvSpPr>
          <p:cNvPr id="24" name="矩形 23"/>
          <p:cNvSpPr/>
          <p:nvPr/>
        </p:nvSpPr>
        <p:spPr>
          <a:xfrm rot="18455707">
            <a:off x="2032457" y="1353749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 rot="20118966">
            <a:off x="3476944" y="136247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 rot="1119809">
            <a:off x="5518256" y="1389724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7" name="矩形 26"/>
          <p:cNvSpPr/>
          <p:nvPr/>
        </p:nvSpPr>
        <p:spPr>
          <a:xfrm rot="20691888">
            <a:off x="6813613" y="1511048"/>
            <a:ext cx="490542" cy="133028"/>
          </a:xfrm>
          <a:prstGeom prst="rect">
            <a:avLst/>
          </a:prstGeom>
          <a:solidFill>
            <a:schemeClr val="bg1">
              <a:lumMod val="95000"/>
              <a:alpha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3571868" y="2857502"/>
            <a:ext cx="2692084" cy="438582"/>
          </a:xfrm>
          <a:prstGeom prst="rect">
            <a:avLst/>
          </a:prstGeom>
        </p:spPr>
        <p:txBody>
          <a:bodyPr wrap="none" lIns="68580" tIns="34290" rIns="68580" bIns="34290">
            <a:spAutoFit/>
          </a:bodyPr>
          <a:lstStyle/>
          <a:p>
            <a:r>
              <a:rPr lang="zh-CN" altLang="en-US" sz="2400" dirty="0" smtClean="0">
                <a:solidFill>
                  <a:schemeClr val="bg2">
                    <a:lumMod val="50000"/>
                  </a:scheme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源自教材 拓展教参</a:t>
            </a:r>
            <a:endParaRPr lang="zh-CN" altLang="en-US" sz="2400" dirty="0">
              <a:solidFill>
                <a:schemeClr val="bg2">
                  <a:lumMod val="50000"/>
                </a:scheme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45833E-6 4.07407E-6 L -1.45833E-6 4.07407E-6 L 0.00834 -0.00556 C 0.01042 -0.00695 0.01459 -0.00926 0.01459 -0.00926 C 0.02474 -0.0088 0.03477 -0.00926 0.0448 -0.00741 C 0.04597 -0.00741 0.04675 -0.00487 0.04792 -0.00371 C 0.04883 -0.00301 0.04987 -0.00255 0.05105 -0.00186 C 0.05326 0.00995 0.05013 -0.00139 0.05521 0.00555 C 0.05743 0.00856 0.05977 0.01226 0.06146 0.01666 C 0.06524 0.02685 0.06146 0.01805 0.06667 0.02592 C 0.06771 0.02754 0.06862 0.02963 0.0698 0.03148 C 0.0711 0.03333 0.07253 0.03518 0.07396 0.03703 C 0.07487 0.03819 0.07605 0.03912 0.07709 0.04074 C 0.07813 0.04236 0.07904 0.04444 0.08021 0.04629 C 0.08203 0.04884 0.08529 0.05208 0.0875 0.0537 C 0.08998 0.05555 0.09206 0.05601 0.0948 0.0574 C 0.09584 0.05787 0.09688 0.05856 0.09792 0.05925 L 0.15105 0.0574 C 0.15326 0.05717 0.15808 0.05439 0.16042 0.0537 C 0.16237 0.05277 0.16459 0.05254 0.16667 0.05185 C 0.16875 0.05069 0.17071 0.04907 0.17292 0.04814 L 0.17709 0.04629 C 0.17813 0.04444 0.17891 0.04213 0.18021 0.04074 C 0.18112 0.03958 0.1823 0.03958 0.18334 0.03888 C 0.1905 0.0324 0.1819 0.03703 0.19063 0.03333 C 0.21862 0.03657 0.19883 0.03194 0.20938 0.03703 C 0.21211 0.03819 0.21771 0.04074 0.21771 0.04074 C 0.23151 0.05717 0.21094 0.03333 0.22396 0.04629 C 0.23334 0.05555 0.22722 0.05023 0.23334 0.05925 C 0.23425 0.06064 0.23542 0.06134 0.23646 0.06296 C 0.2375 0.06458 0.23841 0.06689 0.23959 0.06851 C 0.24154 0.07106 0.24375 0.07338 0.24584 0.07592 L 0.24883 0.07963 C 0.25 0.08078 0.25078 0.08263 0.25209 0.08333 C 0.25482 0.08449 0.25756 0.08634 0.26042 0.08703 C 0.27774 0.09074 0.26589 0.08842 0.29584 0.09259 C 0.29922 0.09189 0.30274 0.09166 0.30625 0.09074 C 0.3073 0.09027 0.30847 0.08981 0.30938 0.08888 C 0.31094 0.0868 0.31211 0.08379 0.31355 0.08148 C 0.31498 0.07314 0.31381 0.07638 0.31875 0.07037 C 0.32071 0.06759 0.325 0.06296 0.325 0.06296 C 0.34779 0.06365 0.36485 0.04421 0.37709 0.07037 C 0.37787 0.07199 0.37852 0.07384 0.37917 0.07592 C 0.38177 0.08541 0.37813 0.07777 0.3823 0.08518 " pathEditMode="relative" ptsTypes="AAAAAAAAAAAAAAAAAAAAAAAAAAAAAAAAAAAAAAAAAAAA">
                                      <p:cBhvr>
                                        <p:cTn id="13" dur="3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Motion origin="layout" path="M 5.83333E-6 3.7037E-7 L 5.83333E-6 3.7037E-7 C -0.00286 0.00417 -0.00728 0.01273 -0.01145 0.01481 C -0.01392 0.01597 -0.0164 0.01597 -0.01874 0.01667 C -0.01978 0.01782 -0.02082 0.01944 -0.02187 0.02037 C -0.02473 0.02245 -0.03254 0.02361 -0.03437 0.02407 C -0.03541 0.02454 -0.03645 0.02523 -0.03749 0.02592 C -0.05611 0.03518 -0.07004 0.02662 -0.09374 0.02592 C -0.10168 0.02106 -0.09192 0.02754 -0.09999 0.02037 C -0.10103 0.01944 -0.10221 0.01921 -0.10312 0.01852 C -0.1108 0.0125 -0.1039 0.0162 -0.11145 0.01296 C -0.12069 0.00185 -0.10598 0.01875 -0.12082 0.00555 C -0.12369 0.00301 -0.12668 0.00116 -0.12916 -0.00185 C -0.1302 -0.00324 -0.13124 -0.00463 -0.13228 -0.00556 C -0.13398 -0.00718 -0.13814 -0.00857 -0.13957 -0.00926 C -0.15012 -0.01458 -0.13385 -0.00718 -0.14687 -0.01296 C -0.15286 -0.0125 -0.15885 -0.01273 -0.16457 -0.01111 C -0.16679 -0.01065 -0.16939 -0.00371 -0.17082 -0.00185 C -0.17187 -0.00093 -0.17291 -0.0007 -0.17395 3.7037E-7 C -0.17499 0.00185 -0.17603 0.00393 -0.17707 0.00555 C -0.17916 0.0081 -0.18332 0.01296 -0.18332 0.01296 C -0.18619 0.0206 -0.18567 0.02037 -0.19166 0.02592 L -0.19582 0.02963 " pathEditMode="relative" ptsTypes="AAAAAAAAAAAAAAAAAAAAAAA">
                                      <p:cBhvr>
                                        <p:cTn id="15" dur="2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 tmFilter="0,0; .5, 1; 1, 1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27" grpId="0" animBg="1"/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图片 2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3238"/>
            <a:ext cx="2857488" cy="16774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32" name="文本框 31"/>
          <p:cNvSpPr txBox="1"/>
          <p:nvPr/>
        </p:nvSpPr>
        <p:spPr>
          <a:xfrm>
            <a:off x="611849" y="915566"/>
            <a:ext cx="2031325" cy="646331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 rtlCol="0">
            <a:spAutoFit/>
          </a:bodyPr>
          <a:lstStyle/>
          <a:p>
            <a:r>
              <a:rPr lang="zh-CN" altLang="en-US" sz="3600" dirty="0" smtClean="0">
                <a:solidFill>
                  <a:prstClr val="white">
                    <a:lumMod val="95000"/>
                  </a:prstClr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第十八课</a:t>
            </a:r>
            <a:endParaRPr lang="zh-CN" altLang="en-US" sz="3600" dirty="0">
              <a:solidFill>
                <a:prstClr val="white">
                  <a:lumMod val="95000"/>
                </a:prstClr>
              </a:solidFill>
              <a:latin typeface="方正少儿简体" panose="03000509000000000000" pitchFamily="65" charset="-122"/>
              <a:ea typeface="方正少儿简体" panose="03000509000000000000" pitchFamily="65" charset="-122"/>
            </a:endParaRPr>
          </a:p>
        </p:txBody>
      </p:sp>
      <p:grpSp>
        <p:nvGrpSpPr>
          <p:cNvPr id="2" name="组合 36"/>
          <p:cNvGrpSpPr/>
          <p:nvPr/>
        </p:nvGrpSpPr>
        <p:grpSpPr>
          <a:xfrm>
            <a:off x="2714612" y="1914151"/>
            <a:ext cx="1021337" cy="1000376"/>
            <a:chOff x="3620985" y="1717006"/>
            <a:chExt cx="1010329" cy="989595"/>
          </a:xfrm>
        </p:grpSpPr>
        <p:pic>
          <p:nvPicPr>
            <p:cNvPr id="34" name="图片 33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=""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20985" y="1717006"/>
              <a:ext cx="1010329" cy="989595"/>
            </a:xfrm>
            <a:prstGeom prst="rect">
              <a:avLst/>
            </a:prstGeom>
          </p:spPr>
        </p:pic>
        <p:sp>
          <p:nvSpPr>
            <p:cNvPr id="36" name="文本框 35"/>
            <p:cNvSpPr txBox="1"/>
            <p:nvPr/>
          </p:nvSpPr>
          <p:spPr>
            <a:xfrm>
              <a:off x="3762321" y="2014178"/>
              <a:ext cx="658393" cy="57847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200" dirty="0" smtClean="0">
                  <a:solidFill>
                    <a:srgbClr val="EA6C8A"/>
                  </a:solidFill>
                  <a:latin typeface="方正少儿简体" panose="03000509000000000000" pitchFamily="65" charset="-122"/>
                  <a:ea typeface="方正少儿简体" panose="03000509000000000000" pitchFamily="65" charset="-122"/>
                </a:rPr>
                <a:t>18</a:t>
              </a:r>
              <a:endParaRPr lang="en-US" sz="3200" dirty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endParaRPr>
            </a:p>
          </p:txBody>
        </p:sp>
      </p:grpSp>
      <p:sp>
        <p:nvSpPr>
          <p:cNvPr id="51" name="矩形 50"/>
          <p:cNvSpPr/>
          <p:nvPr/>
        </p:nvSpPr>
        <p:spPr>
          <a:xfrm>
            <a:off x="3755426" y="2195048"/>
            <a:ext cx="26468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 smtClean="0">
                <a:solidFill>
                  <a:srgbClr val="EA6C8A"/>
                </a:solidFill>
                <a:latin typeface="方正少儿简体" panose="03000509000000000000" pitchFamily="65" charset="-122"/>
                <a:ea typeface="方正少儿简体" panose="03000509000000000000" pitchFamily="65" charset="-122"/>
              </a:rPr>
              <a:t>威尼斯的小艇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1006857" y="2438400"/>
            <a:ext cx="1367819" cy="2211444"/>
          </a:xfrm>
          <a:prstGeom prst="rect">
            <a:avLst/>
          </a:prstGeom>
        </p:spPr>
      </p:pic>
      <p:pic>
        <p:nvPicPr>
          <p:cNvPr id="13" name="图片 12" descr="梓耕教育LOGO.TIF"/>
          <p:cNvPicPr>
            <a:picLocks noChangeAspect="1"/>
          </p:cNvPicPr>
          <p:nvPr/>
        </p:nvPicPr>
        <p:blipFill>
          <a:blip r:embed="rId7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7" presetClass="entr" presetSubtype="0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bldLvl="0" animBg="1"/>
      <p:bldP spid="5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50288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一、看拼音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3211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gào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　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chuán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shāo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chuāng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hu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mǎ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tóu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bǎo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mǔ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xiǎo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tǐng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yōng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	            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zuò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diàn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 algn="ctr">
              <a:lnSpc>
                <a:spcPts val="5000"/>
              </a:lnSpc>
            </a:pP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cāo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dirty="0" err="1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zòng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74214" y="1071552"/>
            <a:ext cx="90601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祷告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215206" y="107155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船艄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880165" y="1691340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窗户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500826" y="171449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码头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2402776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保姆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594941" y="23342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小艇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2474214" y="297722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簇拥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572264" y="2977224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坐垫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5166181" y="357188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操纵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3286130"/>
            <a:ext cx="1472911" cy="1586211"/>
          </a:xfrm>
          <a:prstGeom prst="rect">
            <a:avLst/>
          </a:prstGeom>
        </p:spPr>
      </p:pic>
      <p:pic>
        <p:nvPicPr>
          <p:cNvPr id="29" name="图片 2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57158" y="285734"/>
            <a:ext cx="377539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二、根据意思写词语。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57224" y="923290"/>
            <a:ext cx="7926731" cy="20159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高声喧哗谈笑。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驾驶小艇熟练灵活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得心应手。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ts val="5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手忙乱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脚也忙乱。形容做事慌忙。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     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857620" y="104839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哗笑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6072198" y="171449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操纵自如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09255" y="2334282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手忙脚乱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142858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三、选词填空。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46" y="735819"/>
            <a:ext cx="8929654" cy="36933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静寂　沉寂　矗立　耸立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笼罩着这座水上城市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古老的威尼斯又沉沉地入睡了。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水面上渐渐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),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只见月亮的影子在水中摇晃。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高大的石头建筑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在河边。</a:t>
            </a:r>
          </a:p>
          <a:p>
            <a:pPr>
              <a:lnSpc>
                <a:spcPct val="150000"/>
              </a:lnSpc>
            </a:pP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一座古朴典雅的“丝绸之路”巨型石雕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6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在西安市玉祥门外。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910" y="1406302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静寂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286048" y="2049244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沉寂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928990" y="2643902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耸立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358014" y="3215406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矗立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4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191142"/>
            <a:ext cx="557075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四、在括号里填上恰当的关联词。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46" y="735819"/>
            <a:ext cx="8929654" cy="33239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威尼斯是世界闻名的水上城市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河道纵横交叉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小艇成了这座城市主要的交通工具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等于大街上的汽车。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行船的速度极快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来往船只很多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船夫操纵自如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毫不手忙脚乱。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14348" y="85723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因为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57224" y="1500180"/>
            <a:ext cx="1643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所以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14348" y="2762910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虽然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715140" y="2786064"/>
            <a:ext cx="1000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但是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2" grpId="0"/>
      <p:bldP spid="14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14346" y="735819"/>
            <a:ext cx="8929654" cy="260154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zh-CN" altLang="en-US" sz="28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3.(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怎么拥挤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能左拐右拐地挤过去。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遇到极窄的地方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船夫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能平稳地穿过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速度非常快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 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还能做急转弯。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65587" y="1477026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无论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14810" y="1500180"/>
            <a:ext cx="6428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都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000496" y="2143122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不但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429520" y="2143122"/>
            <a:ext cx="100006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而且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2" grpId="0"/>
      <p:bldP spid="14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49" name="图片 48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85720" y="639973"/>
            <a:ext cx="68098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五、读一读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写出下列句子运用的修辞手法。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14346" y="1184650"/>
            <a:ext cx="857249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两边的建筑飞一般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地倒退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我们的眼睛忙极了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不知看哪一处好。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静寂笼罩着这座水上城市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古老的威尼斯又沉沉地入睡了。	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  　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2285984" y="1928808"/>
            <a:ext cx="90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夸张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85984" y="3214692"/>
            <a:ext cx="1906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拟人</a:t>
            </a:r>
            <a:endParaRPr lang="zh-CN" altLang="en-US" sz="28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0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8596" y="902287"/>
            <a:ext cx="7929618" cy="19552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　威尼斯的小艇有二三十英尺长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又窄又深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有点儿像独木舟。船头和船艄向上翘起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像挂在天边的新月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;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行动轻快灵活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仿佛田沟里的水蛇。</a:t>
            </a:r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4391026"/>
            <a:ext cx="9153525" cy="752475"/>
          </a:xfrm>
          <a:prstGeom prst="rect">
            <a:avLst/>
          </a:prstGeom>
        </p:spPr>
      </p:pic>
      <p:pic>
        <p:nvPicPr>
          <p:cNvPr id="25" name="图片 24" descr="梓耕教育LOGO.TIF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172400" y="123478"/>
            <a:ext cx="827584" cy="41151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28596" y="307629"/>
            <a:ext cx="26981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六、课内阅读。</a:t>
            </a:r>
          </a:p>
        </p:txBody>
      </p:sp>
    </p:spTree>
  </p:cSld>
  <p:clrMapOvr>
    <a:masterClrMapping/>
  </p:clrMapOvr>
  <p:transition spd="slow"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180</TotalTime>
  <Words>175</Words>
  <Application>WPS 演示</Application>
  <PresentationFormat>全屏显示(16:9)</PresentationFormat>
  <Paragraphs>86</Paragraphs>
  <Slides>11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Office 主题</vt:lpstr>
      <vt:lpstr>1_Office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lenovop</cp:lastModifiedBy>
  <cp:revision>175</cp:revision>
  <dcterms:created xsi:type="dcterms:W3CDTF">2018-12-06T02:32:00Z</dcterms:created>
  <dcterms:modified xsi:type="dcterms:W3CDTF">2019-12-18T05:39:19Z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2052-11.1.0.8214</vt:lpwstr>
  </property>
</Properties>
</file>