
<file path=[Content_Types].xml><?xml version="1.0" encoding="utf-8"?>
<Types xmlns="http://schemas.openxmlformats.org/package/2006/content-types">
  <Default Extension="jpeg" ContentType="image/jpeg"/>
  <Default Extension="png" ContentType="image/png"/>
  <Default Extension="tiff" ContentType="image/tif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3" r:id="rId3"/>
  </p:sldMasterIdLst>
  <p:notesMasterIdLst>
    <p:notesMasterId r:id="rId8"/>
  </p:notesMasterIdLst>
  <p:sldIdLst>
    <p:sldId id="256" r:id="rId4"/>
    <p:sldId id="270" r:id="rId5"/>
    <p:sldId id="1047" r:id="rId6"/>
    <p:sldId id="269" r:id="rId7"/>
    <p:sldId id="271" r:id="rId9"/>
    <p:sldId id="1063" r:id="rId10"/>
    <p:sldId id="356" r:id="rId11"/>
    <p:sldId id="1064" r:id="rId12"/>
    <p:sldId id="1065" r:id="rId13"/>
    <p:sldId id="1066" r:id="rId14"/>
    <p:sldId id="1068" r:id="rId15"/>
    <p:sldId id="1069" r:id="rId16"/>
    <p:sldId id="1070" r:id="rId17"/>
    <p:sldId id="1072" r:id="rId18"/>
    <p:sldId id="1073" r:id="rId19"/>
    <p:sldId id="1074" r:id="rId20"/>
    <p:sldId id="1075" r:id="rId21"/>
    <p:sldId id="1076" r:id="rId22"/>
    <p:sldId id="1086" r:id="rId23"/>
    <p:sldId id="1077" r:id="rId24"/>
    <p:sldId id="1078" r:id="rId25"/>
    <p:sldId id="1079" r:id="rId26"/>
    <p:sldId id="1084" r:id="rId27"/>
    <p:sldId id="105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2F0D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5987" autoAdjust="0"/>
    <p:restoredTop sz="94614" autoAdjust="0"/>
  </p:normalViewPr>
  <p:slideViewPr>
    <p:cSldViewPr snapToGrid="0" showGuides="1">
      <p:cViewPr>
        <p:scale>
          <a:sx n="100" d="100"/>
          <a:sy n="100" d="100"/>
        </p:scale>
        <p:origin x="300" y="186"/>
      </p:cViewPr>
      <p:guideLst>
        <p:guide orient="horz" pos="2118"/>
        <p:guide pos="388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380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5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slide" Target="slides/slide1.xml"/><Relationship Id="rId31" Type="http://schemas.openxmlformats.org/officeDocument/2006/relationships/tableStyles" Target="tableStyles.xml"/><Relationship Id="rId30" Type="http://schemas.openxmlformats.org/officeDocument/2006/relationships/viewProps" Target="viewProps.xml"/><Relationship Id="rId3" Type="http://schemas.openxmlformats.org/officeDocument/2006/relationships/slideMaster" Target="slideMasters/slideMaster2.xml"/><Relationship Id="rId29" Type="http://schemas.openxmlformats.org/officeDocument/2006/relationships/presProps" Target="presProps.xml"/><Relationship Id="rId28" Type="http://schemas.openxmlformats.org/officeDocument/2006/relationships/slide" Target="slides/slide24.xml"/><Relationship Id="rId27" Type="http://schemas.openxmlformats.org/officeDocument/2006/relationships/slide" Target="slides/slide23.xml"/><Relationship Id="rId26" Type="http://schemas.openxmlformats.org/officeDocument/2006/relationships/slide" Target="slides/slide22.xml"/><Relationship Id="rId25" Type="http://schemas.openxmlformats.org/officeDocument/2006/relationships/slide" Target="slides/slide21.xml"/><Relationship Id="rId24" Type="http://schemas.openxmlformats.org/officeDocument/2006/relationships/slide" Target="slides/slide20.xml"/><Relationship Id="rId23" Type="http://schemas.openxmlformats.org/officeDocument/2006/relationships/slide" Target="slides/slide19.xml"/><Relationship Id="rId22" Type="http://schemas.openxmlformats.org/officeDocument/2006/relationships/slide" Target="slides/slide18.xml"/><Relationship Id="rId21" Type="http://schemas.openxmlformats.org/officeDocument/2006/relationships/slide" Target="slides/slide17.xml"/><Relationship Id="rId20" Type="http://schemas.openxmlformats.org/officeDocument/2006/relationships/slide" Target="slides/slide16.xml"/><Relationship Id="rId2" Type="http://schemas.openxmlformats.org/officeDocument/2006/relationships/theme" Target="theme/theme1.xml"/><Relationship Id="rId19" Type="http://schemas.openxmlformats.org/officeDocument/2006/relationships/slide" Target="slides/slide15.xml"/><Relationship Id="rId18" Type="http://schemas.openxmlformats.org/officeDocument/2006/relationships/slide" Target="slides/slide14.xml"/><Relationship Id="rId17" Type="http://schemas.openxmlformats.org/officeDocument/2006/relationships/slide" Target="slides/slide13.xml"/><Relationship Id="rId16" Type="http://schemas.openxmlformats.org/officeDocument/2006/relationships/slide" Target="slides/slide12.xml"/><Relationship Id="rId15" Type="http://schemas.openxmlformats.org/officeDocument/2006/relationships/slide" Target="slides/slide11.xml"/><Relationship Id="rId14" Type="http://schemas.openxmlformats.org/officeDocument/2006/relationships/slide" Target="slides/slide10.xml"/><Relationship Id="rId13" Type="http://schemas.openxmlformats.org/officeDocument/2006/relationships/slide" Target="slides/slide9.xml"/><Relationship Id="rId12" Type="http://schemas.openxmlformats.org/officeDocument/2006/relationships/slide" Target="slides/slide8.xml"/><Relationship Id="rId11" Type="http://schemas.openxmlformats.org/officeDocument/2006/relationships/slide" Target="slides/slide7.xml"/><Relationship Id="rId10" Type="http://schemas.openxmlformats.org/officeDocument/2006/relationships/slide" Target="slides/slide6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3F374A3-1440-4564-9E27-AF40201D731F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8DB8BC1-4EAD-4448-A68C-1DB5A8A8866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4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6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3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136873-609B-492A-87B1-54A93CD1BD9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B5E4D13-0F77-4153-B279-5BD9F682CDE0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08922B5D-9E50-49AB-ADD6-6F028F55BA6C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86307" y="247277"/>
            <a:ext cx="7113116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fracture"/>
      </p:transition>
    </mc:Choice>
    <mc:Fallback>
      <p:transition spd="slow" advTm="3000">
        <p:fade/>
      </p:transition>
    </mc:Fallback>
  </mc:AlternateContent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fade/>
      </p:transition>
    </mc:Choice>
    <mc:Fallback>
      <p:transition advClick="0" advTm="0">
        <p:fade/>
      </p:transition>
    </mc:Fallback>
  </mc:AlternateContent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7_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</p:nvPr>
        </p:nvSpPr>
        <p:spPr>
          <a:xfrm>
            <a:off x="1386307" y="247277"/>
            <a:ext cx="7113116" cy="584775"/>
          </a:xfrm>
          <a:prstGeom prst="rect">
            <a:avLst/>
          </a:prstGeom>
        </p:spPr>
        <p:txBody>
          <a:bodyPr wrap="square" anchor="ctr" anchorCtr="0">
            <a:spAutoFit/>
          </a:bodyPr>
          <a:lstStyle>
            <a:lvl1pPr algn="l">
              <a:lnSpc>
                <a:spcPct val="100000"/>
              </a:lnSpc>
              <a:defRPr sz="3200">
                <a:solidFill>
                  <a:schemeClr val="accent1"/>
                </a:solidFill>
              </a:defRPr>
            </a:lvl1pPr>
          </a:lstStyle>
          <a:p>
            <a:r>
              <a:rPr lang="zh-CN" altLang="en-US" dirty="0"/>
              <a:t>标题样式</a:t>
            </a: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 advTm="3000">
        <p15:prstTrans prst="fracture"/>
      </p:transition>
    </mc:Choice>
    <mc:Fallback>
      <p:transition spd="slow" advTm="3000">
        <p:fade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2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 advClick="0" advTm="0"/>
    </mc:Choice>
    <mc:Fallback>
      <p:transition spd="slow" advClick="0" advTm="0"/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10" advClick="0" advTm="0">
        <p:fade/>
      </p:transition>
    </mc:Choice>
    <mc:Fallback>
      <p:transition advClick="0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5" Type="http://schemas.openxmlformats.org/officeDocument/2006/relationships/theme" Target="../theme/theme1.xml"/><Relationship Id="rId14" Type="http://schemas.openxmlformats.org/officeDocument/2006/relationships/slideLayout" Target="../slideLayouts/slideLayout14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3.xml"/><Relationship Id="rId8" Type="http://schemas.openxmlformats.org/officeDocument/2006/relationships/slideLayout" Target="../slideLayouts/slideLayout22.xml"/><Relationship Id="rId7" Type="http://schemas.openxmlformats.org/officeDocument/2006/relationships/slideLayout" Target="../slideLayouts/slideLayout21.xml"/><Relationship Id="rId6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9.xml"/><Relationship Id="rId4" Type="http://schemas.openxmlformats.org/officeDocument/2006/relationships/slideLayout" Target="../slideLayouts/slideLayout18.xml"/><Relationship Id="rId3" Type="http://schemas.openxmlformats.org/officeDocument/2006/relationships/slideLayout" Target="../slideLayouts/slideLayout17.xml"/><Relationship Id="rId2" Type="http://schemas.openxmlformats.org/officeDocument/2006/relationships/slideLayout" Target="../slideLayouts/slideLayout16.xml"/><Relationship Id="rId15" Type="http://schemas.openxmlformats.org/officeDocument/2006/relationships/theme" Target="../theme/theme2.xml"/><Relationship Id="rId14" Type="http://schemas.openxmlformats.org/officeDocument/2006/relationships/slideLayout" Target="../slideLayouts/slideLayout28.xml"/><Relationship Id="rId13" Type="http://schemas.openxmlformats.org/officeDocument/2006/relationships/slideLayout" Target="../slideLayouts/slideLayout27.xml"/><Relationship Id="rId12" Type="http://schemas.openxmlformats.org/officeDocument/2006/relationships/slideLayout" Target="../slideLayouts/slideLayout26.xml"/><Relationship Id="rId11" Type="http://schemas.openxmlformats.org/officeDocument/2006/relationships/slideLayout" Target="../slideLayouts/slideLayout25.xml"/><Relationship Id="rId10" Type="http://schemas.openxmlformats.org/officeDocument/2006/relationships/slideLayout" Target="../slideLayouts/slideLayout24.xml"/><Relationship Id="rId1" Type="http://schemas.openxmlformats.org/officeDocument/2006/relationships/slideLayout" Target="../slideLayouts/slideLayout1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55325" y="500330"/>
            <a:ext cx="11081349" cy="5878901"/>
          </a:xfrm>
          <a:prstGeom prst="rect">
            <a:avLst/>
          </a:prstGeom>
          <a:noFill/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51CD97-F9E1-466B-977F-CA946387AD4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B15A946-03BC-4202-9EF8-9BD209D9775D}" type="slidenum">
              <a:rPr lang="zh-CN" altLang="en-US" smtClean="0"/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555325" y="500330"/>
            <a:ext cx="11081349" cy="5878901"/>
          </a:xfrm>
          <a:prstGeom prst="rect">
            <a:avLst/>
          </a:prstGeom>
          <a:noFill/>
          <a:ln w="57150">
            <a:solidFill>
              <a:schemeClr val="accent6">
                <a:lumMod val="20000"/>
                <a:lumOff val="80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  <p:sldLayoutId id="2147483667" r:id="rId4"/>
    <p:sldLayoutId id="2147483668" r:id="rId5"/>
    <p:sldLayoutId id="2147483669" r:id="rId6"/>
    <p:sldLayoutId id="2147483670" r:id="rId7"/>
    <p:sldLayoutId id="2147483671" r:id="rId8"/>
    <p:sldLayoutId id="2147483672" r:id="rId9"/>
    <p:sldLayoutId id="2147483673" r:id="rId10"/>
    <p:sldLayoutId id="2147483674" r:id="rId11"/>
    <p:sldLayoutId id="2147483675" r:id="rId12"/>
    <p:sldLayoutId id="2147483676" r:id="rId13"/>
    <p:sldLayoutId id="2147483677" r:id="rId14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tags" Target="../tags/tag1.xml"/><Relationship Id="rId3" Type="http://schemas.openxmlformats.org/officeDocument/2006/relationships/image" Target="../media/image1.tiff"/><Relationship Id="rId2" Type="http://schemas.openxmlformats.org/officeDocument/2006/relationships/image" Target="../media/image2.png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6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4.jpeg"/><Relationship Id="rId1" Type="http://schemas.openxmlformats.org/officeDocument/2006/relationships/image" Target="../media/image1.tiff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7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5.png"/><Relationship Id="rId1" Type="http://schemas.openxmlformats.org/officeDocument/2006/relationships/image" Target="../media/image1.tiff"/></Relationships>
</file>

<file path=ppt/slides/_rels/slide1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8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6.png"/><Relationship Id="rId1" Type="http://schemas.openxmlformats.org/officeDocument/2006/relationships/image" Target="../media/image1.tiff"/></Relationships>
</file>

<file path=ppt/slides/_rels/slide1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9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6.png"/><Relationship Id="rId1" Type="http://schemas.openxmlformats.org/officeDocument/2006/relationships/image" Target="../media/image1.tiff"/></Relationships>
</file>

<file path=ppt/slides/_rels/slide1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0.xml"/><Relationship Id="rId3" Type="http://schemas.openxmlformats.org/officeDocument/2006/relationships/slideLayout" Target="../slideLayouts/slideLayout28.xml"/><Relationship Id="rId2" Type="http://schemas.openxmlformats.org/officeDocument/2006/relationships/image" Target="../media/image6.png"/><Relationship Id="rId1" Type="http://schemas.openxmlformats.org/officeDocument/2006/relationships/image" Target="../media/image1.tiff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.tiff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.tiff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6.xml"/><Relationship Id="rId1" Type="http://schemas.openxmlformats.org/officeDocument/2006/relationships/image" Target="../media/image1.tiff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1.tif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6.xml"/><Relationship Id="rId1" Type="http://schemas.openxmlformats.org/officeDocument/2006/relationships/image" Target="../media/image1.tiff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23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2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7.png"/><Relationship Id="rId1" Type="http://schemas.openxmlformats.org/officeDocument/2006/relationships/image" Target="../media/image1.tiff"/></Relationships>
</file>

<file path=ppt/slides/_rels/slide2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jpeg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tiff"/><Relationship Id="rId1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tiff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5.xml"/><Relationship Id="rId2" Type="http://schemas.openxmlformats.org/officeDocument/2006/relationships/image" Target="../media/image1.tiff"/><Relationship Id="rId1" Type="http://schemas.openxmlformats.org/officeDocument/2006/relationships/image" Target="../media/image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4.xml"/><Relationship Id="rId1" Type="http://schemas.openxmlformats.org/officeDocument/2006/relationships/image" Target="../media/image1.tiff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tiff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8.xml"/><Relationship Id="rId1" Type="http://schemas.openxmlformats.org/officeDocument/2006/relationships/image" Target="../media/image1.tiff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3846195" y="-911225"/>
            <a:ext cx="4855845" cy="8679815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533140" y="2154555"/>
            <a:ext cx="5481955" cy="2359660"/>
          </a:xfrm>
        </p:spPr>
        <p:txBody>
          <a:bodyPr>
            <a:noAutofit/>
          </a:bodyPr>
          <a:lstStyle/>
          <a:p>
            <a:pPr algn="ctr">
              <a:lnSpc>
                <a:spcPct val="130000"/>
              </a:lnSpc>
            </a:pPr>
            <a:r>
              <a:rPr lang="zh-CN" altLang="en-US" sz="6600" b="1" dirty="0">
                <a:latin typeface="华康心动体 W4" panose="040B0409000000000000" charset="-122"/>
                <a:ea typeface="华康心动体 W4" panose="040B0409000000000000" charset="-122"/>
                <a:cs typeface="华康心动体 W4" panose="040B0409000000000000" charset="-122"/>
              </a:rPr>
              <a:t>十六课</a:t>
            </a:r>
            <a:br>
              <a:rPr lang="zh-CN" altLang="en-US" sz="6600" b="1" dirty="0">
                <a:latin typeface="华康心动体 W4" panose="040B0409000000000000" charset="-122"/>
                <a:ea typeface="华康心动体 W4" panose="040B0409000000000000" charset="-122"/>
                <a:cs typeface="华康心动体 W4" panose="040B0409000000000000" charset="-122"/>
              </a:rPr>
            </a:br>
            <a:r>
              <a:rPr lang="zh-CN" altLang="en-US" sz="6600" b="1" dirty="0">
                <a:latin typeface="华康心动体 W4" panose="040B0409000000000000" charset="-122"/>
                <a:ea typeface="华康心动体 W4" panose="040B0409000000000000" charset="-122"/>
                <a:cs typeface="华康心动体 W4" panose="040B0409000000000000" charset="-122"/>
              </a:rPr>
              <a:t>田 忌 赛 马</a:t>
            </a:r>
            <a:endParaRPr lang="zh-CN" altLang="en-US" sz="6600" b="1" dirty="0">
              <a:latin typeface="华康心动体 W4" panose="040B0409000000000000" charset="-122"/>
              <a:ea typeface="华康心动体 W4" panose="040B0409000000000000" charset="-122"/>
              <a:cs typeface="华康心动体 W4" panose="040B0409000000000000" charset="-122"/>
            </a:endParaRPr>
          </a:p>
        </p:txBody>
      </p:sp>
      <p:sp>
        <p:nvSpPr>
          <p:cNvPr id="4" name="文本框 29"/>
          <p:cNvSpPr txBox="1">
            <a:spLocks noChangeArrowheads="1"/>
          </p:cNvSpPr>
          <p:nvPr/>
        </p:nvSpPr>
        <p:spPr bwMode="auto">
          <a:xfrm>
            <a:off x="4293870" y="5708650"/>
            <a:ext cx="360426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语文</a:t>
            </a:r>
            <a:r>
              <a:rPr lang="en-US" altLang="zh-CN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人教版</a:t>
            </a:r>
            <a:r>
              <a:rPr lang="en-US" altLang="zh-CN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·</a:t>
            </a:r>
            <a:r>
              <a:rPr lang="zh-CN" altLang="zh-CN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五</a:t>
            </a: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年级下</a:t>
            </a:r>
            <a:endParaRPr lang="zh-CN" altLang="en-US" sz="2500" b="1" dirty="0">
              <a:ln>
                <a:solidFill>
                  <a:schemeClr val="bg1"/>
                </a:solidFill>
              </a:ln>
              <a:solidFill>
                <a:schemeClr val="tx1"/>
              </a:solidFill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sp>
        <p:nvSpPr>
          <p:cNvPr id="2" name="文本框 29"/>
          <p:cNvSpPr txBox="1">
            <a:spLocks noChangeArrowheads="1"/>
          </p:cNvSpPr>
          <p:nvPr/>
        </p:nvSpPr>
        <p:spPr bwMode="auto">
          <a:xfrm>
            <a:off x="9387840" y="4514215"/>
            <a:ext cx="1530350" cy="45148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68579" tIns="34289" rIns="68579" bIns="34289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</a:pPr>
            <a:r>
              <a:rPr lang="zh-CN" altLang="en-US" sz="2500" b="1" dirty="0">
                <a:ln>
                  <a:solidFill>
                    <a:schemeClr val="bg1"/>
                  </a:solidFill>
                </a:ln>
                <a:solidFill>
                  <a:srgbClr val="FF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第二课时</a:t>
            </a:r>
            <a:endParaRPr lang="zh-CN" altLang="en-US" sz="2500" b="1" dirty="0">
              <a:ln>
                <a:solidFill>
                  <a:schemeClr val="bg1"/>
                </a:solidFill>
              </a:ln>
              <a:solidFill>
                <a:srgbClr val="FF0000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6" name="图片 5" descr="1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38530" y="932815"/>
            <a:ext cx="2221865" cy="4993005"/>
          </a:xfrm>
          <a:prstGeom prst="rect">
            <a:avLst/>
          </a:prstGeom>
        </p:spPr>
      </p:pic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93225" y="658495"/>
            <a:ext cx="2263775" cy="1270000"/>
          </a:xfrm>
          <a:prstGeom prst="rect">
            <a:avLst/>
          </a:prstGeom>
        </p:spPr>
      </p:pic>
    </p:spTree>
    <p:custDataLst>
      <p:tags r:id="rId4"/>
    </p:custData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二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565277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“孙膑献计”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5995" y="1777365"/>
            <a:ext cx="10240010" cy="44926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30000"/>
              </a:lnSpc>
            </a:pPr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这么好的主意，为什么田忌想不出来，齐威王也想不到，孙膑却想出来了？你从中能体会到什么呢？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0017029564676044_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889"/>
          <a:stretch>
            <a:fillRect/>
          </a:stretch>
        </p:blipFill>
        <p:spPr>
          <a:xfrm rot="1380000">
            <a:off x="7021195" y="5013325"/>
            <a:ext cx="1420495" cy="1400175"/>
          </a:xfrm>
          <a:prstGeom prst="rect">
            <a:avLst/>
          </a:prstGeom>
        </p:spPr>
      </p:pic>
      <p:pic>
        <p:nvPicPr>
          <p:cNvPr id="4" name="图片 3" descr="0017029564676044_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889"/>
          <a:stretch>
            <a:fillRect/>
          </a:stretch>
        </p:blipFill>
        <p:spPr>
          <a:xfrm rot="20520000">
            <a:off x="5385435" y="5050790"/>
            <a:ext cx="1420495" cy="1400175"/>
          </a:xfrm>
          <a:prstGeom prst="rect">
            <a:avLst/>
          </a:prstGeom>
        </p:spPr>
      </p:pic>
      <p:pic>
        <p:nvPicPr>
          <p:cNvPr id="5" name="图片 4" descr="0017029564676044_b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rcRect b="3889"/>
          <a:stretch>
            <a:fillRect/>
          </a:stretch>
        </p:blipFill>
        <p:spPr>
          <a:xfrm rot="2580000">
            <a:off x="8376285" y="5693410"/>
            <a:ext cx="972185" cy="95821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8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500"/>
                            </p:stCondLst>
                            <p:childTnLst>
                              <p:par>
                                <p:cTn id="18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8" presetClass="entr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2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*0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二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565277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“孙膑献计”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52500" y="1879600"/>
            <a:ext cx="10240010" cy="39693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6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6000" dirty="0">
                <a:latin typeface="楷体" panose="02010609060101010101" pitchFamily="49" charset="-122"/>
                <a:ea typeface="楷体" panose="02010609060101010101" pitchFamily="49" charset="-122"/>
              </a:rPr>
              <a:t>为什么孙膑能想出这个好主意呢？在文中找一找有关句子，用笔划出来，想一想。  </a:t>
            </a:r>
            <a:endParaRPr lang="zh-CN" altLang="en-US" sz="6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clrChange>
              <a:clrFrom>
                <a:srgbClr val="FBFBFB">
                  <a:alpha val="100000"/>
                </a:srgbClr>
              </a:clrFrom>
              <a:clrTo>
                <a:srgbClr val="FBFBFB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0064750" y="4815840"/>
            <a:ext cx="1478280" cy="15068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二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565277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“孙膑献计”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5995" y="2455545"/>
            <a:ext cx="10240010" cy="1276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①孙斌看了几场比赛。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995" y="4794885"/>
            <a:ext cx="1804035" cy="1546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13505" y="5065395"/>
            <a:ext cx="436562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77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善于观察</a:t>
            </a:r>
            <a:endParaRPr lang="zh-CN" altLang="en-US" sz="77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299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二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565277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“孙膑献计”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5995" y="2198370"/>
            <a:ext cx="10240010" cy="246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②“大家的马脚力都差不多，而且都能分成上、中、下三等。”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75995" y="4794885"/>
            <a:ext cx="1804035" cy="1546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3913505" y="5065395"/>
            <a:ext cx="4365625" cy="127635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77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善于思考</a:t>
            </a:r>
            <a:endParaRPr lang="zh-CN" altLang="en-US" sz="77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4099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二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565277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“孙膑献计”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976630" y="2198370"/>
            <a:ext cx="10240010" cy="24612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田忌赛马这件事使你受到了什么启发呢？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6570" y="4659630"/>
            <a:ext cx="1804035" cy="1546860"/>
          </a:xfrm>
          <a:prstGeom prst="rect">
            <a:avLst/>
          </a:prstGeom>
        </p:spPr>
      </p:pic>
      <p:sp>
        <p:nvSpPr>
          <p:cNvPr id="6" name="文本框 5"/>
          <p:cNvSpPr txBox="1"/>
          <p:nvPr/>
        </p:nvSpPr>
        <p:spPr>
          <a:xfrm>
            <a:off x="2801620" y="4970780"/>
            <a:ext cx="8067675" cy="110680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l">
              <a:spcBef>
                <a:spcPct val="50000"/>
              </a:spcBef>
            </a:pPr>
            <a:r>
              <a:rPr lang="zh-CN" altLang="en-US" sz="6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rPr>
              <a:t>善于观察、善于思考</a:t>
            </a:r>
            <a:endParaRPr lang="zh-CN" altLang="en-US" sz="66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  <a:cs typeface="+mn-lt"/>
              <a:sym typeface="+mn-ea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0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3099"/>
                            </p:stCondLst>
                            <p:childTnLst>
                              <p:par>
                                <p:cTn id="11" presetID="19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C -0.37517 0.88508  -0.02552 0.75279  0.0908 0.66613  C  0.20747 0.57948  0.21649 0.50394  0.23177 0.40825  C 0.24705 0.31256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4190010" y="22230"/>
            <a:ext cx="3811980" cy="68135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456305" y="2248535"/>
            <a:ext cx="5279390" cy="2359660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品读重点</a:t>
            </a:r>
            <a:b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</a:b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体会人物品质</a:t>
            </a:r>
            <a:endParaRPr lang="zh-CN" altLang="en-US" sz="66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4768" y="5005826"/>
            <a:ext cx="44751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7510" y="549910"/>
            <a:ext cx="2255520" cy="1265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93445" y="768985"/>
            <a:ext cx="4790440" cy="784225"/>
            <a:chOff x="1407" y="1211"/>
            <a:chExt cx="6797" cy="1662"/>
          </a:xfrm>
        </p:grpSpPr>
        <p:sp>
          <p:nvSpPr>
            <p:cNvPr id="13" name="矩形 12"/>
            <p:cNvSpPr/>
            <p:nvPr/>
          </p:nvSpPr>
          <p:spPr>
            <a:xfrm rot="2679308">
              <a:off x="1407" y="1211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6" name="矩形 5"/>
            <p:cNvSpPr/>
            <p:nvPr/>
          </p:nvSpPr>
          <p:spPr>
            <a:xfrm rot="2679308">
              <a:off x="2692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7" name="矩形 6"/>
            <p:cNvSpPr/>
            <p:nvPr/>
          </p:nvSpPr>
          <p:spPr>
            <a:xfrm rot="2679308">
              <a:off x="3976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8" name="矩形 7"/>
            <p:cNvSpPr/>
            <p:nvPr/>
          </p:nvSpPr>
          <p:spPr>
            <a:xfrm rot="2679308">
              <a:off x="5260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9" name="矩形 8"/>
            <p:cNvSpPr/>
            <p:nvPr/>
          </p:nvSpPr>
          <p:spPr>
            <a:xfrm rot="2679308">
              <a:off x="6544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5720" y="734060"/>
            <a:ext cx="374078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品读重点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718185" y="1671320"/>
            <a:ext cx="10756265" cy="1022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10000"/>
              </a:lnSpc>
            </a:pP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读句子，并质疑。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22070" y="2873375"/>
            <a:ext cx="9548495" cy="34150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1.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齐威王每个等级的马都比田忌的强，</a:t>
            </a:r>
            <a:endParaRPr lang="zh-CN" altLang="en-US" sz="4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 强的多吗？</a:t>
            </a:r>
            <a:endParaRPr lang="zh-CN" altLang="en-US" sz="4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altLang="zh-CN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.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只调换一下出场顺序就转败为胜?</a:t>
            </a:r>
            <a:endParaRPr lang="zh-CN" altLang="en-US" sz="4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20000"/>
              </a:lnSpc>
            </a:pPr>
            <a:r>
              <a:rPr lang="en-US" altLang="zh-CN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3.</a:t>
            </a:r>
            <a:r>
              <a:rPr lang="zh-CN" altLang="en-US" sz="45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是随便调换吗？</a:t>
            </a:r>
            <a:endParaRPr lang="zh-CN" altLang="en-US" sz="4500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0" fill="hold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11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0" fill="hold"/>
                                        <p:tgtEl>
                                          <p:spTgt spid="11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9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0" fill="hold"/>
                                        <p:tgtEl>
                                          <p:spTgt spid="11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575945" y="1851660"/>
            <a:ext cx="11040110" cy="43999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en-US" altLang="zh-CN" sz="5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孙膑如此聪明。品读课文，描写的很生动！可以小组内就分角色朗读！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    读中体会一下</a:t>
            </a:r>
            <a:r>
              <a:rPr lang="zh-CN" altLang="en-US" sz="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齐威王</a:t>
            </a: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和</a:t>
            </a:r>
            <a:r>
              <a:rPr lang="zh-CN" altLang="en-US" sz="50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田忌</a:t>
            </a:r>
            <a:r>
              <a:rPr lang="zh-CN" altLang="en-US" sz="5000" dirty="0">
                <a:latin typeface="楷体" panose="02010609060101010101" pitchFamily="49" charset="-122"/>
                <a:ea typeface="楷体" panose="02010609060101010101" pitchFamily="49" charset="-122"/>
              </a:rPr>
              <a:t>各是怎样的人？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93445" y="768985"/>
            <a:ext cx="4790440" cy="784225"/>
            <a:chOff x="1407" y="1211"/>
            <a:chExt cx="6797" cy="1662"/>
          </a:xfrm>
        </p:grpSpPr>
        <p:sp>
          <p:nvSpPr>
            <p:cNvPr id="13" name="矩形 12"/>
            <p:cNvSpPr/>
            <p:nvPr/>
          </p:nvSpPr>
          <p:spPr>
            <a:xfrm rot="2679308">
              <a:off x="1407" y="1211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6" name="矩形 5"/>
            <p:cNvSpPr/>
            <p:nvPr/>
          </p:nvSpPr>
          <p:spPr>
            <a:xfrm rot="2679308">
              <a:off x="2692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7" name="矩形 6"/>
            <p:cNvSpPr/>
            <p:nvPr/>
          </p:nvSpPr>
          <p:spPr>
            <a:xfrm rot="2679308">
              <a:off x="3976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8" name="矩形 7"/>
            <p:cNvSpPr/>
            <p:nvPr/>
          </p:nvSpPr>
          <p:spPr>
            <a:xfrm rot="2679308">
              <a:off x="5260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9" name="矩形 8"/>
            <p:cNvSpPr/>
            <p:nvPr/>
          </p:nvSpPr>
          <p:spPr>
            <a:xfrm rot="2679308">
              <a:off x="6544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5720" y="734060"/>
            <a:ext cx="374078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品读重点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fracture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23570" y="2161540"/>
            <a:ext cx="10919460" cy="364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5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“赏识、很信任”</a:t>
            </a:r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田忌对孙斌非常的信任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全凭他智慧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93445" y="768985"/>
            <a:ext cx="4790440" cy="784225"/>
            <a:chOff x="1407" y="1211"/>
            <a:chExt cx="6797" cy="1662"/>
          </a:xfrm>
        </p:grpSpPr>
        <p:sp>
          <p:nvSpPr>
            <p:cNvPr id="13" name="矩形 12"/>
            <p:cNvSpPr/>
            <p:nvPr/>
          </p:nvSpPr>
          <p:spPr>
            <a:xfrm rot="2679308">
              <a:off x="1407" y="1211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6" name="矩形 5"/>
            <p:cNvSpPr/>
            <p:nvPr/>
          </p:nvSpPr>
          <p:spPr>
            <a:xfrm rot="2679308">
              <a:off x="2692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7" name="矩形 6"/>
            <p:cNvSpPr/>
            <p:nvPr/>
          </p:nvSpPr>
          <p:spPr>
            <a:xfrm rot="2679308">
              <a:off x="3976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8" name="矩形 7"/>
            <p:cNvSpPr/>
            <p:nvPr/>
          </p:nvSpPr>
          <p:spPr>
            <a:xfrm rot="2679308">
              <a:off x="5260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9" name="矩形 8"/>
            <p:cNvSpPr/>
            <p:nvPr/>
          </p:nvSpPr>
          <p:spPr>
            <a:xfrm rot="2679308">
              <a:off x="6544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5720" y="734060"/>
            <a:ext cx="374078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品读重点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矩形 11"/>
          <p:cNvSpPr/>
          <p:nvPr/>
        </p:nvSpPr>
        <p:spPr>
          <a:xfrm>
            <a:off x="623570" y="2161540"/>
            <a:ext cx="10919460" cy="3646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55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“引荐、任命”</a:t>
            </a:r>
            <a:r>
              <a:rPr lang="en-US" altLang="zh-CN" sz="5500" dirty="0">
                <a:latin typeface="楷体" panose="02010609060101010101" pitchFamily="49" charset="-122"/>
                <a:ea typeface="楷体" panose="02010609060101010101" pitchFamily="49" charset="-122"/>
              </a:rPr>
              <a:t>——</a:t>
            </a:r>
            <a:endParaRPr lang="en-US" altLang="zh-CN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    齐威王明察秋毫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r">
              <a:lnSpc>
                <a:spcPct val="140000"/>
              </a:lnSpc>
            </a:pP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知人善用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93445" y="768985"/>
            <a:ext cx="4790440" cy="784225"/>
            <a:chOff x="1407" y="1211"/>
            <a:chExt cx="6797" cy="1662"/>
          </a:xfrm>
        </p:grpSpPr>
        <p:sp>
          <p:nvSpPr>
            <p:cNvPr id="13" name="矩形 12"/>
            <p:cNvSpPr/>
            <p:nvPr/>
          </p:nvSpPr>
          <p:spPr>
            <a:xfrm rot="2679308">
              <a:off x="1407" y="1211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6" name="矩形 5"/>
            <p:cNvSpPr/>
            <p:nvPr/>
          </p:nvSpPr>
          <p:spPr>
            <a:xfrm rot="2679308">
              <a:off x="2692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7" name="矩形 6"/>
            <p:cNvSpPr/>
            <p:nvPr/>
          </p:nvSpPr>
          <p:spPr>
            <a:xfrm rot="2679308">
              <a:off x="3976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8" name="矩形 7"/>
            <p:cNvSpPr/>
            <p:nvPr/>
          </p:nvSpPr>
          <p:spPr>
            <a:xfrm rot="2679308">
              <a:off x="5260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9" name="矩形 8"/>
            <p:cNvSpPr/>
            <p:nvPr/>
          </p:nvSpPr>
          <p:spPr>
            <a:xfrm rot="2679308">
              <a:off x="6544" y="1211"/>
              <a:ext cx="1661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315720" y="734060"/>
            <a:ext cx="374078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品读重点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528519" y="1662113"/>
            <a:ext cx="1508114" cy="3929308"/>
            <a:chOff x="8429859" y="2656784"/>
            <a:chExt cx="1508114" cy="3929308"/>
          </a:xfrm>
        </p:grpSpPr>
        <p:grpSp>
          <p:nvGrpSpPr>
            <p:cNvPr id="5" name="组合 4"/>
            <p:cNvGrpSpPr/>
            <p:nvPr/>
          </p:nvGrpSpPr>
          <p:grpSpPr>
            <a:xfrm>
              <a:off x="8838478" y="2656784"/>
              <a:ext cx="690880" cy="713796"/>
              <a:chOff x="9001763" y="1726317"/>
              <a:chExt cx="690880" cy="713796"/>
            </a:xfrm>
          </p:grpSpPr>
          <p:sp>
            <p:nvSpPr>
              <p:cNvPr id="9" name="Rounded Rectangle 6"/>
              <p:cNvSpPr/>
              <p:nvPr/>
            </p:nvSpPr>
            <p:spPr>
              <a:xfrm rot="2700000">
                <a:off x="9005083" y="1726318"/>
                <a:ext cx="684236" cy="684234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i="0" u="none" strike="noStrike" kern="1200" cap="none" spc="0" normalizeH="0" baseline="0" noProof="0" dirty="0">
                  <a:ln>
                    <a:noFill/>
                  </a:ln>
                  <a:solidFill>
                    <a:srgbClr val="2196F3"/>
                  </a:solidFill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  <p:sp>
            <p:nvSpPr>
              <p:cNvPr id="10" name="Rectangle 12"/>
              <p:cNvSpPr/>
              <p:nvPr/>
            </p:nvSpPr>
            <p:spPr>
              <a:xfrm>
                <a:off x="9001763" y="1733358"/>
                <a:ext cx="690880" cy="706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隶书简体" panose="02010601030101010101" charset="-122"/>
                    <a:ea typeface="方正隶书简体" panose="02010601030101010101" charset="-122"/>
                    <a:cs typeface="linea-basic-10" charset="0"/>
                  </a:rPr>
                  <a:t>壹</a:t>
                </a:r>
                <a:endParaRPr kumimoji="0" lang="zh-CN" altLang="en-US" sz="4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</p:grpSp>
        <p:sp>
          <p:nvSpPr>
            <p:cNvPr id="7" name="文本框 29"/>
            <p:cNvSpPr txBox="1">
              <a:spLocks noChangeArrowheads="1"/>
            </p:cNvSpPr>
            <p:nvPr/>
          </p:nvSpPr>
          <p:spPr bwMode="auto">
            <a:xfrm>
              <a:off x="8429859" y="3416807"/>
              <a:ext cx="1508114" cy="3169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回顾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课文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，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复习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引入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426381" y="1661478"/>
            <a:ext cx="1508114" cy="3929308"/>
            <a:chOff x="8429859" y="2656784"/>
            <a:chExt cx="1508114" cy="3929308"/>
          </a:xfrm>
        </p:grpSpPr>
        <p:grpSp>
          <p:nvGrpSpPr>
            <p:cNvPr id="12" name="组合 11"/>
            <p:cNvGrpSpPr/>
            <p:nvPr/>
          </p:nvGrpSpPr>
          <p:grpSpPr>
            <a:xfrm>
              <a:off x="8838478" y="2656784"/>
              <a:ext cx="690880" cy="713796"/>
              <a:chOff x="9001763" y="1726317"/>
              <a:chExt cx="690880" cy="713796"/>
            </a:xfrm>
          </p:grpSpPr>
          <p:sp>
            <p:nvSpPr>
              <p:cNvPr id="16" name="Rounded Rectangle 6"/>
              <p:cNvSpPr/>
              <p:nvPr/>
            </p:nvSpPr>
            <p:spPr>
              <a:xfrm rot="2700000">
                <a:off x="9005083" y="1726318"/>
                <a:ext cx="684236" cy="684234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i="0" u="none" strike="noStrike" kern="1200" cap="none" spc="0" normalizeH="0" baseline="0" noProof="0" dirty="0">
                  <a:ln>
                    <a:noFill/>
                  </a:ln>
                  <a:solidFill>
                    <a:srgbClr val="2196F3"/>
                  </a:solidFill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  <p:sp>
            <p:nvSpPr>
              <p:cNvPr id="17" name="Rectangle 12"/>
              <p:cNvSpPr/>
              <p:nvPr/>
            </p:nvSpPr>
            <p:spPr>
              <a:xfrm>
                <a:off x="9001763" y="1733358"/>
                <a:ext cx="690880" cy="706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隶书简体" panose="02010601030101010101" charset="-122"/>
                    <a:ea typeface="方正隶书简体" panose="02010601030101010101" charset="-122"/>
                    <a:cs typeface="linea-basic-10" charset="0"/>
                  </a:rPr>
                  <a:t>贰</a:t>
                </a:r>
                <a:endParaRPr kumimoji="0" lang="zh-CN" altLang="en-US" sz="4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</p:grpSp>
        <p:sp>
          <p:nvSpPr>
            <p:cNvPr id="14" name="文本框 29"/>
            <p:cNvSpPr txBox="1">
              <a:spLocks noChangeArrowheads="1"/>
            </p:cNvSpPr>
            <p:nvPr/>
          </p:nvSpPr>
          <p:spPr bwMode="auto">
            <a:xfrm>
              <a:off x="8429859" y="3416807"/>
              <a:ext cx="1508114" cy="3169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深入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学习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，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质疑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推理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5310908" y="1664018"/>
            <a:ext cx="1508114" cy="3929308"/>
            <a:chOff x="8429859" y="2656784"/>
            <a:chExt cx="1508114" cy="3929308"/>
          </a:xfrm>
        </p:grpSpPr>
        <p:grpSp>
          <p:nvGrpSpPr>
            <p:cNvPr id="19" name="组合 18"/>
            <p:cNvGrpSpPr/>
            <p:nvPr/>
          </p:nvGrpSpPr>
          <p:grpSpPr>
            <a:xfrm>
              <a:off x="8838478" y="2656784"/>
              <a:ext cx="690880" cy="713796"/>
              <a:chOff x="9001763" y="1726317"/>
              <a:chExt cx="690880" cy="713796"/>
            </a:xfrm>
          </p:grpSpPr>
          <p:sp>
            <p:nvSpPr>
              <p:cNvPr id="23" name="Rounded Rectangle 6"/>
              <p:cNvSpPr/>
              <p:nvPr/>
            </p:nvSpPr>
            <p:spPr>
              <a:xfrm rot="2700000">
                <a:off x="9005083" y="1726318"/>
                <a:ext cx="684236" cy="684234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i="0" u="none" strike="noStrike" kern="1200" cap="none" spc="0" normalizeH="0" baseline="0" noProof="0" dirty="0">
                  <a:ln>
                    <a:noFill/>
                  </a:ln>
                  <a:solidFill>
                    <a:srgbClr val="2196F3"/>
                  </a:solidFill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  <p:sp>
            <p:nvSpPr>
              <p:cNvPr id="24" name="Rectangle 12"/>
              <p:cNvSpPr/>
              <p:nvPr/>
            </p:nvSpPr>
            <p:spPr>
              <a:xfrm>
                <a:off x="9001763" y="1733358"/>
                <a:ext cx="690880" cy="706755"/>
              </a:xfrm>
              <a:prstGeom prst="rect">
                <a:avLst/>
              </a:prstGeom>
            </p:spPr>
            <p:txBody>
              <a:bodyPr wrap="non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隶书简体" panose="02010601030101010101" charset="-122"/>
                    <a:ea typeface="方正隶书简体" panose="02010601030101010101" charset="-122"/>
                    <a:cs typeface="linea-basic-10" charset="0"/>
                  </a:rPr>
                  <a:t>叁</a:t>
                </a:r>
                <a:endParaRPr kumimoji="0" lang="zh-CN" altLang="en-US" sz="4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</p:grpSp>
        <p:sp>
          <p:nvSpPr>
            <p:cNvPr id="21" name="文本框 29"/>
            <p:cNvSpPr txBox="1">
              <a:spLocks noChangeArrowheads="1"/>
            </p:cNvSpPr>
            <p:nvPr/>
          </p:nvSpPr>
          <p:spPr bwMode="auto">
            <a:xfrm>
              <a:off x="8429859" y="3416807"/>
              <a:ext cx="1508114" cy="31692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走进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文本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，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再疑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深问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</p:txBody>
        </p:sp>
      </p:grpSp>
      <p:grpSp>
        <p:nvGrpSpPr>
          <p:cNvPr id="25" name="组合 24"/>
          <p:cNvGrpSpPr/>
          <p:nvPr/>
        </p:nvGrpSpPr>
        <p:grpSpPr>
          <a:xfrm>
            <a:off x="7182485" y="1671320"/>
            <a:ext cx="1521460" cy="4544651"/>
            <a:chOff x="8429859" y="2656784"/>
            <a:chExt cx="1508114" cy="4544484"/>
          </a:xfrm>
        </p:grpSpPr>
        <p:grpSp>
          <p:nvGrpSpPr>
            <p:cNvPr id="26" name="组合 25"/>
            <p:cNvGrpSpPr/>
            <p:nvPr/>
          </p:nvGrpSpPr>
          <p:grpSpPr>
            <a:xfrm>
              <a:off x="8841799" y="2656784"/>
              <a:ext cx="684234" cy="713770"/>
              <a:chOff x="9005084" y="1726317"/>
              <a:chExt cx="684234" cy="713770"/>
            </a:xfrm>
          </p:grpSpPr>
          <p:sp>
            <p:nvSpPr>
              <p:cNvPr id="30" name="Rounded Rectangle 6"/>
              <p:cNvSpPr/>
              <p:nvPr/>
            </p:nvSpPr>
            <p:spPr>
              <a:xfrm rot="2700000">
                <a:off x="9005083" y="1726318"/>
                <a:ext cx="684236" cy="684234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i="0" u="none" strike="noStrike" kern="1200" cap="none" spc="0" normalizeH="0" baseline="0" noProof="0" dirty="0">
                  <a:ln>
                    <a:noFill/>
                  </a:ln>
                  <a:solidFill>
                    <a:srgbClr val="2196F3"/>
                  </a:solidFill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  <p:sp>
            <p:nvSpPr>
              <p:cNvPr id="31" name="Rectangle 12"/>
              <p:cNvSpPr/>
              <p:nvPr/>
            </p:nvSpPr>
            <p:spPr>
              <a:xfrm>
                <a:off x="9049684" y="1733358"/>
                <a:ext cx="595035" cy="706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隶书简体" panose="02010601030101010101" charset="-122"/>
                    <a:ea typeface="方正隶书简体" panose="02010601030101010101" charset="-122"/>
                    <a:cs typeface="linea-basic-10" charset="0"/>
                  </a:rPr>
                  <a:t>肆</a:t>
                </a:r>
                <a:endParaRPr kumimoji="0" lang="zh-CN" altLang="en-US" sz="4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</p:grpSp>
        <p:sp>
          <p:nvSpPr>
            <p:cNvPr id="28" name="文本框 29"/>
            <p:cNvSpPr txBox="1">
              <a:spLocks noChangeArrowheads="1"/>
            </p:cNvSpPr>
            <p:nvPr/>
          </p:nvSpPr>
          <p:spPr bwMode="auto">
            <a:xfrm>
              <a:off x="8429859" y="3416807"/>
              <a:ext cx="1508114" cy="37844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品读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重点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，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体会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人物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品质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</p:txBody>
        </p:sp>
      </p:grpSp>
      <p:grpSp>
        <p:nvGrpSpPr>
          <p:cNvPr id="32" name="组合 31"/>
          <p:cNvGrpSpPr/>
          <p:nvPr/>
        </p:nvGrpSpPr>
        <p:grpSpPr>
          <a:xfrm>
            <a:off x="5063048" y="745281"/>
            <a:ext cx="2067110" cy="596841"/>
            <a:chOff x="2103182" y="1973279"/>
            <a:chExt cx="2067110" cy="596841"/>
          </a:xfrm>
        </p:grpSpPr>
        <p:sp>
          <p:nvSpPr>
            <p:cNvPr id="33" name="矩形 32"/>
            <p:cNvSpPr/>
            <p:nvPr/>
          </p:nvSpPr>
          <p:spPr>
            <a:xfrm>
              <a:off x="2103182" y="1973279"/>
              <a:ext cx="2067110" cy="59684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矩形 33"/>
            <p:cNvSpPr/>
            <p:nvPr/>
          </p:nvSpPr>
          <p:spPr>
            <a:xfrm flipH="1">
              <a:off x="2193108" y="1973279"/>
              <a:ext cx="1778295" cy="584775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lvl="1"/>
              <a:r>
                <a:rPr lang="zh-CN" altLang="en-US" sz="3200" b="1">
                  <a:latin typeface="隶书" panose="02010509060101010101" pitchFamily="49" charset="-122"/>
                  <a:ea typeface="隶书" panose="02010509060101010101" pitchFamily="49" charset="-122"/>
                </a:rPr>
                <a:t>目录</a:t>
              </a:r>
              <a:endParaRPr lang="en-US" altLang="zh-CN" sz="3200" b="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</p:grp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grpSp>
        <p:nvGrpSpPr>
          <p:cNvPr id="2" name="组合 1"/>
          <p:cNvGrpSpPr/>
          <p:nvPr/>
        </p:nvGrpSpPr>
        <p:grpSpPr>
          <a:xfrm>
            <a:off x="9058275" y="1668780"/>
            <a:ext cx="1521460" cy="3929336"/>
            <a:chOff x="8429859" y="2656784"/>
            <a:chExt cx="1508114" cy="3929192"/>
          </a:xfrm>
        </p:grpSpPr>
        <p:grpSp>
          <p:nvGrpSpPr>
            <p:cNvPr id="35" name="组合 34"/>
            <p:cNvGrpSpPr/>
            <p:nvPr/>
          </p:nvGrpSpPr>
          <p:grpSpPr>
            <a:xfrm>
              <a:off x="8841799" y="2656784"/>
              <a:ext cx="684234" cy="713770"/>
              <a:chOff x="9005084" y="1726317"/>
              <a:chExt cx="684234" cy="713770"/>
            </a:xfrm>
          </p:grpSpPr>
          <p:sp>
            <p:nvSpPr>
              <p:cNvPr id="36" name="Rounded Rectangle 6"/>
              <p:cNvSpPr/>
              <p:nvPr/>
            </p:nvSpPr>
            <p:spPr>
              <a:xfrm rot="2700000">
                <a:off x="9005083" y="1726318"/>
                <a:ext cx="684236" cy="684234"/>
              </a:xfrm>
              <a:prstGeom prst="roundRect">
                <a:avLst>
                  <a:gd name="adj" fmla="val 34663"/>
                </a:avLst>
              </a:prstGeom>
              <a:solidFill>
                <a:schemeClr val="bg1"/>
              </a:solidFill>
              <a:ln>
                <a:solidFill>
                  <a:schemeClr val="bg1">
                    <a:lumMod val="85000"/>
                  </a:schemeClr>
                </a:solidFill>
              </a:ln>
              <a:effectLst>
                <a:outerShdw blurRad="101600" dist="38100" dir="5400000" algn="t" rotWithShape="0">
                  <a:prstClr val="black">
                    <a:alpha val="1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endParaRPr kumimoji="0" lang="en-US" sz="4000" i="0" u="none" strike="noStrike" kern="1200" cap="none" spc="0" normalizeH="0" baseline="0" noProof="0" dirty="0">
                  <a:ln>
                    <a:noFill/>
                  </a:ln>
                  <a:solidFill>
                    <a:srgbClr val="2196F3"/>
                  </a:solidFill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  <p:sp>
            <p:nvSpPr>
              <p:cNvPr id="37" name="Rectangle 12"/>
              <p:cNvSpPr/>
              <p:nvPr/>
            </p:nvSpPr>
            <p:spPr>
              <a:xfrm>
                <a:off x="9049684" y="1733358"/>
                <a:ext cx="595035" cy="70672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defRPr/>
                </a:pPr>
                <a:r>
                  <a:rPr kumimoji="0" lang="zh-CN" altLang="en-US" sz="4000" i="0" u="none" strike="noStrike" kern="1200" cap="none" spc="0" normalizeH="0" baseline="0" noProof="0" dirty="0">
                    <a:ln>
                      <a:noFill/>
                    </a:ln>
                    <a:effectLst/>
                    <a:uLnTx/>
                    <a:uFillTx/>
                    <a:latin typeface="方正隶书简体" panose="02010601030101010101" charset="-122"/>
                    <a:ea typeface="方正隶书简体" panose="02010601030101010101" charset="-122"/>
                    <a:cs typeface="linea-basic-10" charset="0"/>
                  </a:rPr>
                  <a:t>伍</a:t>
                </a:r>
                <a:endParaRPr kumimoji="0" lang="zh-CN" altLang="en-US" sz="4000" i="0" u="none" strike="noStrike" kern="1200" cap="none" spc="0" normalizeH="0" baseline="0" noProof="0" dirty="0">
                  <a:ln>
                    <a:noFill/>
                  </a:ln>
                  <a:effectLst/>
                  <a:uLnTx/>
                  <a:uFillTx/>
                  <a:latin typeface="方正隶书简体" panose="02010601030101010101" charset="-122"/>
                  <a:ea typeface="方正隶书简体" panose="02010601030101010101" charset="-122"/>
                  <a:cs typeface="linea-basic-10" charset="0"/>
                </a:endParaRPr>
              </a:p>
            </p:txBody>
          </p:sp>
        </p:grpSp>
        <p:sp>
          <p:nvSpPr>
            <p:cNvPr id="38" name="文本框 29"/>
            <p:cNvSpPr txBox="1">
              <a:spLocks noChangeArrowheads="1"/>
            </p:cNvSpPr>
            <p:nvPr/>
          </p:nvSpPr>
          <p:spPr bwMode="auto">
            <a:xfrm>
              <a:off x="8429859" y="3416807"/>
              <a:ext cx="1508114" cy="316916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fontAlgn="base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拓展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延伸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，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深化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  <a:p>
              <a:pPr algn="ctr"/>
              <a:r>
                <a:rPr lang="zh-CN" altLang="en-US" sz="4000" dirty="0">
                  <a:latin typeface="方正隶书简体" panose="02010601030101010101" charset="-122"/>
                  <a:ea typeface="方正隶书简体" panose="02010601030101010101" charset="-122"/>
                </a:rPr>
                <a:t>主题</a:t>
              </a:r>
              <a:endParaRPr lang="zh-CN" altLang="en-US" sz="4000" dirty="0">
                <a:latin typeface="方正隶书简体" panose="02010601030101010101" charset="-122"/>
                <a:ea typeface="方正隶书简体" panose="02010601030101010101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4190010" y="22230"/>
            <a:ext cx="3811980" cy="68135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713480" y="2248535"/>
            <a:ext cx="4777740" cy="2359660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拓展延伸</a:t>
            </a:r>
            <a:b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</a:b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深化主题</a:t>
            </a:r>
            <a:endParaRPr lang="zh-CN" altLang="en-US" sz="66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4768" y="5005826"/>
            <a:ext cx="44751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7510" y="549910"/>
            <a:ext cx="2255520" cy="1265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grpSp>
        <p:nvGrpSpPr>
          <p:cNvPr id="10" name="组合 9"/>
          <p:cNvGrpSpPr/>
          <p:nvPr/>
        </p:nvGrpSpPr>
        <p:grpSpPr>
          <a:xfrm>
            <a:off x="810260" y="952500"/>
            <a:ext cx="5424805" cy="852170"/>
            <a:chOff x="3476" y="3828"/>
            <a:chExt cx="7539" cy="1662"/>
          </a:xfrm>
        </p:grpSpPr>
        <p:sp>
          <p:nvSpPr>
            <p:cNvPr id="5" name="矩形 4"/>
            <p:cNvSpPr/>
            <p:nvPr/>
          </p:nvSpPr>
          <p:spPr>
            <a:xfrm rot="2679308">
              <a:off x="3476" y="3828"/>
              <a:ext cx="1662" cy="1662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13" name="矩形 12"/>
            <p:cNvSpPr/>
            <p:nvPr/>
          </p:nvSpPr>
          <p:spPr>
            <a:xfrm rot="2679308">
              <a:off x="4653" y="3828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6" name="矩形 5"/>
            <p:cNvSpPr/>
            <p:nvPr/>
          </p:nvSpPr>
          <p:spPr>
            <a:xfrm rot="2679308">
              <a:off x="5826" y="3828"/>
              <a:ext cx="1662" cy="1662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7" name="矩形 6"/>
            <p:cNvSpPr/>
            <p:nvPr/>
          </p:nvSpPr>
          <p:spPr>
            <a:xfrm rot="2679308">
              <a:off x="7003" y="3828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8" name="矩形 7"/>
            <p:cNvSpPr/>
            <p:nvPr/>
          </p:nvSpPr>
          <p:spPr>
            <a:xfrm rot="2679308">
              <a:off x="8176" y="3828"/>
              <a:ext cx="1662" cy="1662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9" name="矩形 8"/>
            <p:cNvSpPr/>
            <p:nvPr/>
          </p:nvSpPr>
          <p:spPr>
            <a:xfrm rot="2679308">
              <a:off x="9353" y="3828"/>
              <a:ext cx="1662" cy="1662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</p:grpSp>
      <p:sp>
        <p:nvSpPr>
          <p:cNvPr id="48" name="文本框 47"/>
          <p:cNvSpPr txBox="1"/>
          <p:nvPr/>
        </p:nvSpPr>
        <p:spPr>
          <a:xfrm>
            <a:off x="1228725" y="909955"/>
            <a:ext cx="4649470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拓展延伸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sp>
        <p:nvSpPr>
          <p:cNvPr id="100" name="文本框 99"/>
          <p:cNvSpPr txBox="1"/>
          <p:nvPr/>
        </p:nvSpPr>
        <p:spPr>
          <a:xfrm>
            <a:off x="994410" y="2196465"/>
            <a:ext cx="10203815" cy="415417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indent="0">
              <a:lnSpc>
                <a:spcPct val="120000"/>
              </a:lnSpc>
            </a:pPr>
            <a:r>
              <a:rPr lang="en-US" altLang="zh-CN" sz="55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    </a:t>
            </a:r>
            <a:r>
              <a:rPr lang="zh-CN" sz="5500" b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方正书宋_GBK" charset="0"/>
              </a:rPr>
              <a:t>两次比赛结束了，请同学们发挥你的想象，想想第二次比赛结束后，齐威王和田忌分别会说些什么？</a:t>
            </a:r>
            <a:endParaRPr lang="zh-CN" altLang="en-US" sz="5500" b="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方正书宋_GBK" charset="0"/>
            </a:endParaRPr>
          </a:p>
        </p:txBody>
      </p:sp>
    </p:spTree>
  </p:cSld>
  <p:clrMapOvr>
    <a:masterClrMapping/>
  </p:clrMapOvr>
  <p:transition>
    <p:random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4190010" y="22230"/>
            <a:ext cx="3811980" cy="68135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713480" y="2248535"/>
            <a:ext cx="4777740" cy="2359660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指导写字</a:t>
            </a:r>
            <a:b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</a:b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作业布置</a:t>
            </a:r>
            <a:endParaRPr lang="zh-CN" altLang="en-US" sz="66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4768" y="5005826"/>
            <a:ext cx="44751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7510" y="549910"/>
            <a:ext cx="2255520" cy="1265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图片 22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24" name="矩形 23"/>
          <p:cNvSpPr/>
          <p:nvPr/>
        </p:nvSpPr>
        <p:spPr>
          <a:xfrm>
            <a:off x="5488940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输赢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8112125" y="5265420"/>
            <a:ext cx="186690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6600" b="1">
                <a:ln w="9525">
                  <a:solidFill>
                    <a:schemeClr val="bg1"/>
                  </a:solidFill>
                  <a:prstDash val="solid"/>
                </a:ln>
                <a:solidFill>
                  <a:schemeClr val="tx1"/>
                </a:solidFill>
                <a:effectLst>
                  <a:outerShdw blurRad="12700" dist="38100" dir="2700000" algn="tl" rotWithShape="0">
                    <a:schemeClr val="bg1">
                      <a:lumMod val="50000"/>
                    </a:schemeClr>
                  </a:outerShdw>
                </a:effectLst>
                <a:latin typeface="楷体" panose="02010609060101010101" pitchFamily="49" charset="-122"/>
                <a:ea typeface="楷体" panose="02010609060101010101" pitchFamily="49" charset="-122"/>
              </a:rPr>
              <a:t>赢家</a:t>
            </a:r>
            <a:endParaRPr lang="zh-CN" altLang="en-US" sz="6600" b="1">
              <a:ln w="9525">
                <a:solidFill>
                  <a:schemeClr val="bg1"/>
                </a:solidFill>
                <a:prstDash val="solid"/>
              </a:ln>
              <a:solidFill>
                <a:schemeClr val="tx1"/>
              </a:solidFill>
              <a:effectLst>
                <a:outerShdw blurRad="12700" dist="38100" dir="2700000" algn="tl" rotWithShape="0">
                  <a:schemeClr val="bg1">
                    <a:lumMod val="50000"/>
                  </a:schemeClr>
                </a:outerShdw>
              </a:effectLst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pSp>
        <p:nvGrpSpPr>
          <p:cNvPr id="27" name="组合 26"/>
          <p:cNvGrpSpPr/>
          <p:nvPr/>
        </p:nvGrpSpPr>
        <p:grpSpPr>
          <a:xfrm>
            <a:off x="636270" y="1492871"/>
            <a:ext cx="3811115" cy="4385804"/>
            <a:chOff x="11213" y="2695"/>
            <a:chExt cx="3417" cy="3932"/>
          </a:xfrm>
        </p:grpSpPr>
        <p:grpSp>
          <p:nvGrpSpPr>
            <p:cNvPr id="28" name="组合 27"/>
            <p:cNvGrpSpPr/>
            <p:nvPr/>
          </p:nvGrpSpPr>
          <p:grpSpPr>
            <a:xfrm>
              <a:off x="11213" y="3466"/>
              <a:ext cx="3417" cy="3161"/>
              <a:chOff x="2826" y="3913"/>
              <a:chExt cx="9793" cy="9058"/>
            </a:xfrm>
          </p:grpSpPr>
          <p:pic>
            <p:nvPicPr>
              <p:cNvPr id="29" name="图片 28"/>
              <p:cNvPicPr>
                <a:picLocks noChangeAspect="1"/>
              </p:cNvPicPr>
              <p:nvPr/>
            </p:nvPicPr>
            <p:blipFill>
              <a:blip r:embed="rId2">
                <a:lum contrast="6000"/>
              </a:blip>
              <a:srcRect l="15898" t="20126" r="9838" b="7711"/>
              <a:stretch>
                <a:fillRect/>
              </a:stretch>
            </p:blipFill>
            <p:spPr>
              <a:xfrm>
                <a:off x="3298" y="4506"/>
                <a:ext cx="8845" cy="7874"/>
              </a:xfrm>
              <a:prstGeom prst="rect">
                <a:avLst/>
              </a:prstGeom>
              <a:noFill/>
              <a:ln w="9525">
                <a:noFill/>
              </a:ln>
            </p:spPr>
          </p:pic>
          <p:sp>
            <p:nvSpPr>
              <p:cNvPr id="30" name="矩形 29"/>
              <p:cNvSpPr/>
              <p:nvPr/>
            </p:nvSpPr>
            <p:spPr>
              <a:xfrm>
                <a:off x="2826" y="3913"/>
                <a:ext cx="9793" cy="9058"/>
              </a:xfrm>
              <a:prstGeom prst="rect">
                <a:avLst/>
              </a:prstGeom>
              <a:noFill/>
              <a:ln w="9525">
                <a:noFill/>
              </a:ln>
            </p:spPr>
            <p:txBody>
              <a:bodyPr anchor="ctr"/>
              <a:lstStyle>
                <a:lvl1pPr marL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None/>
                  <a:defRPr sz="4400" u="none" kern="1200" baseline="0">
                    <a:solidFill>
                      <a:schemeClr val="tx2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</a:lstStyle>
              <a:p>
                <a:pPr lvl="0" algn="ctr"/>
                <a:r>
                  <a:rPr lang="zh-CN" altLang="zh-CN" sz="20000" b="1" dirty="0">
                    <a:ea typeface="楷体" panose="02010609060101010101" pitchFamily="49" charset="-122"/>
                  </a:rPr>
                  <a:t>赢</a:t>
                </a:r>
                <a:endParaRPr lang="zh-CN" altLang="zh-CN" sz="20000" b="1" dirty="0">
                  <a:ea typeface="楷体" panose="02010609060101010101" pitchFamily="49" charset="-122"/>
                </a:endParaRPr>
              </a:p>
            </p:txBody>
          </p:sp>
        </p:grpSp>
        <p:sp>
          <p:nvSpPr>
            <p:cNvPr id="31" name="文本框 30"/>
            <p:cNvSpPr txBox="1"/>
            <p:nvPr/>
          </p:nvSpPr>
          <p:spPr>
            <a:xfrm>
              <a:off x="11864" y="2695"/>
              <a:ext cx="2060" cy="992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pPr algn="l">
                <a:spcBef>
                  <a:spcPct val="50000"/>
                </a:spcBef>
              </a:pPr>
              <a:r>
                <a:rPr lang="en-US" altLang="zh-CN" sz="6600">
                  <a:solidFill>
                    <a:schemeClr val="tx1"/>
                  </a:solidFill>
                  <a:latin typeface="楷体" panose="02010609060101010101" pitchFamily="49" charset="-122"/>
                  <a:ea typeface="楷体" panose="02010609060101010101" pitchFamily="49" charset="-122"/>
                  <a:cs typeface="+mn-lt"/>
                  <a:sym typeface="+mn-ea"/>
                </a:rPr>
                <a:t>yíng</a:t>
              </a:r>
              <a:endParaRPr lang="en-US" altLang="zh-CN" sz="6600">
                <a:solidFill>
                  <a:schemeClr val="tx1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lt"/>
                <a:sym typeface="+mn-ea"/>
              </a:endParaRPr>
            </a:p>
          </p:txBody>
        </p:sp>
      </p:grpSp>
      <p:sp>
        <p:nvSpPr>
          <p:cNvPr id="32" name="文本框 31"/>
          <p:cNvSpPr txBox="1"/>
          <p:nvPr/>
        </p:nvSpPr>
        <p:spPr>
          <a:xfrm>
            <a:off x="4636770" y="2097405"/>
            <a:ext cx="6906260" cy="299974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>
              <a:lnSpc>
                <a:spcPct val="140000"/>
              </a:lnSpc>
            </a:pPr>
            <a:r>
              <a:rPr lang="zh-CN" altLang="en-US" sz="4500" b="1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基本释义</a:t>
            </a:r>
            <a:endParaRPr lang="zh-CN" altLang="en-US" sz="45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1.获利</a:t>
            </a:r>
            <a:r>
              <a:rPr lang="zh-CN" altLang="en-US" sz="4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zh-CN" altLang="en-US" sz="45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>
              <a:lnSpc>
                <a:spcPct val="140000"/>
              </a:lnSpc>
            </a:pPr>
            <a:r>
              <a:rPr lang="en-US" altLang="zh-CN" sz="4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2.胜。与“输”相对</a:t>
            </a:r>
            <a:r>
              <a:rPr lang="zh-CN" altLang="en-US" sz="45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  <a:endParaRPr lang="en-US" altLang="zh-CN" sz="45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4447540" y="990600"/>
            <a:ext cx="4392930" cy="110680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6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部首</a:t>
            </a:r>
            <a:r>
              <a:rPr lang="en-US" altLang="zh-CN" sz="6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“</a:t>
            </a:r>
            <a:r>
              <a:rPr lang="zh-CN" altLang="en-US" sz="6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贝</a:t>
            </a:r>
            <a:r>
              <a:rPr lang="en-US" altLang="zh-CN" sz="6600" b="1">
                <a:solidFill>
                  <a:srgbClr val="FF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</a:rPr>
              <a:t>”</a:t>
            </a:r>
            <a:endParaRPr lang="en-US" altLang="zh-CN" sz="6600" b="1">
              <a:solidFill>
                <a:srgbClr val="FF0000"/>
              </a:solidFill>
              <a:effectLst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1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5" grpId="0"/>
      <p:bldP spid="2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4190010" y="22230"/>
            <a:ext cx="3811980" cy="68135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379470" y="2307590"/>
            <a:ext cx="5445760" cy="1520190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8800" b="1" dirty="0">
                <a:latin typeface="汉仪糯米团W" panose="00020600040101010101" charset="-122"/>
                <a:ea typeface="汉仪糯米团W" panose="00020600040101010101" charset="-122"/>
              </a:rPr>
              <a:t>谢谢观看</a:t>
            </a:r>
            <a:endParaRPr lang="zh-CN" altLang="en-US" sz="8800" b="1" dirty="0">
              <a:latin typeface="汉仪糯米团W" panose="00020600040101010101" charset="-122"/>
              <a:ea typeface="汉仪糯米团W" panose="0002060004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4768" y="4287641"/>
            <a:ext cx="44751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159240" y="549910"/>
            <a:ext cx="2383790" cy="1337945"/>
          </a:xfrm>
          <a:prstGeom prst="rect">
            <a:avLst/>
          </a:prstGeom>
        </p:spPr>
      </p:pic>
      <p:pic>
        <p:nvPicPr>
          <p:cNvPr id="6" name="图片 5" descr="结尾4"/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653415" y="4497705"/>
            <a:ext cx="5444490" cy="192722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4190010" y="22230"/>
            <a:ext cx="3811980" cy="68135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713480" y="2248535"/>
            <a:ext cx="4777740" cy="2359660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回顾课文</a:t>
            </a:r>
            <a:b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</a:b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复习引入</a:t>
            </a:r>
            <a:endParaRPr lang="zh-CN" altLang="en-US" sz="66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4768" y="5005826"/>
            <a:ext cx="44751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7510" y="549910"/>
            <a:ext cx="2255520" cy="1265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84530" y="603885"/>
            <a:ext cx="6755765" cy="5628005"/>
          </a:xfrm>
          <a:prstGeom prst="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216000" rIns="216000" rtlCol="0" anchor="ctr"/>
          <a:lstStyle/>
          <a:p>
            <a:pPr>
              <a:lnSpc>
                <a:spcPct val="250000"/>
              </a:lnSpc>
            </a:pPr>
            <a:endParaRPr lang="en-US" altLang="zh-CN" sz="1000" dirty="0">
              <a:latin typeface="隶书" panose="02010509060101010101" pitchFamily="49" charset="-122"/>
              <a:ea typeface="隶书" panose="02010509060101010101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56615" y="784860"/>
            <a:ext cx="6649720" cy="52851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5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同学们，你们学过哪些有关智慧的故事呢？</a:t>
            </a:r>
            <a:endParaRPr lang="zh-CN" altLang="en-US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4500" dirty="0">
                <a:latin typeface="楷体" panose="02010609060101010101" pitchFamily="49" charset="-122"/>
                <a:ea typeface="楷体" panose="02010609060101010101" pitchFamily="49" charset="-122"/>
              </a:rPr>
              <a:t>    今天我们来继续学习有关智慧的文章《田忌赛马》。</a:t>
            </a:r>
            <a:endParaRPr lang="en-US" altLang="zh-CN" sz="4500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5" name="图片 4" descr="C:/Users/冰/AppData/Local/Temp/kaimatting_20190921230347/output_20190921230350..pngoutput_20190921230350."/>
          <p:cNvPicPr>
            <a:picLocks noChangeAspect="1"/>
          </p:cNvPicPr>
          <p:nvPr/>
        </p:nvPicPr>
        <p:blipFill>
          <a:blip r:embed="rId1">
            <a:lum bright="12000" contrast="36000"/>
          </a:blip>
          <a:stretch>
            <a:fillRect/>
          </a:stretch>
        </p:blipFill>
        <p:spPr>
          <a:xfrm>
            <a:off x="7506335" y="1579880"/>
            <a:ext cx="3817620" cy="4692650"/>
          </a:xfrm>
          <a:prstGeom prst="rect">
            <a:avLst/>
          </a:prstGeom>
        </p:spPr>
      </p:pic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6" presetClass="entr" presetSubtype="2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1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" name="组合 9"/>
          <p:cNvGrpSpPr/>
          <p:nvPr/>
        </p:nvGrpSpPr>
        <p:grpSpPr>
          <a:xfrm>
            <a:off x="1054735" y="916305"/>
            <a:ext cx="3402330" cy="850900"/>
            <a:chOff x="1661" y="1443"/>
            <a:chExt cx="5358" cy="1340"/>
          </a:xfrm>
        </p:grpSpPr>
        <p:sp>
          <p:nvSpPr>
            <p:cNvPr id="6" name="矩形 5"/>
            <p:cNvSpPr/>
            <p:nvPr/>
          </p:nvSpPr>
          <p:spPr>
            <a:xfrm rot="2679308">
              <a:off x="1661" y="1443"/>
              <a:ext cx="1677" cy="134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7" name="矩形 6"/>
            <p:cNvSpPr/>
            <p:nvPr/>
          </p:nvSpPr>
          <p:spPr>
            <a:xfrm rot="2679308">
              <a:off x="2822" y="1443"/>
              <a:ext cx="1677" cy="134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8" name="矩形 7"/>
            <p:cNvSpPr/>
            <p:nvPr/>
          </p:nvSpPr>
          <p:spPr>
            <a:xfrm rot="2679308">
              <a:off x="4082" y="1443"/>
              <a:ext cx="1677" cy="134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  <p:sp>
          <p:nvSpPr>
            <p:cNvPr id="9" name="矩形 8"/>
            <p:cNvSpPr/>
            <p:nvPr/>
          </p:nvSpPr>
          <p:spPr>
            <a:xfrm rot="2679308">
              <a:off x="5343" y="1443"/>
              <a:ext cx="1677" cy="1341"/>
            </a:xfrm>
            <a:prstGeom prst="rect">
              <a:avLst/>
            </a:prstGeom>
            <a:solidFill>
              <a:srgbClr val="E2F0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20"/>
            </a:p>
          </p:txBody>
        </p:sp>
      </p:grpSp>
      <p:sp>
        <p:nvSpPr>
          <p:cNvPr id="3" name="Rectangle 17"/>
          <p:cNvSpPr/>
          <p:nvPr/>
        </p:nvSpPr>
        <p:spPr bwMode="auto">
          <a:xfrm>
            <a:off x="1243965" y="1983105"/>
            <a:ext cx="9704705" cy="4065905"/>
          </a:xfrm>
          <a:prstGeom prst="rect">
            <a:avLst/>
          </a:prstGeom>
          <a:solidFill>
            <a:schemeClr val="bg1"/>
          </a:solidFill>
          <a:ln w="9525" cap="flat">
            <a:solidFill>
              <a:schemeClr val="bg1">
                <a:lumMod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lIns="0" tIns="0" rIns="0" bIns="0"/>
          <a:lstStyle/>
          <a:p>
            <a:pPr>
              <a:lnSpc>
                <a:spcPct val="110000"/>
              </a:lnSpc>
            </a:pPr>
            <a:endParaRPr lang="en-US">
              <a:latin typeface="+mn-ea"/>
              <a:cs typeface="+mn-ea"/>
              <a:sym typeface="+mn-lt"/>
            </a:endParaRPr>
          </a:p>
        </p:txBody>
      </p:sp>
      <p:sp>
        <p:nvSpPr>
          <p:cNvPr id="20" name="Freeform 8"/>
          <p:cNvSpPr>
            <a:spLocks noEditPoints="1"/>
          </p:cNvSpPr>
          <p:nvPr/>
        </p:nvSpPr>
        <p:spPr bwMode="auto">
          <a:xfrm>
            <a:off x="5675630" y="2956560"/>
            <a:ext cx="976630" cy="405765"/>
          </a:xfrm>
          <a:custGeom>
            <a:avLst/>
            <a:gdLst>
              <a:gd name="T0" fmla="*/ 85 w 94"/>
              <a:gd name="T1" fmla="*/ 44 h 140"/>
              <a:gd name="T2" fmla="*/ 45 w 94"/>
              <a:gd name="T3" fmla="*/ 90 h 140"/>
              <a:gd name="T4" fmla="*/ 26 w 94"/>
              <a:gd name="T5" fmla="*/ 105 h 140"/>
              <a:gd name="T6" fmla="*/ 26 w 94"/>
              <a:gd name="T7" fmla="*/ 108 h 140"/>
              <a:gd name="T8" fmla="*/ 35 w 94"/>
              <a:gd name="T9" fmla="*/ 123 h 140"/>
              <a:gd name="T10" fmla="*/ 17 w 94"/>
              <a:gd name="T11" fmla="*/ 140 h 140"/>
              <a:gd name="T12" fmla="*/ 0 w 94"/>
              <a:gd name="T13" fmla="*/ 123 h 140"/>
              <a:gd name="T14" fmla="*/ 9 w 94"/>
              <a:gd name="T15" fmla="*/ 108 h 140"/>
              <a:gd name="T16" fmla="*/ 9 w 94"/>
              <a:gd name="T17" fmla="*/ 33 h 140"/>
              <a:gd name="T18" fmla="*/ 0 w 94"/>
              <a:gd name="T19" fmla="*/ 17 h 140"/>
              <a:gd name="T20" fmla="*/ 17 w 94"/>
              <a:gd name="T21" fmla="*/ 0 h 140"/>
              <a:gd name="T22" fmla="*/ 35 w 94"/>
              <a:gd name="T23" fmla="*/ 17 h 140"/>
              <a:gd name="T24" fmla="*/ 26 w 94"/>
              <a:gd name="T25" fmla="*/ 33 h 140"/>
              <a:gd name="T26" fmla="*/ 26 w 94"/>
              <a:gd name="T27" fmla="*/ 78 h 140"/>
              <a:gd name="T28" fmla="*/ 40 w 94"/>
              <a:gd name="T29" fmla="*/ 73 h 140"/>
              <a:gd name="T30" fmla="*/ 67 w 94"/>
              <a:gd name="T31" fmla="*/ 44 h 140"/>
              <a:gd name="T32" fmla="*/ 58 w 94"/>
              <a:gd name="T33" fmla="*/ 29 h 140"/>
              <a:gd name="T34" fmla="*/ 76 w 94"/>
              <a:gd name="T35" fmla="*/ 11 h 140"/>
              <a:gd name="T36" fmla="*/ 94 w 94"/>
              <a:gd name="T37" fmla="*/ 29 h 140"/>
              <a:gd name="T38" fmla="*/ 85 w 94"/>
              <a:gd name="T39" fmla="*/ 44 h 140"/>
              <a:gd name="T40" fmla="*/ 17 w 94"/>
              <a:gd name="T41" fmla="*/ 9 h 140"/>
              <a:gd name="T42" fmla="*/ 9 w 94"/>
              <a:gd name="T43" fmla="*/ 17 h 140"/>
              <a:gd name="T44" fmla="*/ 17 w 94"/>
              <a:gd name="T45" fmla="*/ 26 h 140"/>
              <a:gd name="T46" fmla="*/ 26 w 94"/>
              <a:gd name="T47" fmla="*/ 17 h 140"/>
              <a:gd name="T48" fmla="*/ 17 w 94"/>
              <a:gd name="T49" fmla="*/ 9 h 140"/>
              <a:gd name="T50" fmla="*/ 17 w 94"/>
              <a:gd name="T51" fmla="*/ 114 h 140"/>
              <a:gd name="T52" fmla="*/ 9 w 94"/>
              <a:gd name="T53" fmla="*/ 123 h 140"/>
              <a:gd name="T54" fmla="*/ 17 w 94"/>
              <a:gd name="T55" fmla="*/ 132 h 140"/>
              <a:gd name="T56" fmla="*/ 26 w 94"/>
              <a:gd name="T57" fmla="*/ 123 h 140"/>
              <a:gd name="T58" fmla="*/ 17 w 94"/>
              <a:gd name="T59" fmla="*/ 114 h 140"/>
              <a:gd name="T60" fmla="*/ 76 w 94"/>
              <a:gd name="T61" fmla="*/ 20 h 140"/>
              <a:gd name="T62" fmla="*/ 67 w 94"/>
              <a:gd name="T63" fmla="*/ 29 h 140"/>
              <a:gd name="T64" fmla="*/ 76 w 94"/>
              <a:gd name="T65" fmla="*/ 38 h 140"/>
              <a:gd name="T66" fmla="*/ 85 w 94"/>
              <a:gd name="T67" fmla="*/ 29 h 140"/>
              <a:gd name="T68" fmla="*/ 76 w 94"/>
              <a:gd name="T69" fmla="*/ 20 h 14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94" h="140">
                <a:moveTo>
                  <a:pt x="85" y="44"/>
                </a:moveTo>
                <a:cubicBezTo>
                  <a:pt x="84" y="77"/>
                  <a:pt x="61" y="85"/>
                  <a:pt x="45" y="90"/>
                </a:cubicBezTo>
                <a:cubicBezTo>
                  <a:pt x="31" y="94"/>
                  <a:pt x="26" y="96"/>
                  <a:pt x="26" y="105"/>
                </a:cubicBezTo>
                <a:cubicBezTo>
                  <a:pt x="26" y="108"/>
                  <a:pt x="26" y="108"/>
                  <a:pt x="26" y="108"/>
                </a:cubicBezTo>
                <a:cubicBezTo>
                  <a:pt x="31" y="111"/>
                  <a:pt x="35" y="116"/>
                  <a:pt x="35" y="123"/>
                </a:cubicBezTo>
                <a:cubicBezTo>
                  <a:pt x="35" y="132"/>
                  <a:pt x="27" y="140"/>
                  <a:pt x="17" y="140"/>
                </a:cubicBezTo>
                <a:cubicBezTo>
                  <a:pt x="8" y="140"/>
                  <a:pt x="0" y="132"/>
                  <a:pt x="0" y="123"/>
                </a:cubicBezTo>
                <a:cubicBezTo>
                  <a:pt x="0" y="116"/>
                  <a:pt x="3" y="111"/>
                  <a:pt x="9" y="108"/>
                </a:cubicBezTo>
                <a:cubicBezTo>
                  <a:pt x="9" y="33"/>
                  <a:pt x="9" y="33"/>
                  <a:pt x="9" y="33"/>
                </a:cubicBezTo>
                <a:cubicBezTo>
                  <a:pt x="3" y="29"/>
                  <a:pt x="0" y="24"/>
                  <a:pt x="0" y="17"/>
                </a:cubicBezTo>
                <a:cubicBezTo>
                  <a:pt x="0" y="8"/>
                  <a:pt x="8" y="0"/>
                  <a:pt x="17" y="0"/>
                </a:cubicBezTo>
                <a:cubicBezTo>
                  <a:pt x="27" y="0"/>
                  <a:pt x="35" y="8"/>
                  <a:pt x="35" y="17"/>
                </a:cubicBezTo>
                <a:cubicBezTo>
                  <a:pt x="35" y="24"/>
                  <a:pt x="31" y="29"/>
                  <a:pt x="26" y="33"/>
                </a:cubicBezTo>
                <a:cubicBezTo>
                  <a:pt x="26" y="78"/>
                  <a:pt x="26" y="78"/>
                  <a:pt x="26" y="78"/>
                </a:cubicBezTo>
                <a:cubicBezTo>
                  <a:pt x="31" y="76"/>
                  <a:pt x="36" y="74"/>
                  <a:pt x="40" y="73"/>
                </a:cubicBezTo>
                <a:cubicBezTo>
                  <a:pt x="57" y="67"/>
                  <a:pt x="67" y="63"/>
                  <a:pt x="67" y="44"/>
                </a:cubicBezTo>
                <a:cubicBezTo>
                  <a:pt x="62" y="41"/>
                  <a:pt x="58" y="36"/>
                  <a:pt x="58" y="29"/>
                </a:cubicBezTo>
                <a:cubicBezTo>
                  <a:pt x="58" y="19"/>
                  <a:pt x="66" y="11"/>
                  <a:pt x="76" y="11"/>
                </a:cubicBezTo>
                <a:cubicBezTo>
                  <a:pt x="86" y="11"/>
                  <a:pt x="94" y="19"/>
                  <a:pt x="94" y="29"/>
                </a:cubicBezTo>
                <a:cubicBezTo>
                  <a:pt x="94" y="36"/>
                  <a:pt x="90" y="41"/>
                  <a:pt x="85" y="44"/>
                </a:cubicBezTo>
                <a:close/>
                <a:moveTo>
                  <a:pt x="17" y="9"/>
                </a:moveTo>
                <a:cubicBezTo>
                  <a:pt x="13" y="9"/>
                  <a:pt x="9" y="12"/>
                  <a:pt x="9" y="17"/>
                </a:cubicBezTo>
                <a:cubicBezTo>
                  <a:pt x="9" y="22"/>
                  <a:pt x="13" y="26"/>
                  <a:pt x="17" y="26"/>
                </a:cubicBezTo>
                <a:cubicBezTo>
                  <a:pt x="22" y="26"/>
                  <a:pt x="26" y="22"/>
                  <a:pt x="26" y="17"/>
                </a:cubicBezTo>
                <a:cubicBezTo>
                  <a:pt x="26" y="12"/>
                  <a:pt x="22" y="9"/>
                  <a:pt x="17" y="9"/>
                </a:cubicBezTo>
                <a:close/>
                <a:moveTo>
                  <a:pt x="17" y="114"/>
                </a:moveTo>
                <a:cubicBezTo>
                  <a:pt x="13" y="114"/>
                  <a:pt x="9" y="118"/>
                  <a:pt x="9" y="123"/>
                </a:cubicBezTo>
                <a:cubicBezTo>
                  <a:pt x="9" y="128"/>
                  <a:pt x="13" y="132"/>
                  <a:pt x="17" y="132"/>
                </a:cubicBezTo>
                <a:cubicBezTo>
                  <a:pt x="22" y="132"/>
                  <a:pt x="26" y="128"/>
                  <a:pt x="26" y="123"/>
                </a:cubicBezTo>
                <a:cubicBezTo>
                  <a:pt x="26" y="118"/>
                  <a:pt x="22" y="114"/>
                  <a:pt x="17" y="114"/>
                </a:cubicBezTo>
                <a:close/>
                <a:moveTo>
                  <a:pt x="76" y="20"/>
                </a:moveTo>
                <a:cubicBezTo>
                  <a:pt x="71" y="20"/>
                  <a:pt x="67" y="24"/>
                  <a:pt x="67" y="29"/>
                </a:cubicBezTo>
                <a:cubicBezTo>
                  <a:pt x="67" y="34"/>
                  <a:pt x="71" y="38"/>
                  <a:pt x="76" y="38"/>
                </a:cubicBezTo>
                <a:cubicBezTo>
                  <a:pt x="81" y="38"/>
                  <a:pt x="85" y="34"/>
                  <a:pt x="85" y="29"/>
                </a:cubicBezTo>
                <a:cubicBezTo>
                  <a:pt x="85" y="24"/>
                  <a:pt x="81" y="20"/>
                  <a:pt x="76" y="2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1440" tIns="45720" rIns="91440" bIns="45720" numCol="1" anchor="t" anchorCtr="0" compatLnSpc="1"/>
          <a:lstStyle/>
          <a:p>
            <a:endParaRPr lang="en-US">
              <a:latin typeface="+mn-ea"/>
              <a:cs typeface="+mn-ea"/>
              <a:sym typeface="+mn-lt"/>
            </a:endParaRPr>
          </a:p>
        </p:txBody>
      </p:sp>
      <p:sp>
        <p:nvSpPr>
          <p:cNvPr id="29" name="矩形 28"/>
          <p:cNvSpPr/>
          <p:nvPr/>
        </p:nvSpPr>
        <p:spPr>
          <a:xfrm>
            <a:off x="1243965" y="894080"/>
            <a:ext cx="7307580" cy="922020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threePt" dir="t"/>
            </a:scene3d>
            <a:sp3d contourW="12700"/>
          </a:bodyPr>
          <a:lstStyle/>
          <a:p>
            <a:pPr algn="l">
              <a:lnSpc>
                <a:spcPct val="120000"/>
              </a:lnSpc>
            </a:pPr>
            <a:r>
              <a:rPr lang="zh-CN" altLang="en-US" sz="4500" b="1" dirty="0">
                <a:solidFill>
                  <a:schemeClr val="tx1">
                    <a:lumMod val="75000"/>
                    <a:lumOff val="25000"/>
                  </a:schemeClr>
                </a:solidFill>
                <a:latin typeface="方正隶书简体" panose="02010601030101010101" charset="-122"/>
                <a:ea typeface="方正隶书简体" panose="02010601030101010101" charset="-122"/>
              </a:rPr>
              <a:t>复习生字词</a:t>
            </a:r>
            <a:endParaRPr lang="zh-CN" altLang="en-US" sz="4500" b="1" dirty="0">
              <a:solidFill>
                <a:schemeClr val="tx1">
                  <a:lumMod val="75000"/>
                  <a:lumOff val="25000"/>
                </a:schemeClr>
              </a:solidFill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862965" y="2124075"/>
            <a:ext cx="10465435" cy="3784600"/>
          </a:xfrm>
          <a:prstGeom prst="rect">
            <a:avLst/>
          </a:prstGeom>
        </p:spPr>
        <p:txBody>
          <a:bodyPr wrap="square">
            <a:spAutoFit/>
          </a:bodyPr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0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孙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斌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</a:t>
            </a:r>
            <a:r>
              <a:rPr kumimoji="0" lang="zh-CN" sz="5000" u="none" strike="noStrike" kern="1200" cap="none" spc="0" normalizeH="0" baseline="0" noProof="0" dirty="0">
                <a:solidFill>
                  <a:schemeClr val="tx1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输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赢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 </a:t>
            </a:r>
            <a:r>
              <a:rPr kumimoji="0" lang="zh-CN" sz="50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引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荐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</a:t>
            </a:r>
            <a:endParaRPr kumimoji="0" lang="zh-CN" sz="50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摩</a:t>
            </a:r>
            <a:r>
              <a:rPr kumimoji="0" lang="zh-CN" sz="50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拳擦掌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  </a:t>
            </a:r>
            <a:r>
              <a:rPr kumimoji="0" lang="zh-CN" sz="50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跃跃欲试  出谋划</a:t>
            </a:r>
            <a:r>
              <a:rPr kumimoji="0" lang="zh-CN" sz="5000" b="1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策</a:t>
            </a:r>
            <a:endParaRPr kumimoji="0" lang="zh-CN" sz="5000" b="1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  <a:p>
            <a:pPr marL="0" marR="0" lvl="0" indent="0" algn="ctr" defTabSz="914400" rtl="0" eaLnBrk="1" fontAlgn="auto" latinLnBrk="0" hangingPunct="1">
              <a:lnSpc>
                <a:spcPct val="16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/>
            </a:pPr>
            <a:r>
              <a:rPr kumimoji="0" lang="zh-CN" sz="5000" i="0" u="none" strike="noStrike" kern="1200" cap="none" spc="0" normalizeH="0" baseline="0" noProof="0" dirty="0">
                <a:ln>
                  <a:noFill/>
                </a:ln>
                <a:solidFill>
                  <a:srgbClr val="E7E6E6">
                    <a:lumMod val="25000"/>
                  </a:srgbClr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lt"/>
              </a:rPr>
              <a:t>胸有成竹  兴致勃勃  不动声色</a:t>
            </a:r>
            <a:endParaRPr kumimoji="0" lang="en-US" altLang="zh-CN" sz="5000" i="0" u="none" strike="noStrike" kern="1200" cap="none" spc="0" normalizeH="0" baseline="0" noProof="0" dirty="0">
              <a:ln>
                <a:noFill/>
              </a:ln>
              <a:solidFill>
                <a:srgbClr val="E7E6E6">
                  <a:lumMod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51"/>
          <a:stretch>
            <a:fillRect/>
          </a:stretch>
        </p:blipFill>
        <p:spPr>
          <a:xfrm rot="5400000">
            <a:off x="4190010" y="22230"/>
            <a:ext cx="3811980" cy="6813539"/>
          </a:xfrm>
          <a:prstGeom prst="rect">
            <a:avLst/>
          </a:prstGeom>
        </p:spPr>
      </p:pic>
      <p:sp>
        <p:nvSpPr>
          <p:cNvPr id="7" name="标题 1"/>
          <p:cNvSpPr>
            <a:spLocks noGrp="1"/>
          </p:cNvSpPr>
          <p:nvPr>
            <p:ph type="ctrTitle"/>
          </p:nvPr>
        </p:nvSpPr>
        <p:spPr>
          <a:xfrm>
            <a:off x="3713480" y="2248535"/>
            <a:ext cx="4777740" cy="2359660"/>
          </a:xfrm>
        </p:spPr>
        <p:txBody>
          <a:bodyPr>
            <a:noAutofit/>
          </a:bodyPr>
          <a:lstStyle/>
          <a:p>
            <a:pPr algn="dist">
              <a:lnSpc>
                <a:spcPct val="100000"/>
              </a:lnSpc>
            </a:pP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回顾课文</a:t>
            </a:r>
            <a:b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</a:br>
            <a:r>
              <a:rPr lang="zh-CN" altLang="en-US" sz="6600" dirty="0">
                <a:latin typeface="方正隶书简体" panose="02010601030101010101" charset="-122"/>
                <a:ea typeface="方正隶书简体" panose="02010601030101010101" charset="-122"/>
              </a:rPr>
              <a:t>复习引入</a:t>
            </a:r>
            <a:endParaRPr lang="zh-CN" altLang="en-US" sz="66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cxnSp>
        <p:nvCxnSpPr>
          <p:cNvPr id="11" name="直接连接符 10"/>
          <p:cNvCxnSpPr/>
          <p:nvPr/>
        </p:nvCxnSpPr>
        <p:spPr>
          <a:xfrm>
            <a:off x="3864768" y="5005826"/>
            <a:ext cx="4475164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" name="图片 2" descr="梓耕教育LOGO.TIF"/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287510" y="549910"/>
            <a:ext cx="2255520" cy="126555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一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379666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启发质疑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2475" y="1879600"/>
            <a:ext cx="1068705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前后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多次赛马，你觉得有什么不同的地方吗？</a:t>
            </a:r>
            <a:endParaRPr lang="zh-CN" altLang="en-US" sz="50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 脚力差不多，可分三等。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一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379666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启发质疑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2475" y="1879600"/>
            <a:ext cx="10687050" cy="4154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5000" dirty="0">
                <a:latin typeface="楷体" panose="02010609060101010101" pitchFamily="49" charset="-122"/>
                <a:ea typeface="楷体" panose="02010609060101010101" pitchFamily="49" charset="-122"/>
              </a:rPr>
              <a:t>    </a:t>
            </a:r>
            <a:r>
              <a:rPr lang="zh-CN" altLang="en-US" sz="5500" dirty="0">
                <a:latin typeface="楷体" panose="02010609060101010101" pitchFamily="49" charset="-122"/>
                <a:ea typeface="楷体" panose="02010609060101010101" pitchFamily="49" charset="-122"/>
              </a:rPr>
              <a:t>同样的马，两次比赛的结果为什么不一样？</a:t>
            </a:r>
            <a:endParaRPr lang="zh-CN" altLang="en-US" sz="55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调换顺序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îs1iďè"/>
          <p:cNvSpPr/>
          <p:nvPr/>
        </p:nvSpPr>
        <p:spPr>
          <a:xfrm>
            <a:off x="952183" y="891540"/>
            <a:ext cx="885825" cy="885825"/>
          </a:xfrm>
          <a:prstGeom prst="roundRect">
            <a:avLst/>
          </a:prstGeom>
          <a:solidFill>
            <a:srgbClr val="E2F0D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scene3d>
              <a:camera prst="orthographicFront"/>
              <a:lightRig rig="threePt" dir="t"/>
            </a:scene3d>
          </a:bodyPr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5000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方正隶书简体" panose="02010601030101010101" charset="-122"/>
                <a:ea typeface="方正隶书简体" panose="02010601030101010101" charset="-122"/>
                <a:cs typeface="方正隶书简体" panose="02010601030101010101" charset="-122"/>
              </a:rPr>
              <a:t>一 </a:t>
            </a:r>
            <a:endParaRPr lang="zh-CN" altLang="en-US" sz="5000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方正隶书简体" panose="02010601030101010101" charset="-122"/>
              <a:ea typeface="方正隶书简体" panose="02010601030101010101" charset="-122"/>
              <a:cs typeface="方正隶书简体" panose="02010601030101010101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2300605" y="942340"/>
            <a:ext cx="3796665" cy="9372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5500" dirty="0">
                <a:latin typeface="方正隶书简体" panose="02010601030101010101" charset="-122"/>
                <a:ea typeface="方正隶书简体" panose="02010601030101010101" charset="-122"/>
              </a:rPr>
              <a:t>启发质疑</a:t>
            </a:r>
            <a:endParaRPr lang="zh-CN" altLang="en-US" sz="5500" dirty="0">
              <a:latin typeface="方正隶书简体" panose="02010601030101010101" charset="-122"/>
              <a:ea typeface="方正隶书简体" panose="02010601030101010101" charset="-122"/>
            </a:endParaRPr>
          </a:p>
        </p:txBody>
      </p:sp>
      <p:pic>
        <p:nvPicPr>
          <p:cNvPr id="2" name="图片 1" descr="梓耕教育LOGO.TIF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FFFFE"/>
              </a:clrFrom>
              <a:clrTo>
                <a:srgbClr val="FFFFFE">
                  <a:alpha val="0"/>
                </a:srgbClr>
              </a:clrTo>
            </a:clrChange>
            <a:lum bright="12000"/>
          </a:blip>
          <a:stretch>
            <a:fillRect/>
          </a:stretch>
        </p:blipFill>
        <p:spPr>
          <a:xfrm>
            <a:off x="9544685" y="549910"/>
            <a:ext cx="1998345" cy="1121410"/>
          </a:xfrm>
          <a:prstGeom prst="rect">
            <a:avLst/>
          </a:prstGeom>
        </p:spPr>
      </p:pic>
      <p:sp>
        <p:nvSpPr>
          <p:cNvPr id="12" name="矩形 11"/>
          <p:cNvSpPr/>
          <p:nvPr/>
        </p:nvSpPr>
        <p:spPr>
          <a:xfrm>
            <a:off x="752475" y="2367915"/>
            <a:ext cx="10687050" cy="31381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6600" dirty="0">
                <a:latin typeface="楷体" panose="02010609060101010101" pitchFamily="49" charset="-122"/>
                <a:ea typeface="楷体" panose="02010609060101010101" pitchFamily="49" charset="-122"/>
              </a:rPr>
              <a:t>这个计策谁想出来的？</a:t>
            </a:r>
            <a:endParaRPr lang="zh-CN" altLang="en-US" sz="6600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algn="ctr">
              <a:lnSpc>
                <a:spcPct val="150000"/>
              </a:lnSpc>
            </a:pPr>
            <a:r>
              <a:rPr lang="zh-CN" altLang="en-US" sz="6600" b="1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孙膑</a:t>
            </a:r>
            <a:endParaRPr lang="zh-CN" altLang="en-US" sz="6600" b="1" dirty="0">
              <a:solidFill>
                <a:srgbClr val="FF00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random/>
      </p:transition>
    </mc:Choice>
    <mc:Fallback>
      <p:transition spd="slow">
        <p:random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p="http://schemas.openxmlformats.org/presentationml/2006/main">
  <p:tag name="KSO_WM_SLIDE_MODEL_TYPE" val="cover"/>
</p:tagLst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811</Words>
  <Application>WPS 演示</Application>
  <PresentationFormat>宽屏</PresentationFormat>
  <Paragraphs>171</Paragraphs>
  <Slides>24</Slides>
  <Notes>14</Notes>
  <HiddenSlides>0</HiddenSlides>
  <MMClips>0</MMClips>
  <ScaleCrop>false</ScaleCrop>
  <HeadingPairs>
    <vt:vector size="6" baseType="variant">
      <vt:variant>
        <vt:lpstr>已用的字体</vt:lpstr>
      </vt:variant>
      <vt:variant>
        <vt:i4>16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24</vt:i4>
      </vt:variant>
    </vt:vector>
  </HeadingPairs>
  <TitlesOfParts>
    <vt:vector size="42" baseType="lpstr">
      <vt:lpstr>Arial</vt:lpstr>
      <vt:lpstr>宋体</vt:lpstr>
      <vt:lpstr>Wingdings</vt:lpstr>
      <vt:lpstr>华康心动体 W4</vt:lpstr>
      <vt:lpstr>微软雅黑</vt:lpstr>
      <vt:lpstr>方正隶书简体</vt:lpstr>
      <vt:lpstr>linea-basic-10</vt:lpstr>
      <vt:lpstr>Segoe Print</vt:lpstr>
      <vt:lpstr>Calibri</vt:lpstr>
      <vt:lpstr>隶书</vt:lpstr>
      <vt:lpstr>楷体</vt:lpstr>
      <vt:lpstr>等线</vt:lpstr>
      <vt:lpstr>Arial Unicode MS</vt:lpstr>
      <vt:lpstr>等线 Light</vt:lpstr>
      <vt:lpstr>方正书宋_GBK</vt:lpstr>
      <vt:lpstr>汉仪糯米团W</vt:lpstr>
      <vt:lpstr>Office 主题​​</vt:lpstr>
      <vt:lpstr>1_Office 主题​​</vt:lpstr>
      <vt:lpstr>十六课 田 忌 赛 马</vt:lpstr>
      <vt:lpstr>PowerPoint 演示文稿</vt:lpstr>
      <vt:lpstr>回顾课文 复习引入</vt:lpstr>
      <vt:lpstr>PowerPoint 演示文稿</vt:lpstr>
      <vt:lpstr>PowerPoint 演示文稿</vt:lpstr>
      <vt:lpstr>回顾课文 复习引入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品读重点 体会人物品质</vt:lpstr>
      <vt:lpstr>PowerPoint 演示文稿</vt:lpstr>
      <vt:lpstr>PowerPoint 演示文稿</vt:lpstr>
      <vt:lpstr>PowerPoint 演示文稿</vt:lpstr>
      <vt:lpstr>PowerPoint 演示文稿</vt:lpstr>
      <vt:lpstr>拓展延伸 深化主题</vt:lpstr>
      <vt:lpstr>PowerPoint 演示文稿</vt:lpstr>
      <vt:lpstr>指导写字 作业布置</vt:lpstr>
      <vt:lpstr>PowerPoint 演示文稿</vt:lpstr>
      <vt:lpstr>谢谢观看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极简年终总结</dc:title>
  <dc:creator>Administrator</dc:creator>
  <cp:lastModifiedBy>™。 小冰 ✿</cp:lastModifiedBy>
  <cp:revision>25</cp:revision>
  <dcterms:created xsi:type="dcterms:W3CDTF">2018-12-21T03:20:00Z</dcterms:created>
  <dcterms:modified xsi:type="dcterms:W3CDTF">2019-12-21T16:19:03Z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2052-11.1.0.9329</vt:lpwstr>
  </property>
</Properties>
</file>