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82" r:id="rId3"/>
    <p:sldId id="299" r:id="rId4"/>
    <p:sldId id="283" r:id="rId5"/>
    <p:sldId id="284" r:id="rId6"/>
    <p:sldId id="322" r:id="rId7"/>
    <p:sldId id="323" r:id="rId8"/>
    <p:sldId id="324" r:id="rId9"/>
    <p:sldId id="325" r:id="rId10"/>
    <p:sldId id="326" r:id="rId11"/>
    <p:sldId id="329" r:id="rId12"/>
    <p:sldId id="348" r:id="rId13"/>
    <p:sldId id="330" r:id="rId14"/>
    <p:sldId id="327" r:id="rId15"/>
    <p:sldId id="331" r:id="rId16"/>
    <p:sldId id="332" r:id="rId17"/>
    <p:sldId id="333" r:id="rId18"/>
    <p:sldId id="290" r:id="rId19"/>
    <p:sldId id="334" r:id="rId20"/>
    <p:sldId id="335" r:id="rId21"/>
    <p:sldId id="336" r:id="rId22"/>
    <p:sldId id="344" r:id="rId23"/>
    <p:sldId id="338" r:id="rId24"/>
    <p:sldId id="339" r:id="rId25"/>
    <p:sldId id="302" r:id="rId26"/>
  </p:sldIdLst>
  <p:sldSz cx="12192000" cy="6858000"/>
  <p:notesSz cx="6858000" cy="9144000"/>
  <p:embeddedFontLst>
    <p:embeddedFont>
      <p:font typeface="MV Boli" panose="02000500030200090000" pitchFamily="2" charset="0"/>
      <p:regular r:id="rId30"/>
    </p:embeddedFont>
    <p:embeddedFont>
      <p:font typeface="微软雅黑" panose="020B0503020204020204" charset="-122"/>
      <p:regular r:id="rId31"/>
    </p:embeddedFont>
    <p:embeddedFont>
      <p:font typeface="方正古隶简体" panose="03000509000000000000" charset="-122"/>
      <p:regular r:id="rId32"/>
    </p:embeddedFont>
    <p:embeddedFont>
      <p:font typeface="楷体" panose="02010609060101010101" charset="-122"/>
      <p:regular r:id="rId33"/>
    </p:embeddedFont>
    <p:embeddedFont>
      <p:font typeface="华康心动体 W4" panose="040B0409000000000000" charset="-122"/>
      <p:regular r:id="rId3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CC1D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3" autoAdjust="0"/>
    <p:restoredTop sz="94660"/>
  </p:normalViewPr>
  <p:slideViewPr>
    <p:cSldViewPr snapToGrid="0" showGuides="1">
      <p:cViewPr varScale="1">
        <p:scale>
          <a:sx n="56" d="100"/>
          <a:sy n="56" d="100"/>
        </p:scale>
        <p:origin x="77" y="494"/>
      </p:cViewPr>
      <p:guideLst>
        <p:guide orient="horz" pos="213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-115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4" Type="http://schemas.openxmlformats.org/officeDocument/2006/relationships/font" Target="fonts/font5.fntdata"/><Relationship Id="rId33" Type="http://schemas.openxmlformats.org/officeDocument/2006/relationships/font" Target="fonts/font4.fntdata"/><Relationship Id="rId32" Type="http://schemas.openxmlformats.org/officeDocument/2006/relationships/font" Target="fonts/font3.fntdata"/><Relationship Id="rId31" Type="http://schemas.openxmlformats.org/officeDocument/2006/relationships/font" Target="fonts/font2.fntdata"/><Relationship Id="rId30" Type="http://schemas.openxmlformats.org/officeDocument/2006/relationships/font" Target="fonts/font1.fntdata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274" t="45396" r="15183"/>
          <a:stretch>
            <a:fillRect/>
          </a:stretch>
        </p:blipFill>
        <p:spPr>
          <a:xfrm rot="9900000">
            <a:off x="-459201" y="214493"/>
            <a:ext cx="13551547" cy="8075388"/>
          </a:xfrm>
          <a:custGeom>
            <a:avLst/>
            <a:gdLst>
              <a:gd name="connsiteX0" fmla="*/ 5415464 w 13551547"/>
              <a:gd name="connsiteY0" fmla="*/ 8075388 h 8075388"/>
              <a:gd name="connsiteX1" fmla="*/ 0 w 13551547"/>
              <a:gd name="connsiteY1" fmla="*/ 6624319 h 8075388"/>
              <a:gd name="connsiteX2" fmla="*/ 1774981 w 13551547"/>
              <a:gd name="connsiteY2" fmla="*/ 0 h 8075388"/>
              <a:gd name="connsiteX3" fmla="*/ 13551547 w 13551547"/>
              <a:gd name="connsiteY3" fmla="*/ 3155521 h 8075388"/>
              <a:gd name="connsiteX4" fmla="*/ 12233273 w 13551547"/>
              <a:gd name="connsiteY4" fmla="*/ 8075388 h 8075388"/>
              <a:gd name="connsiteX5" fmla="*/ 5415464 w 13551547"/>
              <a:gd name="connsiteY5" fmla="*/ 8075388 h 80753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551547" h="8075388">
                <a:moveTo>
                  <a:pt x="5415464" y="8075388"/>
                </a:moveTo>
                <a:lnTo>
                  <a:pt x="0" y="6624319"/>
                </a:lnTo>
                <a:lnTo>
                  <a:pt x="1774981" y="0"/>
                </a:lnTo>
                <a:lnTo>
                  <a:pt x="13551547" y="3155521"/>
                </a:lnTo>
                <a:lnTo>
                  <a:pt x="12233273" y="8075388"/>
                </a:lnTo>
                <a:lnTo>
                  <a:pt x="5415464" y="8075388"/>
                </a:lnTo>
                <a:close/>
              </a:path>
            </a:pathLst>
          </a:custGeom>
        </p:spPr>
      </p:pic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38200" y="1122363"/>
            <a:ext cx="9829800" cy="2387600"/>
          </a:xfrm>
        </p:spPr>
        <p:txBody>
          <a:bodyPr anchor="b"/>
          <a:lstStyle>
            <a:lvl1pPr algn="l">
              <a:defRPr sz="44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38200" y="3602038"/>
            <a:ext cx="9829800" cy="1655762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单击此处编辑母版副标题样式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8CD47-BF50-4ED2-BEB0-89A782CB0CA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53D3F-CC81-4DE4-9349-90D85304A51D}" type="slidenum">
              <a:rPr lang="zh-CN" altLang="en-US" smtClean="0"/>
            </a:fld>
            <a:endParaRPr lang="zh-CN" altLang="en-US"/>
          </a:p>
        </p:txBody>
      </p:sp>
      <p:pic>
        <p:nvPicPr>
          <p:cNvPr id="28" name="图片 27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84" r="55937"/>
          <a:stretch>
            <a:fillRect/>
          </a:stretch>
        </p:blipFill>
        <p:spPr>
          <a:xfrm>
            <a:off x="0" y="-1"/>
            <a:ext cx="5372100" cy="620077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41"/>
          <a:stretch>
            <a:fillRect/>
          </a:stretch>
        </p:blipFill>
        <p:spPr>
          <a:xfrm>
            <a:off x="-1" y="0"/>
            <a:ext cx="9553575" cy="68580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24474" y="862013"/>
            <a:ext cx="6022975" cy="2852737"/>
          </a:xfrm>
        </p:spPr>
        <p:txBody>
          <a:bodyPr anchor="b"/>
          <a:lstStyle>
            <a:lvl1pPr algn="l">
              <a:defRPr sz="4400" b="1" spc="300">
                <a:solidFill>
                  <a:srgbClr val="8CC1D4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5324474" y="3741738"/>
            <a:ext cx="6022975" cy="1500187"/>
          </a:xfrm>
        </p:spPr>
        <p:txBody>
          <a:bodyPr>
            <a:normAutofit/>
          </a:bodyPr>
          <a:lstStyle>
            <a:lvl1pPr marL="0" indent="0" algn="l">
              <a:buNone/>
              <a:defRPr sz="1600">
                <a:solidFill>
                  <a:schemeClr val="bg2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18CD47-BF50-4ED2-BEB0-89A782CB0CA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653D3F-CC81-4DE4-9349-90D85304A51D}" type="slidenum">
              <a:rPr lang="zh-CN" altLang="en-US" smtClean="0"/>
            </a:fld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3" hasCustomPrompt="1"/>
          </p:nvPr>
        </p:nvSpPr>
        <p:spPr>
          <a:xfrm>
            <a:off x="628650" y="1047751"/>
            <a:ext cx="4438650" cy="4381500"/>
          </a:xfrm>
        </p:spPr>
        <p:txBody>
          <a:bodyPr anchor="ctr">
            <a:noAutofit/>
          </a:bodyPr>
          <a:lstStyle>
            <a:lvl1pPr marL="0" indent="0" algn="ctr">
              <a:buNone/>
              <a:defRPr sz="19900" b="1">
                <a:solidFill>
                  <a:schemeClr val="bg1"/>
                </a:solidFill>
                <a:latin typeface="AoyagiSosekiFont2OTF" panose="02000600000000000000" pitchFamily="50" charset="-128"/>
                <a:ea typeface="AoyagiSosekiFont2OTF" panose="02000600000000000000" pitchFamily="50" charset="-128"/>
                <a:cs typeface="MV Boli" panose="02000500030200090000" pitchFamily="2" charset="0"/>
              </a:defRPr>
            </a:lvl1pPr>
          </a:lstStyle>
          <a:p>
            <a:pPr lvl="0"/>
            <a:r>
              <a:rPr lang="en-US" altLang="zh-CN" dirty="0"/>
              <a:t>#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80AB6-31E4-4E16-8841-205C803413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E328-6D12-4709-BD93-FE715B31AC9E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66" t="7756" r="25808" b="9438"/>
          <a:stretch>
            <a:fillRect/>
          </a:stretch>
        </p:blipFill>
        <p:spPr>
          <a:xfrm>
            <a:off x="0" y="136525"/>
            <a:ext cx="5400676" cy="6721475"/>
          </a:xfrm>
          <a:prstGeom prst="rect">
            <a:avLst/>
          </a:prstGeom>
        </p:spPr>
      </p:pic>
      <p:sp>
        <p:nvSpPr>
          <p:cNvPr id="7" name="文本框 6"/>
          <p:cNvSpPr txBox="1"/>
          <p:nvPr userDrawn="1"/>
        </p:nvSpPr>
        <p:spPr>
          <a:xfrm>
            <a:off x="666749" y="2967335"/>
            <a:ext cx="21240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400" b="1" dirty="0">
                <a:solidFill>
                  <a:schemeClr val="bg1"/>
                </a:solidFill>
              </a:rPr>
              <a:t>目录</a:t>
            </a:r>
            <a:endParaRPr lang="zh-CN" altLang="en-US" sz="5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2800" b="1">
                <a:solidFill>
                  <a:srgbClr val="8CC1D4"/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80AB6-31E4-4E16-8841-205C803413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E328-6D12-4709-BD93-FE715B31AC9E}" type="slidenum">
              <a:rPr lang="zh-CN" altLang="en-US" smtClean="0"/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223" r="88906" b="16412"/>
          <a:stretch>
            <a:fillRect/>
          </a:stretch>
        </p:blipFill>
        <p:spPr>
          <a:xfrm>
            <a:off x="0" y="0"/>
            <a:ext cx="1352550" cy="180816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180AB6-31E4-4E16-8841-205C803413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AEE328-6D12-4709-BD93-FE715B31AC9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180AB6-31E4-4E16-8841-205C803413C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EE328-6D12-4709-BD93-FE715B31AC9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.xml"/><Relationship Id="rId2" Type="http://schemas.openxmlformats.org/officeDocument/2006/relationships/image" Target="../media/image1.tiff"/><Relationship Id="rId1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tif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tif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tiff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tiff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tiff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tif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tif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tif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1.tiff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tif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png"/><Relationship Id="rId1" Type="http://schemas.openxmlformats.org/officeDocument/2006/relationships/image" Target="../media/image1.tif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png"/><Relationship Id="rId1" Type="http://schemas.openxmlformats.org/officeDocument/2006/relationships/image" Target="../media/image1.tif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5.png"/><Relationship Id="rId1" Type="http://schemas.openxmlformats.org/officeDocument/2006/relationships/image" Target="../media/image1.tif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1" Type="http://schemas.openxmlformats.org/officeDocument/2006/relationships/image" Target="../media/image1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tiff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tif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tif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tif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018790" y="1149985"/>
            <a:ext cx="7649845" cy="3572510"/>
          </a:xfrm>
        </p:spPr>
        <p:txBody>
          <a:bodyPr>
            <a:normAutofit/>
          </a:bodyPr>
          <a:lstStyle/>
          <a:p>
            <a:pPr algn="l">
              <a:lnSpc>
                <a:spcPct val="170000"/>
              </a:lnSpc>
            </a:pPr>
            <a:r>
              <a:rPr lang="en-US" altLang="zh-CN" sz="6600" b="1" spc="300" dirty="0">
                <a:solidFill>
                  <a:srgbClr val="8CC1D4"/>
                </a:solidFill>
                <a:latin typeface="方正准圆简体" panose="02010601030101010101" charset="-122"/>
                <a:ea typeface="方正准圆简体" panose="02010601030101010101" charset="-122"/>
                <a:cs typeface="方正准圆简体" panose="02010601030101010101" charset="-122"/>
              </a:rPr>
              <a:t>   </a:t>
            </a:r>
            <a:r>
              <a:rPr lang="zh-CN" altLang="en-US" sz="6600" b="1" spc="300" dirty="0">
                <a:solidFill>
                  <a:srgbClr val="8CC1D4"/>
                </a:solidFill>
                <a:latin typeface="方正准圆简体" panose="02010601030101010101" charset="-122"/>
                <a:ea typeface="方正准圆简体" panose="02010601030101010101" charset="-122"/>
                <a:cs typeface="方正准圆简体" panose="02010601030101010101" charset="-122"/>
              </a:rPr>
              <a:t>第十六课 </a:t>
            </a:r>
            <a:br>
              <a:rPr lang="zh-CN" altLang="en-US" sz="6600" b="1" spc="300" dirty="0">
                <a:solidFill>
                  <a:srgbClr val="8CC1D4"/>
                </a:solidFill>
                <a:latin typeface="方正准圆简体" panose="02010601030101010101" charset="-122"/>
                <a:ea typeface="方正准圆简体" panose="02010601030101010101" charset="-122"/>
                <a:cs typeface="方正准圆简体" panose="02010601030101010101" charset="-122"/>
              </a:rPr>
            </a:br>
            <a:r>
              <a:rPr lang="zh-CN" altLang="en-US" sz="6600" b="1" spc="300" dirty="0">
                <a:solidFill>
                  <a:srgbClr val="8CC1D4"/>
                </a:solidFill>
                <a:latin typeface="方正准圆简体" panose="02010601030101010101" charset="-122"/>
                <a:ea typeface="方正准圆简体" panose="02010601030101010101" charset="-122"/>
                <a:cs typeface="方正准圆简体" panose="02010601030101010101" charset="-122"/>
              </a:rPr>
              <a:t>田忌赛马</a:t>
            </a:r>
            <a:endParaRPr lang="zh-CN" altLang="en-US" sz="6600" b="1" spc="300" dirty="0">
              <a:solidFill>
                <a:srgbClr val="8CC1D4"/>
              </a:solidFill>
              <a:latin typeface="方正准圆简体" panose="02010601030101010101" charset="-122"/>
              <a:ea typeface="方正准圆简体" panose="02010601030101010101" charset="-122"/>
              <a:cs typeface="方正准圆简体" panose="02010601030101010101" charset="-122"/>
            </a:endParaRPr>
          </a:p>
        </p:txBody>
      </p:sp>
      <p:sp>
        <p:nvSpPr>
          <p:cNvPr id="4" name="文本框 29"/>
          <p:cNvSpPr txBox="1">
            <a:spLocks noChangeArrowheads="1"/>
          </p:cNvSpPr>
          <p:nvPr/>
        </p:nvSpPr>
        <p:spPr bwMode="auto">
          <a:xfrm>
            <a:off x="7063740" y="5543550"/>
            <a:ext cx="3604260" cy="4514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500" b="1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语文</a:t>
            </a:r>
            <a:r>
              <a:rPr lang="en-US" altLang="zh-CN" sz="2500" b="1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2500" b="1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人教版</a:t>
            </a:r>
            <a:r>
              <a:rPr lang="en-US" altLang="zh-CN" sz="2500" b="1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zh-CN" sz="2500" b="1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</a:t>
            </a:r>
            <a:r>
              <a:rPr lang="zh-CN" altLang="en-US" sz="2500" b="1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年级下</a:t>
            </a:r>
            <a:endParaRPr lang="zh-CN" altLang="en-US" sz="2500" b="1" dirty="0">
              <a:ln>
                <a:solidFill>
                  <a:schemeClr val="bg1"/>
                </a:solidFill>
              </a:ln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5" name="文本框 29"/>
          <p:cNvSpPr txBox="1">
            <a:spLocks noChangeArrowheads="1"/>
          </p:cNvSpPr>
          <p:nvPr/>
        </p:nvSpPr>
        <p:spPr bwMode="auto">
          <a:xfrm>
            <a:off x="9360535" y="4378960"/>
            <a:ext cx="1530350" cy="4514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5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第一课时</a:t>
            </a:r>
            <a:endParaRPr lang="zh-CN" altLang="en-US" sz="2500" b="1" dirty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6" name="图片 5" descr="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2135" y="715645"/>
            <a:ext cx="2221865" cy="4993005"/>
          </a:xfrm>
          <a:prstGeom prst="rect">
            <a:avLst/>
          </a:prstGeom>
        </p:spPr>
      </p:pic>
      <p:pic>
        <p:nvPicPr>
          <p:cNvPr id="7" name="图片 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605010" y="292100"/>
            <a:ext cx="2263775" cy="1270000"/>
          </a:xfrm>
          <a:prstGeom prst="rect">
            <a:avLst/>
          </a:prstGeom>
        </p:spPr>
      </p:pic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500" dirty="0">
                <a:latin typeface="方正古隶简体" panose="03000509000000000000" charset="-122"/>
                <a:ea typeface="方正古隶简体" panose="03000509000000000000" charset="-122"/>
              </a:rPr>
              <a:t>词语理解</a:t>
            </a:r>
            <a:endParaRPr lang="zh-CN" altLang="en-US" sz="4500" dirty="0">
              <a:latin typeface="方正古隶简体" panose="03000509000000000000" charset="-122"/>
              <a:ea typeface="方正古隶简体" panose="03000509000000000000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9115" y="1348740"/>
            <a:ext cx="10465435" cy="521589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sz="4500" b="1" noProof="0" dirty="0"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胸有成竹</a:t>
            </a:r>
            <a:r>
              <a:rPr kumimoji="0" lang="zh-CN" sz="4500" b="1" i="0" u="none" strike="noStrike" kern="1200" cap="none" spc="0" normalizeH="0" baseline="0" noProof="0" dirty="0"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：</a:t>
            </a:r>
            <a:endParaRPr kumimoji="0" lang="zh-CN" altLang="en-US" sz="4500" i="0" u="none" strike="noStrike" kern="1200" cap="none" spc="0" normalizeH="0" baseline="0" noProof="0" dirty="0"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sz="45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sz="4500" b="1" noProof="0" dirty="0"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摩拳擦掌</a:t>
            </a:r>
            <a:r>
              <a:rPr kumimoji="0" lang="zh-CN" sz="4500" b="1" u="none" strike="noStrike" kern="1200" cap="none" spc="0" normalizeH="0" baseline="0" noProof="0" dirty="0"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：</a:t>
            </a:r>
            <a:endParaRPr kumimoji="0" lang="zh-CN" sz="4500" b="1" i="0" u="none" strike="noStrike" kern="1200" cap="none" spc="0" normalizeH="0" baseline="0" noProof="0" dirty="0"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sz="4500" b="1" noProof="0" dirty="0"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sz="4500" b="1" noProof="0" dirty="0"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跃跃欲试</a:t>
            </a:r>
            <a:r>
              <a:rPr kumimoji="0" lang="zh-CN" sz="4500" b="1" i="0" u="none" strike="noStrike" kern="1200" cap="none" spc="0" normalizeH="0" baseline="0" noProof="0" dirty="0"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：</a:t>
            </a:r>
            <a:endParaRPr kumimoji="0" lang="zh-CN" sz="4500" i="0" u="none" strike="noStrike" kern="1200" cap="none" spc="0" normalizeH="0" baseline="0" noProof="0" dirty="0"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  <p:pic>
        <p:nvPicPr>
          <p:cNvPr id="10" name="图片 9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57435" y="238125"/>
            <a:ext cx="1979295" cy="11106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303270" y="1453515"/>
            <a:ext cx="8284210" cy="189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</a:rPr>
              <a:t>比喻办事以前，已经有全面的设想和安排。成：现成。 </a:t>
            </a:r>
            <a:endParaRPr lang="zh-CN" altLang="en-US" sz="45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03270" y="3510915"/>
            <a:ext cx="8284210" cy="189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sz="4500">
                <a:latin typeface="楷体" panose="02010609060101010101" charset="-122"/>
                <a:ea typeface="楷体" panose="02010609060101010101" charset="-122"/>
              </a:rPr>
              <a:t>形容战斗或劳动前，人们精神振奋、跃跃欲试的样子。 </a:t>
            </a:r>
            <a:endParaRPr sz="45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03270" y="5573395"/>
            <a:ext cx="8284210" cy="991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sz="4500">
                <a:latin typeface="楷体" panose="02010609060101010101" charset="-122"/>
                <a:ea typeface="楷体" panose="02010609060101010101" charset="-122"/>
              </a:rPr>
              <a:t>形容内心急切地想试一试。  </a:t>
            </a:r>
            <a:endParaRPr sz="45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500" dirty="0">
                <a:latin typeface="方正古隶简体" panose="03000509000000000000" charset="-122"/>
                <a:ea typeface="方正古隶简体" panose="03000509000000000000" charset="-122"/>
              </a:rPr>
              <a:t>词语理解</a:t>
            </a:r>
            <a:endParaRPr lang="zh-CN" altLang="en-US" sz="4500" dirty="0">
              <a:latin typeface="方正古隶简体" panose="03000509000000000000" charset="-122"/>
              <a:ea typeface="方正古隶简体" panose="03000509000000000000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9115" y="1348740"/>
            <a:ext cx="10465435" cy="521589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sz="4500" b="1" noProof="0" dirty="0"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兴致勃勃</a:t>
            </a:r>
            <a:r>
              <a:rPr kumimoji="0" lang="zh-CN" sz="4500" b="1" i="0" u="none" strike="noStrike" kern="1200" cap="none" spc="0" normalizeH="0" baseline="0" noProof="0" dirty="0"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：</a:t>
            </a:r>
            <a:endParaRPr kumimoji="0" lang="zh-CN" altLang="en-US" sz="4500" i="0" u="none" strike="noStrike" kern="1200" cap="none" spc="0" normalizeH="0" baseline="0" noProof="0" dirty="0"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sz="450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sz="4500" b="1" noProof="0" dirty="0"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不动声色</a:t>
            </a:r>
            <a:r>
              <a:rPr kumimoji="0" lang="zh-CN" sz="4500" b="1" u="none" strike="noStrike" kern="1200" cap="none" spc="0" normalizeH="0" baseline="0" noProof="0" dirty="0"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：</a:t>
            </a:r>
            <a:endParaRPr kumimoji="0" lang="zh-CN" sz="4500" b="1" i="0" u="none" strike="noStrike" kern="1200" cap="none" spc="0" normalizeH="0" baseline="0" noProof="0" dirty="0"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7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sz="4500" b="1" noProof="0" dirty="0"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sz="4500" b="1" noProof="0" dirty="0"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出谋划策</a:t>
            </a:r>
            <a:r>
              <a:rPr kumimoji="0" lang="zh-CN" sz="4500" b="1" i="0" u="none" strike="noStrike" kern="1200" cap="none" spc="0" normalizeH="0" baseline="0" noProof="0" dirty="0"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：</a:t>
            </a:r>
            <a:endParaRPr kumimoji="0" lang="zh-CN" sz="4500" i="0" u="none" strike="noStrike" kern="1200" cap="none" spc="0" normalizeH="0" baseline="0" noProof="0" dirty="0"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  <p:pic>
        <p:nvPicPr>
          <p:cNvPr id="10" name="图片 9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57435" y="238125"/>
            <a:ext cx="1979295" cy="111061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303270" y="1453515"/>
            <a:ext cx="8284210" cy="189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4500">
                <a:latin typeface="楷体" panose="02010609060101010101" charset="-122"/>
                <a:ea typeface="楷体" panose="02010609060101010101" charset="-122"/>
              </a:rPr>
              <a:t>兴致：兴趣；勃勃：旺盛的样子。形容兴头很足。  </a:t>
            </a:r>
            <a:endParaRPr lang="zh-CN" altLang="en-US" sz="45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303270" y="3510915"/>
            <a:ext cx="8284210" cy="1891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sz="4500">
                <a:latin typeface="楷体" panose="02010609060101010101" charset="-122"/>
                <a:ea typeface="楷体" panose="02010609060101010101" charset="-122"/>
              </a:rPr>
              <a:t>内心活动不从语气和神态上表现出来，形容态度镇静。</a:t>
            </a:r>
            <a:endParaRPr sz="45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303270" y="5573395"/>
            <a:ext cx="8284210" cy="9912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30000"/>
              </a:lnSpc>
            </a:pPr>
            <a:r>
              <a:rPr sz="4500">
                <a:latin typeface="楷体" panose="02010609060101010101" charset="-122"/>
                <a:ea typeface="楷体" panose="02010609060101010101" charset="-122"/>
              </a:rPr>
              <a:t>出主意，定计策。 </a:t>
            </a:r>
            <a:endParaRPr sz="45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392420" y="952500"/>
            <a:ext cx="6022975" cy="3867150"/>
          </a:xfrm>
        </p:spPr>
        <p:txBody>
          <a:bodyPr>
            <a:normAutofit/>
          </a:bodyPr>
          <a:lstStyle/>
          <a:p>
            <a:pPr>
              <a:lnSpc>
                <a:spcPct val="170000"/>
              </a:lnSpc>
            </a:pPr>
            <a:r>
              <a:rPr lang="zh-CN" altLang="en-US" sz="5500" dirty="0">
                <a:solidFill>
                  <a:srgbClr val="8CC1D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再读课文</a:t>
            </a:r>
            <a:br>
              <a:rPr lang="en-US" altLang="zh-CN" sz="5500" dirty="0">
                <a:solidFill>
                  <a:srgbClr val="8CC1D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en-US" altLang="zh-CN" sz="5500" dirty="0">
                <a:solidFill>
                  <a:srgbClr val="8CC1D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lang="zh-CN" altLang="en-US" sz="5500" dirty="0">
                <a:solidFill>
                  <a:srgbClr val="8CC1D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理清脉络</a:t>
            </a:r>
            <a:endParaRPr lang="zh-CN" altLang="en-US" sz="5500" dirty="0">
              <a:solidFill>
                <a:srgbClr val="8CC1D4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3</a:t>
            </a:r>
            <a:endParaRPr lang="zh-CN" altLang="en-US" dirty="0"/>
          </a:p>
        </p:txBody>
      </p:sp>
      <p:pic>
        <p:nvPicPr>
          <p:cNvPr id="7" name="图片 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605010" y="292100"/>
            <a:ext cx="2263775" cy="127000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500" dirty="0">
                <a:latin typeface="方正古隶简体" panose="03000509000000000000" charset="-122"/>
                <a:ea typeface="方正古隶简体" panose="03000509000000000000" charset="-122"/>
              </a:rPr>
              <a:t>再读课文，理清脉络</a:t>
            </a:r>
            <a:endParaRPr lang="zh-CN" altLang="en-US" sz="4500" dirty="0">
              <a:latin typeface="方正古隶简体" panose="03000509000000000000" charset="-122"/>
              <a:ea typeface="方正古隶简体" panose="03000509000000000000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38200" y="1691005"/>
            <a:ext cx="10465435" cy="4356735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marL="0" marR="0" lvl="0" indent="0" algn="ctr" defTabSz="914400" rtl="0" eaLnBrk="1" fontAlgn="auto" latinLnBrk="0" hangingPunct="1">
              <a:lnSpc>
                <a:spcPct val="2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6600" b="1" i="0" u="none" strike="noStrike" kern="1200" cap="none" spc="0" normalizeH="0" baseline="0" noProof="0" dirty="0"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全文共</a:t>
            </a:r>
            <a:r>
              <a:rPr kumimoji="0" lang="en-US" altLang="zh-CN" sz="6600" b="1" i="0" u="none" strike="noStrike" kern="1200" cap="none" spc="0" normalizeH="0" baseline="0" noProof="0" dirty="0"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_____</a:t>
            </a:r>
            <a:r>
              <a:rPr kumimoji="0" lang="zh-CN" sz="6600" b="1" i="0" u="none" strike="noStrike" kern="1200" cap="none" spc="0" normalizeH="0" baseline="0" noProof="0" dirty="0"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个自然段</a:t>
            </a:r>
            <a:endParaRPr kumimoji="0" lang="zh-CN" sz="6600" b="1" i="0" u="none" strike="noStrike" kern="1200" cap="none" spc="0" normalizeH="0" baseline="0" noProof="0" dirty="0"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2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6600" b="1" i="0" u="none" strike="noStrike" kern="1200" cap="none" spc="0" normalizeH="0" baseline="0" noProof="0" dirty="0"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可分为</a:t>
            </a:r>
            <a:r>
              <a:rPr kumimoji="0" lang="en-US" altLang="zh-CN" sz="6600" b="1" i="0" u="none" strike="noStrike" kern="1200" cap="none" spc="0" normalizeH="0" baseline="0" noProof="0" dirty="0"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_____</a:t>
            </a:r>
            <a:r>
              <a:rPr kumimoji="0" lang="zh-CN" sz="6600" b="1" i="0" u="none" strike="noStrike" kern="1200" cap="none" spc="0" normalizeH="0" baseline="0" noProof="0" dirty="0"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部分</a:t>
            </a:r>
            <a:endParaRPr kumimoji="0" lang="zh-CN" sz="6600" b="1" i="0" u="none" strike="noStrike" kern="1200" cap="none" spc="0" normalizeH="0" baseline="0" noProof="0" dirty="0"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  <p:pic>
        <p:nvPicPr>
          <p:cNvPr id="10" name="图片 9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57435" y="238125"/>
            <a:ext cx="1979295" cy="111061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975860" y="2451100"/>
            <a:ext cx="1219200" cy="1276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l">
              <a:spcBef>
                <a:spcPct val="50000"/>
              </a:spcBef>
            </a:pPr>
            <a:r>
              <a:rPr lang="en-US" sz="77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16</a:t>
            </a:r>
            <a:endParaRPr lang="en-US" sz="77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+mn-lt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890260" y="4530090"/>
            <a:ext cx="1219200" cy="1276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l">
              <a:spcBef>
                <a:spcPct val="50000"/>
              </a:spcBef>
            </a:pPr>
            <a:r>
              <a:rPr lang="zh-CN" altLang="en-US" sz="77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三</a:t>
            </a:r>
            <a:endParaRPr lang="zh-CN" altLang="en-US" sz="77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+mn-lt"/>
              <a:sym typeface="+mn-ea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52780" y="1501140"/>
            <a:ext cx="10885805" cy="4661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55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第一部分</a:t>
            </a:r>
            <a:endParaRPr kumimoji="0" sz="550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550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第</a:t>
            </a:r>
            <a:r>
              <a:rPr kumimoji="0" lang="en-US" altLang="zh-CN" sz="550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____</a:t>
            </a:r>
            <a:r>
              <a:rPr kumimoji="0" lang="zh-CN" altLang="en-US" sz="550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自然段</a:t>
            </a:r>
            <a:r>
              <a:rPr kumimoji="0" lang="en-US" altLang="zh-CN" sz="550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——</a:t>
            </a:r>
            <a:r>
              <a:rPr lang="zh-CN" sz="550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第</a:t>
            </a:r>
            <a:r>
              <a:rPr lang="en-US" altLang="zh-CN" sz="550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____</a:t>
            </a:r>
            <a:r>
              <a:rPr lang="zh-CN" altLang="en-US" sz="550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自然段</a:t>
            </a:r>
            <a:endParaRPr kumimoji="0" sz="550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550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写</a:t>
            </a:r>
            <a:r>
              <a:rPr kumimoji="0" lang="en-US" sz="550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___________________________</a:t>
            </a:r>
            <a:r>
              <a:rPr kumimoji="0" sz="550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。</a:t>
            </a:r>
            <a:endParaRPr kumimoji="0" sz="550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  <p:pic>
        <p:nvPicPr>
          <p:cNvPr id="10" name="图片 9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57435" y="238125"/>
            <a:ext cx="1979295" cy="1110615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500" dirty="0">
                <a:latin typeface="方正古隶简体" panose="03000509000000000000" charset="-122"/>
                <a:ea typeface="方正古隶简体" panose="03000509000000000000" charset="-122"/>
              </a:rPr>
              <a:t>再读课文，理清脉络</a:t>
            </a:r>
            <a:endParaRPr lang="zh-CN" altLang="en-US" sz="4500" dirty="0">
              <a:latin typeface="方正古隶简体" panose="03000509000000000000" charset="-122"/>
              <a:ea typeface="方正古隶简体" panose="0300050900000000000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317115" y="3533775"/>
            <a:ext cx="826770" cy="937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l">
              <a:spcBef>
                <a:spcPct val="50000"/>
              </a:spcBef>
            </a:pPr>
            <a:r>
              <a:rPr lang="en-US" sz="55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1</a:t>
            </a:r>
            <a:endParaRPr lang="en-US" sz="55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+mn-lt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276985" y="5028565"/>
            <a:ext cx="9908540" cy="8604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l">
              <a:spcBef>
                <a:spcPct val="50000"/>
              </a:spcBef>
            </a:pPr>
            <a:r>
              <a:rPr lang="zh-CN" altLang="en-US" sz="50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孙斌观察比赛后想到一个赢的办法</a:t>
            </a:r>
            <a:endParaRPr lang="zh-CN" altLang="en-US" sz="50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+mn-lt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950200" y="3533775"/>
            <a:ext cx="826770" cy="937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l">
              <a:spcBef>
                <a:spcPct val="50000"/>
              </a:spcBef>
            </a:pPr>
            <a:r>
              <a:rPr lang="en-US" sz="55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9</a:t>
            </a:r>
            <a:endParaRPr lang="en-US" sz="55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+mn-lt"/>
              <a:sym typeface="+mn-ea"/>
            </a:endParaRPr>
          </a:p>
        </p:txBody>
      </p:sp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52780" y="1501140"/>
            <a:ext cx="10885805" cy="4661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55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第</a:t>
            </a:r>
            <a:r>
              <a:rPr kumimoji="0" lang="zh-CN" sz="55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二</a:t>
            </a:r>
            <a:r>
              <a:rPr kumimoji="0" sz="55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部分</a:t>
            </a:r>
            <a:endParaRPr kumimoji="0" sz="550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550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第</a:t>
            </a:r>
            <a:r>
              <a:rPr kumimoji="0" lang="en-US" altLang="zh-CN" sz="550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____</a:t>
            </a:r>
            <a:r>
              <a:rPr kumimoji="0" lang="zh-CN" altLang="en-US" sz="550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自然段</a:t>
            </a:r>
            <a:r>
              <a:rPr kumimoji="0" lang="en-US" altLang="zh-CN" sz="550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——</a:t>
            </a:r>
            <a:r>
              <a:rPr lang="zh-CN" sz="550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第</a:t>
            </a:r>
            <a:r>
              <a:rPr lang="en-US" altLang="zh-CN" sz="550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____</a:t>
            </a:r>
            <a:r>
              <a:rPr lang="zh-CN" altLang="en-US" sz="550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自然段</a:t>
            </a:r>
            <a:endParaRPr kumimoji="0" sz="550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550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写</a:t>
            </a:r>
            <a:r>
              <a:rPr kumimoji="0" lang="en-US" sz="550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___________________________</a:t>
            </a:r>
            <a:r>
              <a:rPr kumimoji="0" sz="550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。</a:t>
            </a:r>
            <a:endParaRPr kumimoji="0" sz="550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  <p:pic>
        <p:nvPicPr>
          <p:cNvPr id="10" name="图片 9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57435" y="238125"/>
            <a:ext cx="1979295" cy="1110615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500" dirty="0">
                <a:latin typeface="方正古隶简体" panose="03000509000000000000" charset="-122"/>
                <a:ea typeface="方正古隶简体" panose="03000509000000000000" charset="-122"/>
              </a:rPr>
              <a:t>再读课文，理清脉络</a:t>
            </a:r>
            <a:endParaRPr lang="zh-CN" altLang="en-US" sz="4500" dirty="0">
              <a:latin typeface="方正古隶简体" panose="03000509000000000000" charset="-122"/>
              <a:ea typeface="方正古隶简体" panose="0300050900000000000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49475" y="3533775"/>
            <a:ext cx="1019810" cy="937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l">
              <a:spcBef>
                <a:spcPct val="50000"/>
              </a:spcBef>
            </a:pPr>
            <a:r>
              <a:rPr lang="en-US" sz="55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10</a:t>
            </a:r>
            <a:endParaRPr lang="en-US" sz="55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+mn-lt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709420" y="5028565"/>
            <a:ext cx="8773160" cy="937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l">
              <a:spcBef>
                <a:spcPct val="50000"/>
              </a:spcBef>
            </a:pPr>
            <a:r>
              <a:rPr lang="zh-CN" altLang="en-US" sz="55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田忌用孙斌的办法赢了比赛</a:t>
            </a:r>
            <a:endParaRPr lang="zh-CN" altLang="en-US" sz="55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+mn-lt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842885" y="3533775"/>
            <a:ext cx="934085" cy="937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l">
              <a:spcBef>
                <a:spcPct val="50000"/>
              </a:spcBef>
            </a:pPr>
            <a:r>
              <a:rPr lang="en-US" sz="55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13</a:t>
            </a:r>
            <a:endParaRPr lang="en-US" sz="55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+mn-lt"/>
              <a:sym typeface="+mn-ea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52780" y="1501140"/>
            <a:ext cx="10885805" cy="4661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sz="55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第</a:t>
            </a:r>
            <a:r>
              <a:rPr kumimoji="0" lang="zh-CN" sz="55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三</a:t>
            </a:r>
            <a:r>
              <a:rPr kumimoji="0" sz="55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部分</a:t>
            </a:r>
            <a:endParaRPr kumimoji="0" sz="550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sz="550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第</a:t>
            </a:r>
            <a:r>
              <a:rPr lang="en-US" altLang="zh-CN" sz="550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____</a:t>
            </a:r>
            <a:r>
              <a:rPr lang="zh-CN" altLang="en-US" sz="550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自然段</a:t>
            </a:r>
            <a:r>
              <a:rPr lang="en-US" altLang="zh-CN" sz="550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——</a:t>
            </a:r>
            <a:r>
              <a:rPr lang="zh-CN" sz="550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第</a:t>
            </a:r>
            <a:r>
              <a:rPr lang="en-US" altLang="zh-CN" sz="550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____</a:t>
            </a:r>
            <a:r>
              <a:rPr lang="zh-CN" altLang="en-US" sz="550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自然段</a:t>
            </a:r>
            <a:r>
              <a:rPr kumimoji="0" sz="550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写</a:t>
            </a:r>
            <a:r>
              <a:rPr kumimoji="0" lang="en-US" sz="550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____________________</a:t>
            </a:r>
            <a:r>
              <a:rPr kumimoji="0" sz="550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。</a:t>
            </a:r>
            <a:endParaRPr kumimoji="0" sz="550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  <p:pic>
        <p:nvPicPr>
          <p:cNvPr id="10" name="图片 9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57435" y="238125"/>
            <a:ext cx="1979295" cy="1110615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500" dirty="0">
                <a:latin typeface="方正古隶简体" panose="03000509000000000000" charset="-122"/>
                <a:ea typeface="方正古隶简体" panose="03000509000000000000" charset="-122"/>
              </a:rPr>
              <a:t>再读课文，理清脉络</a:t>
            </a:r>
            <a:endParaRPr lang="zh-CN" altLang="en-US" sz="4500" dirty="0">
              <a:latin typeface="方正古隶简体" panose="03000509000000000000" charset="-122"/>
              <a:ea typeface="方正古隶简体" panose="03000509000000000000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52905" y="3363595"/>
            <a:ext cx="988695" cy="937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l">
              <a:spcBef>
                <a:spcPct val="50000"/>
              </a:spcBef>
            </a:pPr>
            <a:r>
              <a:rPr lang="en-US" sz="55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14</a:t>
            </a:r>
            <a:endParaRPr lang="en-US" sz="55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+mn-lt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2164080" y="4949825"/>
            <a:ext cx="7308850" cy="937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l">
              <a:spcBef>
                <a:spcPct val="50000"/>
              </a:spcBef>
            </a:pPr>
            <a:r>
              <a:rPr lang="zh-CN" altLang="en-US" sz="55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孙斌得到齐威王的重用</a:t>
            </a:r>
            <a:endParaRPr lang="zh-CN" altLang="en-US" sz="55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+mn-lt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385050" y="3363595"/>
            <a:ext cx="988695" cy="9372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l">
              <a:spcBef>
                <a:spcPct val="50000"/>
              </a:spcBef>
            </a:pPr>
            <a:r>
              <a:rPr lang="en-US" sz="5500" b="1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16</a:t>
            </a:r>
            <a:endParaRPr lang="en-US" sz="5500" b="1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  <a:cs typeface="+mn-lt"/>
              <a:sym typeface="+mn-ea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1038860" y="1831340"/>
            <a:ext cx="10113645" cy="4141470"/>
          </a:xfrm>
          <a:prstGeom prst="rect">
            <a:avLst/>
          </a:prstGeom>
          <a:solidFill>
            <a:srgbClr val="8CC1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kumimoji="0" lang="zh-CN" altLang="en-US" sz="5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分角色朗读课文，注意“摩拳擦掌、跃跃欲试”等词语，读出人物说话时的</a:t>
            </a:r>
            <a:r>
              <a:rPr kumimoji="0" lang="zh-CN" altLang="en-US" sz="5500" b="1" i="0" u="sng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心情</a:t>
            </a:r>
            <a:r>
              <a:rPr kumimoji="0" lang="zh-CN" altLang="en-US" sz="55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kumimoji="0" lang="zh-CN" altLang="en-US" sz="5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57435" y="238125"/>
            <a:ext cx="1979295" cy="1110615"/>
          </a:xfrm>
          <a:prstGeom prst="rect">
            <a:avLst/>
          </a:prstGeom>
        </p:spPr>
      </p:pic>
      <p:sp>
        <p:nvSpPr>
          <p:cNvPr id="16" name="标题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500" dirty="0">
                <a:latin typeface="方正古隶简体" panose="03000509000000000000" charset="-122"/>
                <a:ea typeface="方正古隶简体" panose="03000509000000000000" charset="-122"/>
              </a:rPr>
              <a:t>再读课文，理清脉络</a:t>
            </a:r>
            <a:endParaRPr lang="zh-CN" altLang="en-US" sz="4500" dirty="0">
              <a:latin typeface="方正古隶简体" panose="03000509000000000000" charset="-122"/>
              <a:ea typeface="方正古隶简体" panose="03000509000000000000" charset="-122"/>
            </a:endParaRPr>
          </a:p>
        </p:txBody>
      </p:sp>
    </p:spTree>
  </p:cSld>
  <p:clrMapOvr>
    <a:masterClrMapping/>
  </p:clrMapOvr>
  <p:transition>
    <p:blinds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570865" y="2124710"/>
            <a:ext cx="11050270" cy="9372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5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说说课文主要讲了一件什么事情？</a:t>
            </a:r>
            <a:endParaRPr kumimoji="0" lang="zh-CN" altLang="en-US" sz="5500" b="1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570865" y="1908175"/>
            <a:ext cx="0" cy="835660"/>
          </a:xfrm>
          <a:prstGeom prst="line">
            <a:avLst/>
          </a:prstGeom>
          <a:ln w="38100">
            <a:solidFill>
              <a:srgbClr val="8CC1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图片 1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57435" y="238125"/>
            <a:ext cx="1979295" cy="1110615"/>
          </a:xfrm>
          <a:prstGeom prst="rect">
            <a:avLst/>
          </a:prstGeom>
        </p:spPr>
      </p:pic>
      <p:sp>
        <p:nvSpPr>
          <p:cNvPr id="16" name="标题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500" dirty="0">
                <a:latin typeface="方正古隶简体" panose="03000509000000000000" charset="-122"/>
                <a:ea typeface="方正古隶简体" panose="03000509000000000000" charset="-122"/>
              </a:rPr>
              <a:t>再读课文，理清脉络</a:t>
            </a:r>
            <a:endParaRPr lang="zh-CN" altLang="en-US" sz="4500" dirty="0">
              <a:latin typeface="方正古隶简体" panose="03000509000000000000" charset="-122"/>
              <a:ea typeface="方正古隶简体" panose="03000509000000000000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38860" y="3472815"/>
            <a:ext cx="10113645" cy="2661920"/>
          </a:xfrm>
          <a:prstGeom prst="rect">
            <a:avLst/>
          </a:prstGeom>
          <a:solidFill>
            <a:srgbClr val="8CC1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500" b="1" i="0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用自己的语言讲述</a:t>
            </a:r>
            <a:endParaRPr kumimoji="0" lang="zh-CN" altLang="en-US" sz="5500" b="1" i="0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500" b="1" i="0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明确田忌转败为胜的原因</a:t>
            </a:r>
            <a:endParaRPr kumimoji="0" lang="zh-CN" altLang="en-US" sz="55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697865" y="2035175"/>
            <a:ext cx="0" cy="835660"/>
          </a:xfrm>
          <a:prstGeom prst="line">
            <a:avLst/>
          </a:prstGeom>
          <a:ln w="38100">
            <a:solidFill>
              <a:srgbClr val="8CC1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 flipH="1">
            <a:off x="11226800" y="1781175"/>
            <a:ext cx="0" cy="835660"/>
          </a:xfrm>
          <a:prstGeom prst="line">
            <a:avLst/>
          </a:prstGeom>
          <a:ln w="38100">
            <a:solidFill>
              <a:srgbClr val="8CC1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11353800" y="1908175"/>
            <a:ext cx="0" cy="835660"/>
          </a:xfrm>
          <a:prstGeom prst="line">
            <a:avLst/>
          </a:prstGeom>
          <a:ln w="38100">
            <a:solidFill>
              <a:srgbClr val="8CC1D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dissolv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392420" y="952500"/>
            <a:ext cx="6022975" cy="3867150"/>
          </a:xfrm>
        </p:spPr>
        <p:txBody>
          <a:bodyPr>
            <a:normAutofit/>
          </a:bodyPr>
          <a:lstStyle/>
          <a:p>
            <a:pPr>
              <a:lnSpc>
                <a:spcPct val="170000"/>
              </a:lnSpc>
            </a:pPr>
            <a:r>
              <a:rPr lang="zh-CN" altLang="en-US" sz="5500" dirty="0">
                <a:solidFill>
                  <a:srgbClr val="8CC1D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课堂小结</a:t>
            </a:r>
            <a:br>
              <a:rPr lang="en-US" altLang="zh-CN" sz="5500" dirty="0">
                <a:solidFill>
                  <a:srgbClr val="8CC1D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en-US" altLang="zh-CN" sz="5500" dirty="0">
                <a:solidFill>
                  <a:srgbClr val="8CC1D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lang="zh-CN" altLang="en-US" sz="5500" dirty="0">
                <a:solidFill>
                  <a:srgbClr val="8CC1D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指导写字</a:t>
            </a:r>
            <a:endParaRPr lang="zh-CN" altLang="en-US" sz="5500" dirty="0">
              <a:solidFill>
                <a:srgbClr val="8CC1D4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4</a:t>
            </a:r>
            <a:endParaRPr lang="en-US" dirty="0"/>
          </a:p>
        </p:txBody>
      </p:sp>
      <p:pic>
        <p:nvPicPr>
          <p:cNvPr id="7" name="图片 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605010" y="292100"/>
            <a:ext cx="2263775" cy="127000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47" t="28264" r="63281" b="50347"/>
          <a:stretch>
            <a:fillRect/>
          </a:stretch>
        </p:blipFill>
        <p:spPr>
          <a:xfrm>
            <a:off x="4442460" y="5274628"/>
            <a:ext cx="1362075" cy="14668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757021" y="1400503"/>
            <a:ext cx="3383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en-US" altLang="zh-CN" sz="2800" b="1" dirty="0">
                <a:solidFill>
                  <a:srgbClr val="8CC1D4"/>
                </a:solidFill>
              </a:rPr>
              <a:t>谈话导入，引出新课</a:t>
            </a:r>
            <a:endParaRPr lang="en-US" altLang="zh-CN" sz="2800" b="1" dirty="0">
              <a:solidFill>
                <a:srgbClr val="8CC1D4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757021" y="2853383"/>
            <a:ext cx="3383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8CC1D4"/>
                </a:solidFill>
              </a:rPr>
              <a:t>初读课文，学习生字</a:t>
            </a:r>
            <a:endParaRPr lang="zh-CN" altLang="en-US" sz="2800" b="1" dirty="0">
              <a:solidFill>
                <a:srgbClr val="8CC1D4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757021" y="4353877"/>
            <a:ext cx="3383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8CC1D4"/>
                </a:solidFill>
              </a:rPr>
              <a:t>再读课文、理清脉络</a:t>
            </a:r>
            <a:endParaRPr lang="zh-CN" altLang="en-US" sz="2800" b="1" dirty="0">
              <a:solidFill>
                <a:srgbClr val="8CC1D4"/>
              </a:solidFill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47" t="28264" r="63281" b="50347"/>
          <a:stretch>
            <a:fillRect/>
          </a:stretch>
        </p:blipFill>
        <p:spPr>
          <a:xfrm>
            <a:off x="4441825" y="954088"/>
            <a:ext cx="1362075" cy="146685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47" t="28264" r="63281" b="50347"/>
          <a:stretch>
            <a:fillRect/>
          </a:stretch>
        </p:blipFill>
        <p:spPr>
          <a:xfrm>
            <a:off x="4441825" y="2403793"/>
            <a:ext cx="1362075" cy="146685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47" t="28264" r="63281" b="50347"/>
          <a:stretch>
            <a:fillRect/>
          </a:stretch>
        </p:blipFill>
        <p:spPr>
          <a:xfrm>
            <a:off x="4441825" y="3903028"/>
            <a:ext cx="1362075" cy="146685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839771" y="1400503"/>
            <a:ext cx="5661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AoyagiSosekiFont2OTF" panose="02000600000000000000" pitchFamily="50" charset="-128"/>
                <a:ea typeface="AoyagiSosekiFont2OTF" panose="02000600000000000000" pitchFamily="50" charset="-128"/>
              </a:rPr>
              <a:t>01</a:t>
            </a:r>
            <a:endParaRPr lang="zh-CN" altLang="en-US" sz="2800" b="1" dirty="0">
              <a:solidFill>
                <a:schemeClr val="bg1"/>
              </a:solidFill>
              <a:latin typeface="AoyagiSosekiFont2OTF" panose="02000600000000000000" pitchFamily="50" charset="-128"/>
              <a:ea typeface="AoyagiSosekiFont2OTF" panose="02000600000000000000" pitchFamily="50" charset="-128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839771" y="2853383"/>
            <a:ext cx="5661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AoyagiSosekiFont2OTF" panose="02000600000000000000" pitchFamily="50" charset="-128"/>
                <a:ea typeface="AoyagiSosekiFont2OTF" panose="02000600000000000000" pitchFamily="50" charset="-128"/>
              </a:rPr>
              <a:t>02</a:t>
            </a:r>
            <a:endParaRPr lang="zh-CN" altLang="en-US" sz="2800" b="1" dirty="0">
              <a:solidFill>
                <a:schemeClr val="bg1"/>
              </a:solidFill>
              <a:latin typeface="AoyagiSosekiFont2OTF" panose="02000600000000000000" pitchFamily="50" charset="-128"/>
              <a:ea typeface="AoyagiSosekiFont2OTF" panose="02000600000000000000" pitchFamily="50" charset="-128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39771" y="4353877"/>
            <a:ext cx="56618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AoyagiSosekiFont2OTF" panose="02000600000000000000" pitchFamily="50" charset="-128"/>
                <a:ea typeface="AoyagiSosekiFont2OTF" panose="02000600000000000000" pitchFamily="50" charset="-128"/>
              </a:rPr>
              <a:t>03</a:t>
            </a:r>
            <a:endParaRPr lang="zh-CN" altLang="en-US" sz="2800" b="1" dirty="0">
              <a:solidFill>
                <a:schemeClr val="bg1"/>
              </a:solidFill>
              <a:latin typeface="AoyagiSosekiFont2OTF" panose="02000600000000000000" pitchFamily="50" charset="-128"/>
              <a:ea typeface="AoyagiSosekiFont2OTF" panose="02000600000000000000" pitchFamily="50" charset="-128"/>
            </a:endParaRPr>
          </a:p>
        </p:txBody>
      </p:sp>
      <p:pic>
        <p:nvPicPr>
          <p:cNvPr id="2" name="图片 1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605010" y="292100"/>
            <a:ext cx="2263775" cy="127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757021" y="5747067"/>
            <a:ext cx="33832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r>
              <a:rPr lang="zh-CN" altLang="en-US" sz="2800" b="1" dirty="0">
                <a:solidFill>
                  <a:srgbClr val="8CC1D4"/>
                </a:solidFill>
              </a:rPr>
              <a:t>课堂总结、指导写字</a:t>
            </a:r>
            <a:endParaRPr lang="zh-CN" altLang="en-US" sz="2800" b="1" dirty="0">
              <a:solidFill>
                <a:srgbClr val="8CC1D4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839771" y="5747067"/>
            <a:ext cx="5422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>
                <a:solidFill>
                  <a:schemeClr val="bg1"/>
                </a:solidFill>
                <a:latin typeface="AoyagiSosekiFont2OTF" panose="02000600000000000000" pitchFamily="50" charset="-128"/>
                <a:ea typeface="AoyagiSosekiFont2OTF" panose="02000600000000000000" pitchFamily="50" charset="-128"/>
              </a:rPr>
              <a:t>0</a:t>
            </a:r>
            <a:r>
              <a:rPr lang="en-US" sz="2800" b="1" dirty="0">
                <a:solidFill>
                  <a:schemeClr val="bg1"/>
                </a:solidFill>
                <a:latin typeface="AoyagiSosekiFont2OTF" panose="02000600000000000000" pitchFamily="50" charset="-128"/>
                <a:ea typeface="AoyagiSosekiFont2OTF" panose="02000600000000000000" pitchFamily="50" charset="-128"/>
              </a:rPr>
              <a:t>4</a:t>
            </a:r>
            <a:endParaRPr lang="en-US" sz="2800" b="1" dirty="0">
              <a:solidFill>
                <a:schemeClr val="bg1"/>
              </a:solidFill>
              <a:latin typeface="AoyagiSosekiFont2OTF" panose="02000600000000000000" pitchFamily="50" charset="-128"/>
              <a:ea typeface="AoyagiSosekiFont2OTF" panose="02000600000000000000" pitchFamily="50" charset="-128"/>
            </a:endParaRPr>
          </a:p>
        </p:txBody>
      </p:sp>
    </p:spTree>
  </p:cSld>
  <p:clrMapOvr>
    <a:masterClrMapping/>
  </p:clrMapOvr>
  <p:transition>
    <p:newsflash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500" dirty="0">
                <a:latin typeface="方正古隶简体" panose="03000509000000000000" charset="-122"/>
                <a:ea typeface="方正古隶简体" panose="03000509000000000000" charset="-122"/>
              </a:rPr>
              <a:t>课堂小结</a:t>
            </a:r>
            <a:endParaRPr lang="zh-CN" altLang="en-US" sz="4500" dirty="0">
              <a:latin typeface="方正古隶简体" panose="03000509000000000000" charset="-122"/>
              <a:ea typeface="方正古隶简体" panose="03000509000000000000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81355" y="1591945"/>
            <a:ext cx="10829925" cy="48310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5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方正古隶简体" panose="03000509000000000000" charset="-122"/>
                <a:ea typeface="方正古隶简体" panose="03000509000000000000" charset="-122"/>
                <a:cs typeface="方正古隶简体" panose="03000509000000000000" charset="-122"/>
                <a:sym typeface="+mn-lt"/>
              </a:rPr>
              <a:t>    </a:t>
            </a:r>
            <a:r>
              <a:rPr kumimoji="0" lang="zh-CN" altLang="en-US" sz="55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方正古隶简体" panose="03000509000000000000" charset="-122"/>
                <a:ea typeface="方正古隶简体" panose="03000509000000000000" charset="-122"/>
                <a:cs typeface="方正古隶简体" panose="03000509000000000000" charset="-122"/>
                <a:sym typeface="+mn-lt"/>
              </a:rPr>
              <a:t>同样的马，同样的赛场，但是结果却大不相同，看来对待问题，还需要我们细观察，勤思考，只有这样，才有可能取得成功。</a:t>
            </a:r>
            <a:endParaRPr kumimoji="0" lang="zh-CN" altLang="en-US" sz="5500" b="1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方正古隶简体" panose="03000509000000000000" charset="-122"/>
              <a:ea typeface="方正古隶简体" panose="03000509000000000000" charset="-122"/>
              <a:cs typeface="方正古隶简体" panose="03000509000000000000" charset="-122"/>
              <a:sym typeface="+mn-lt"/>
            </a:endParaRPr>
          </a:p>
        </p:txBody>
      </p:sp>
      <p:pic>
        <p:nvPicPr>
          <p:cNvPr id="10" name="图片 9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57435" y="238125"/>
            <a:ext cx="1979295" cy="1110615"/>
          </a:xfrm>
          <a:prstGeom prst="rect">
            <a:avLst/>
          </a:prstGeom>
        </p:spPr>
      </p:pic>
    </p:spTree>
  </p:cSld>
  <p:clrMapOvr>
    <a:masterClrMapping/>
  </p:clrMapOvr>
  <p:transition>
    <p:wheel spokes="8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500" dirty="0">
                <a:latin typeface="方正古隶简体" panose="03000509000000000000" charset="-122"/>
                <a:ea typeface="方正古隶简体" panose="03000509000000000000" charset="-122"/>
              </a:rPr>
              <a:t>生字生词</a:t>
            </a:r>
            <a:endParaRPr lang="zh-CN" altLang="en-US" sz="4500" dirty="0">
              <a:latin typeface="方正古隶简体" panose="03000509000000000000" charset="-122"/>
              <a:ea typeface="方正古隶简体" panose="03000509000000000000" charset="-122"/>
            </a:endParaRPr>
          </a:p>
        </p:txBody>
      </p:sp>
      <p:pic>
        <p:nvPicPr>
          <p:cNvPr id="10" name="图片 9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57435" y="238125"/>
            <a:ext cx="1979295" cy="111061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162550" y="5083810"/>
            <a:ext cx="186690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打拳</a:t>
            </a:r>
            <a:endParaRPr lang="zh-CN" altLang="en-US" sz="66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42685" y="5082619"/>
            <a:ext cx="3583032" cy="1107996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三拳两脚</a:t>
            </a:r>
            <a:endParaRPr lang="zh-CN" altLang="en-US" sz="66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38200" y="1789675"/>
            <a:ext cx="3811115" cy="4401420"/>
            <a:chOff x="11213" y="2681"/>
            <a:chExt cx="3417" cy="3946"/>
          </a:xfrm>
        </p:grpSpPr>
        <p:grpSp>
          <p:nvGrpSpPr>
            <p:cNvPr id="18" name="组合 17"/>
            <p:cNvGrpSpPr/>
            <p:nvPr/>
          </p:nvGrpSpPr>
          <p:grpSpPr>
            <a:xfrm>
              <a:off x="11213" y="3466"/>
              <a:ext cx="3417" cy="3161"/>
              <a:chOff x="2826" y="3913"/>
              <a:chExt cx="9793" cy="9058"/>
            </a:xfrm>
          </p:grpSpPr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2">
                <a:lum contrast="6000"/>
              </a:blip>
              <a:srcRect l="15898" t="20126" r="9838" b="7711"/>
              <a:stretch>
                <a:fillRect/>
              </a:stretch>
            </p:blipFill>
            <p:spPr>
              <a:xfrm>
                <a:off x="3298" y="4506"/>
                <a:ext cx="8845" cy="787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" name="矩形 19"/>
              <p:cNvSpPr/>
              <p:nvPr/>
            </p:nvSpPr>
            <p:spPr>
              <a:xfrm>
                <a:off x="2826" y="3913"/>
                <a:ext cx="9793" cy="905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>
                <a:lvl1pPr marL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4400" u="none" kern="1200" baseline="0">
                    <a:solidFill>
                      <a:schemeClr val="tx2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</a:lstStyle>
              <a:p>
                <a:pPr lvl="0" algn="ctr"/>
                <a:r>
                  <a:rPr lang="zh-CN" altLang="en-US" sz="20000" b="1" dirty="0">
                    <a:ea typeface="楷体" panose="02010609060101010101" charset="-122"/>
                  </a:rPr>
                  <a:t>拳</a:t>
                </a:r>
                <a:endParaRPr lang="zh-CN" altLang="en-US" sz="20000" b="1" dirty="0">
                  <a:ea typeface="楷体" panose="02010609060101010101" charset="-122"/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1936" y="2681"/>
              <a:ext cx="2123" cy="8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550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+mn-lt"/>
                  <a:sym typeface="+mn-ea"/>
                </a:rPr>
                <a:t> </a:t>
              </a:r>
              <a:r>
                <a:rPr lang="en-US" altLang="zh-CN" sz="5500" dirty="0" err="1"/>
                <a:t>quán</a:t>
              </a:r>
              <a:r>
                <a:rPr lang="en-US" altLang="zh-CN" sz="5500" dirty="0"/>
                <a:t> </a:t>
              </a:r>
              <a:r>
                <a:rPr lang="en-US" altLang="zh-CN" sz="550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+mn-lt"/>
                  <a:sym typeface="+mn-ea"/>
                </a:rPr>
                <a:t> </a:t>
              </a:r>
              <a:endParaRPr lang="en-US" altLang="zh-CN" sz="55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4854575" y="2184400"/>
            <a:ext cx="6867525" cy="25487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基本释义</a:t>
            </a:r>
            <a:endParaRPr lang="zh-CN" altLang="en-US" sz="4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1.拳头。</a:t>
            </a:r>
            <a:endParaRPr lang="zh-CN" altLang="en-US" sz="4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4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拳术。</a:t>
            </a:r>
            <a:endParaRPr lang="zh-CN" altLang="en-US" sz="4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649470" y="901700"/>
            <a:ext cx="439293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6600" b="1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部首</a:t>
            </a:r>
            <a:r>
              <a:rPr lang="en-US" altLang="zh-CN" sz="6600" b="1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6600" b="1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手</a:t>
            </a:r>
            <a:r>
              <a:rPr lang="en-US" altLang="zh-CN" sz="6600" b="1" dirty="0">
                <a:solidFill>
                  <a:srgbClr val="FF0000"/>
                </a:solidFill>
                <a:effectLst/>
                <a:latin typeface="楷体" panose="02010609060101010101" charset="-122"/>
                <a:ea typeface="楷体" panose="02010609060101010101" charset="-122"/>
              </a:rPr>
              <a:t>”</a:t>
            </a:r>
            <a:endParaRPr lang="en-US" altLang="zh-CN" sz="6600" b="1" dirty="0">
              <a:solidFill>
                <a:srgbClr val="FF0000"/>
              </a:solidFill>
              <a:effectLst/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500" dirty="0">
                <a:latin typeface="方正古隶简体" panose="03000509000000000000" charset="-122"/>
                <a:ea typeface="方正古隶简体" panose="03000509000000000000" charset="-122"/>
              </a:rPr>
              <a:t>生字生词</a:t>
            </a:r>
            <a:endParaRPr lang="zh-CN" altLang="en-US" sz="4500" dirty="0">
              <a:latin typeface="方正古隶简体" panose="03000509000000000000" charset="-122"/>
              <a:ea typeface="方正古隶简体" panose="03000509000000000000" charset="-122"/>
            </a:endParaRPr>
          </a:p>
        </p:txBody>
      </p:sp>
      <p:pic>
        <p:nvPicPr>
          <p:cNvPr id="10" name="图片 9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57435" y="238125"/>
            <a:ext cx="1979295" cy="111061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162550" y="5084290"/>
            <a:ext cx="186690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计策</a:t>
            </a:r>
            <a:endParaRPr lang="zh-CN" altLang="en-US" sz="66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42685" y="5084290"/>
            <a:ext cx="3583033" cy="1107996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束手无策</a:t>
            </a:r>
            <a:endParaRPr lang="zh-CN" altLang="en-US" sz="66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38200" y="1789675"/>
            <a:ext cx="3811115" cy="4401420"/>
            <a:chOff x="11213" y="2681"/>
            <a:chExt cx="3417" cy="3946"/>
          </a:xfrm>
        </p:grpSpPr>
        <p:grpSp>
          <p:nvGrpSpPr>
            <p:cNvPr id="18" name="组合 17"/>
            <p:cNvGrpSpPr/>
            <p:nvPr/>
          </p:nvGrpSpPr>
          <p:grpSpPr>
            <a:xfrm>
              <a:off x="11213" y="3466"/>
              <a:ext cx="3417" cy="3161"/>
              <a:chOff x="2826" y="3913"/>
              <a:chExt cx="9793" cy="9058"/>
            </a:xfrm>
          </p:grpSpPr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2">
                <a:lum contrast="6000"/>
              </a:blip>
              <a:srcRect l="15898" t="20126" r="9838" b="7711"/>
              <a:stretch>
                <a:fillRect/>
              </a:stretch>
            </p:blipFill>
            <p:spPr>
              <a:xfrm>
                <a:off x="3298" y="4506"/>
                <a:ext cx="8845" cy="787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" name="矩形 19"/>
              <p:cNvSpPr/>
              <p:nvPr/>
            </p:nvSpPr>
            <p:spPr>
              <a:xfrm>
                <a:off x="2826" y="3913"/>
                <a:ext cx="9793" cy="905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>
                <a:lvl1pPr marL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4400" u="none" kern="1200" baseline="0">
                    <a:solidFill>
                      <a:schemeClr val="tx2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</a:lstStyle>
              <a:p>
                <a:pPr lvl="0" algn="ctr"/>
                <a:r>
                  <a:rPr lang="zh-CN" altLang="en-US" sz="20000" b="1" dirty="0">
                    <a:ea typeface="楷体" panose="02010609060101010101" charset="-122"/>
                  </a:rPr>
                  <a:t>策</a:t>
                </a:r>
                <a:endParaRPr lang="zh-CN" altLang="en-US" sz="20000" b="1" dirty="0">
                  <a:ea typeface="楷体" panose="02010609060101010101" charset="-122"/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1936" y="2681"/>
              <a:ext cx="2123" cy="8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550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+mn-lt"/>
                  <a:sym typeface="+mn-ea"/>
                </a:rPr>
                <a:t> </a:t>
              </a:r>
              <a:r>
                <a:rPr lang="en-US" altLang="zh-CN" sz="5500" dirty="0" err="1"/>
                <a:t>cè</a:t>
              </a:r>
              <a:r>
                <a:rPr lang="en-US" altLang="zh-CN" sz="550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+mn-lt"/>
                  <a:sym typeface="+mn-ea"/>
                </a:rPr>
                <a:t> </a:t>
              </a:r>
              <a:endParaRPr lang="en-US" altLang="zh-CN" sz="55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4854575" y="1789430"/>
            <a:ext cx="6867525" cy="27642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5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基本释义</a:t>
            </a:r>
            <a:endParaRPr lang="zh-CN" altLang="en-US" sz="5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marL="742950" indent="-742950">
              <a:lnSpc>
                <a:spcPct val="140000"/>
              </a:lnSpc>
              <a:buAutoNum type="arabicPeriod"/>
            </a:pPr>
            <a:r>
              <a:rPr lang="zh-CN" altLang="en-US" sz="4000" dirty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</a:rPr>
              <a:t>古代写字用的竹片或木片</a:t>
            </a:r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</a:t>
            </a:r>
            <a:endParaRPr lang="en-US" altLang="zh-CN" sz="4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4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</a:rPr>
              <a:t>计谋；办法。</a:t>
            </a:r>
            <a:endParaRPr lang="zh-CN" altLang="en-US" sz="4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z="4500" dirty="0">
                <a:latin typeface="方正古隶简体" panose="03000509000000000000" charset="-122"/>
                <a:ea typeface="方正古隶简体" panose="03000509000000000000" charset="-122"/>
              </a:rPr>
              <a:t>生字生词</a:t>
            </a:r>
            <a:endParaRPr lang="zh-CN" altLang="en-US" sz="4500" dirty="0">
              <a:latin typeface="方正古隶简体" panose="03000509000000000000" charset="-122"/>
              <a:ea typeface="方正古隶简体" panose="03000509000000000000" charset="-122"/>
            </a:endParaRPr>
          </a:p>
        </p:txBody>
      </p:sp>
      <p:pic>
        <p:nvPicPr>
          <p:cNvPr id="10" name="图片 9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57435" y="238125"/>
            <a:ext cx="1979295" cy="111061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162550" y="5265420"/>
            <a:ext cx="186690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举荐</a:t>
            </a:r>
            <a:endParaRPr lang="zh-CN" altLang="en-US" sz="66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542685" y="5265420"/>
            <a:ext cx="3583033" cy="1107996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</a:rPr>
              <a:t>毛遂自荐</a:t>
            </a:r>
            <a:endParaRPr lang="zh-CN" altLang="en-US" sz="66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838200" y="1789675"/>
            <a:ext cx="3811115" cy="4401420"/>
            <a:chOff x="11213" y="2681"/>
            <a:chExt cx="3417" cy="3946"/>
          </a:xfrm>
        </p:grpSpPr>
        <p:grpSp>
          <p:nvGrpSpPr>
            <p:cNvPr id="18" name="组合 17"/>
            <p:cNvGrpSpPr/>
            <p:nvPr/>
          </p:nvGrpSpPr>
          <p:grpSpPr>
            <a:xfrm>
              <a:off x="11213" y="3466"/>
              <a:ext cx="3417" cy="3161"/>
              <a:chOff x="2826" y="3913"/>
              <a:chExt cx="9793" cy="9058"/>
            </a:xfrm>
          </p:grpSpPr>
          <p:pic>
            <p:nvPicPr>
              <p:cNvPr id="19" name="图片 18"/>
              <p:cNvPicPr>
                <a:picLocks noChangeAspect="1"/>
              </p:cNvPicPr>
              <p:nvPr/>
            </p:nvPicPr>
            <p:blipFill>
              <a:blip r:embed="rId2">
                <a:lum contrast="6000"/>
              </a:blip>
              <a:srcRect l="15898" t="20126" r="9838" b="7711"/>
              <a:stretch>
                <a:fillRect/>
              </a:stretch>
            </p:blipFill>
            <p:spPr>
              <a:xfrm>
                <a:off x="3298" y="4506"/>
                <a:ext cx="8845" cy="787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" name="矩形 19"/>
              <p:cNvSpPr/>
              <p:nvPr/>
            </p:nvSpPr>
            <p:spPr>
              <a:xfrm>
                <a:off x="2826" y="3913"/>
                <a:ext cx="9793" cy="905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>
                <a:lvl1pPr marL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4400" u="none" kern="1200" baseline="0">
                    <a:solidFill>
                      <a:schemeClr val="tx2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</a:lstStyle>
              <a:p>
                <a:pPr lvl="0" algn="ctr"/>
                <a:r>
                  <a:rPr lang="zh-CN" altLang="en-US" sz="20000" b="1" dirty="0">
                    <a:ea typeface="楷体" panose="02010609060101010101" charset="-122"/>
                  </a:rPr>
                  <a:t>荐</a:t>
                </a:r>
                <a:endParaRPr lang="zh-CN" altLang="en-US" sz="20000" b="1" dirty="0">
                  <a:ea typeface="楷体" panose="02010609060101010101" charset="-122"/>
                </a:endParaRPr>
              </a:p>
            </p:txBody>
          </p:sp>
        </p:grpSp>
        <p:sp>
          <p:nvSpPr>
            <p:cNvPr id="21" name="文本框 20"/>
            <p:cNvSpPr txBox="1"/>
            <p:nvPr/>
          </p:nvSpPr>
          <p:spPr>
            <a:xfrm>
              <a:off x="11936" y="2681"/>
              <a:ext cx="2123" cy="84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5500" dirty="0" err="1"/>
                <a:t>jiàn</a:t>
              </a:r>
              <a:r>
                <a:rPr lang="en-US" altLang="zh-CN" sz="5500" dirty="0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  <a:cs typeface="+mn-lt"/>
                  <a:sym typeface="+mn-ea"/>
                </a:rPr>
                <a:t> </a:t>
              </a:r>
              <a:endParaRPr lang="en-US" altLang="zh-CN" sz="55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endParaRPr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4895215" y="1348740"/>
            <a:ext cx="6867525" cy="341054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40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基本释义</a:t>
            </a:r>
            <a:endParaRPr lang="zh-CN" altLang="en-US" sz="4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1.推举；介绍。</a:t>
            </a:r>
            <a:endParaRPr lang="zh-CN" altLang="en-US" sz="4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2.献；祭。</a:t>
            </a:r>
            <a:endParaRPr lang="en-US" altLang="zh-CN" sz="4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4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4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草垫子。</a:t>
            </a:r>
            <a:endParaRPr lang="zh-CN" altLang="en-US" sz="4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824865" y="1393825"/>
            <a:ext cx="6976110" cy="2387600"/>
          </a:xfrm>
        </p:spPr>
        <p:txBody>
          <a:bodyPr/>
          <a:lstStyle/>
          <a:p>
            <a:pPr algn="dist"/>
            <a:r>
              <a:rPr lang="zh-CN" altLang="en-US" sz="8800" b="1" spc="300" dirty="0">
                <a:solidFill>
                  <a:srgbClr val="8CC1D4"/>
                </a:solidFill>
                <a:latin typeface="华康心动体 W4" panose="040B0409000000000000" charset="-122"/>
                <a:ea typeface="华康心动体 W4" panose="040B0409000000000000" charset="-122"/>
              </a:rPr>
              <a:t>感谢观看</a:t>
            </a:r>
            <a:endParaRPr lang="zh-CN" altLang="en-US" sz="8800" b="1" spc="300" dirty="0">
              <a:solidFill>
                <a:srgbClr val="8CC1D4"/>
              </a:solidFill>
              <a:latin typeface="华康心动体 W4" panose="040B0409000000000000" charset="-122"/>
              <a:ea typeface="华康心动体 W4" panose="040B0409000000000000" charset="-122"/>
            </a:endParaRPr>
          </a:p>
        </p:txBody>
      </p:sp>
      <p:pic>
        <p:nvPicPr>
          <p:cNvPr id="10" name="图片 9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547225" y="238125"/>
            <a:ext cx="2389505" cy="1341120"/>
          </a:xfrm>
          <a:prstGeom prst="rect">
            <a:avLst/>
          </a:prstGeom>
        </p:spPr>
      </p:pic>
      <p:pic>
        <p:nvPicPr>
          <p:cNvPr id="9" name="图片 8" descr="结尾7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525" y="4739005"/>
            <a:ext cx="5713730" cy="202247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392420" y="952500"/>
            <a:ext cx="6022975" cy="3867150"/>
          </a:xfrm>
        </p:spPr>
        <p:txBody>
          <a:bodyPr>
            <a:normAutofit/>
          </a:bodyPr>
          <a:lstStyle/>
          <a:p>
            <a:pPr>
              <a:lnSpc>
                <a:spcPct val="170000"/>
              </a:lnSpc>
            </a:pPr>
            <a:r>
              <a:rPr lang="en-US" altLang="zh-CN" sz="5500" dirty="0">
                <a:solidFill>
                  <a:srgbClr val="8CC1D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谈话导入</a:t>
            </a:r>
            <a:br>
              <a:rPr lang="en-US" altLang="zh-CN" sz="5500" dirty="0">
                <a:solidFill>
                  <a:srgbClr val="8CC1D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en-US" altLang="zh-CN" sz="5500" dirty="0">
                <a:solidFill>
                  <a:srgbClr val="8CC1D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引出新课</a:t>
            </a:r>
            <a:endParaRPr lang="en-US" altLang="zh-CN" sz="5500" dirty="0">
              <a:solidFill>
                <a:srgbClr val="8CC1D4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1</a:t>
            </a:r>
            <a:endParaRPr lang="zh-CN" altLang="en-US" dirty="0"/>
          </a:p>
        </p:txBody>
      </p:sp>
      <p:pic>
        <p:nvPicPr>
          <p:cNvPr id="7" name="图片 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605010" y="292100"/>
            <a:ext cx="2263775" cy="127000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500" dirty="0">
                <a:latin typeface="方正古隶简体" panose="03000509000000000000" charset="-122"/>
                <a:ea typeface="方正古隶简体" panose="03000509000000000000" charset="-122"/>
              </a:rPr>
              <a:t>谈话导入，引出新课</a:t>
            </a:r>
            <a:endParaRPr lang="en-US" altLang="zh-CN" sz="4500" dirty="0">
              <a:latin typeface="方正古隶简体" panose="03000509000000000000" charset="-122"/>
              <a:ea typeface="方正古隶简体" panose="03000509000000000000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98170" y="1348740"/>
            <a:ext cx="10995660" cy="5403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   </a:t>
            </a:r>
            <a:r>
              <a:rPr kumimoji="0" lang="zh-CN" altLang="en-US" sz="45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同学们，在我国古代战国时期，有一个国家叫齐国，当时齐国的贵族很喜欢赛马，有一名大将叫田忌，他也特别喜欢赛马。今天，我们就来学习这个历史故事。 </a:t>
            </a:r>
            <a:r>
              <a:rPr kumimoji="0" lang="zh-CN" altLang="en-US" sz="50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</a:t>
            </a:r>
            <a:endParaRPr kumimoji="0" lang="zh-CN" altLang="en-US" sz="50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66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田忌赛马</a:t>
            </a:r>
            <a:endParaRPr kumimoji="0" lang="zh-CN" altLang="en-US" sz="66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  <p:pic>
        <p:nvPicPr>
          <p:cNvPr id="10" name="图片 9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57435" y="238125"/>
            <a:ext cx="1979295" cy="1110615"/>
          </a:xfrm>
          <a:prstGeom prst="rect">
            <a:avLst/>
          </a:prstGeom>
        </p:spPr>
      </p:pic>
    </p:spTree>
  </p:cSld>
  <p:clrMapOvr>
    <a:masterClrMapping/>
  </p:clrMapOvr>
  <p:transition>
    <p:wedg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5392420" y="952500"/>
            <a:ext cx="6022975" cy="3867150"/>
          </a:xfrm>
        </p:spPr>
        <p:txBody>
          <a:bodyPr>
            <a:normAutofit/>
          </a:bodyPr>
          <a:lstStyle/>
          <a:p>
            <a:pPr>
              <a:lnSpc>
                <a:spcPct val="170000"/>
              </a:lnSpc>
            </a:pPr>
            <a:r>
              <a:rPr lang="zh-CN" altLang="en-US" sz="5500" dirty="0">
                <a:solidFill>
                  <a:srgbClr val="8CC1D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初读课文</a:t>
            </a:r>
            <a:br>
              <a:rPr lang="en-US" altLang="zh-CN" sz="5500" dirty="0">
                <a:solidFill>
                  <a:srgbClr val="8CC1D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</a:br>
            <a:r>
              <a:rPr lang="en-US" altLang="zh-CN" sz="5500" dirty="0">
                <a:solidFill>
                  <a:srgbClr val="8CC1D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         </a:t>
            </a:r>
            <a:r>
              <a:rPr lang="zh-CN" altLang="en-US" sz="5500" dirty="0">
                <a:solidFill>
                  <a:srgbClr val="8CC1D4"/>
                </a:solidFill>
                <a:effectLst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学习生字</a:t>
            </a:r>
            <a:endParaRPr lang="zh-CN" altLang="en-US" sz="5500" dirty="0">
              <a:solidFill>
                <a:srgbClr val="8CC1D4"/>
              </a:solidFill>
              <a:effectLst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zh-CN" dirty="0"/>
              <a:t>2</a:t>
            </a:r>
            <a:endParaRPr lang="zh-CN" altLang="en-US" dirty="0"/>
          </a:p>
        </p:txBody>
      </p:sp>
      <p:pic>
        <p:nvPicPr>
          <p:cNvPr id="7" name="图片 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605010" y="292100"/>
            <a:ext cx="2263775" cy="1270000"/>
          </a:xfrm>
          <a:prstGeom prst="rect">
            <a:avLst/>
          </a:prstGeom>
        </p:spPr>
      </p:pic>
    </p:spTree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500" dirty="0">
                <a:latin typeface="方正古隶简体" panose="03000509000000000000" charset="-122"/>
                <a:ea typeface="方正古隶简体" panose="03000509000000000000" charset="-122"/>
              </a:rPr>
              <a:t>初读课文</a:t>
            </a:r>
            <a:endParaRPr lang="en-US" altLang="zh-CN" sz="4500" dirty="0">
              <a:latin typeface="方正古隶简体" panose="03000509000000000000" charset="-122"/>
              <a:ea typeface="方正古隶简体" panose="03000509000000000000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06805" y="1239520"/>
            <a:ext cx="9978390" cy="5431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5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揭示学习目标</a:t>
            </a:r>
            <a:r>
              <a:rPr kumimoji="0" lang="zh-CN" altLang="en-US" sz="45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 </a:t>
            </a:r>
            <a:endParaRPr kumimoji="0" lang="zh-CN" altLang="en-US" sz="45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5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①自由读课文，理解课文内容，能用自</a:t>
            </a:r>
            <a:endParaRPr kumimoji="0" lang="zh-CN" altLang="en-US" sz="45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5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 己的话介绍田忌赛马的经过。  </a:t>
            </a:r>
            <a:endParaRPr kumimoji="0" lang="zh-CN" altLang="en-US" sz="45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5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②从田忌赛马这件事中得到一些启发。 </a:t>
            </a:r>
            <a:endParaRPr kumimoji="0" lang="zh-CN" altLang="en-US" sz="45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5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③有感情朗读课文。能积累一些词语。</a:t>
            </a:r>
            <a:endParaRPr kumimoji="0" lang="zh-CN" altLang="en-US" sz="45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  <p:pic>
        <p:nvPicPr>
          <p:cNvPr id="10" name="图片 9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57435" y="238125"/>
            <a:ext cx="1979295" cy="1110615"/>
          </a:xfrm>
          <a:prstGeom prst="rect">
            <a:avLst/>
          </a:prstGeom>
        </p:spPr>
      </p:pic>
    </p:spTree>
  </p:cSld>
  <p:clrMapOvr>
    <a:masterClrMapping/>
  </p:clrMapOvr>
  <p:transition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500" dirty="0">
                <a:latin typeface="方正古隶简体" panose="03000509000000000000" charset="-122"/>
                <a:ea typeface="方正古隶简体" panose="03000509000000000000" charset="-122"/>
              </a:rPr>
              <a:t>初读课文</a:t>
            </a:r>
            <a:endParaRPr lang="en-US" altLang="zh-CN" sz="4500" dirty="0">
              <a:latin typeface="方正古隶简体" panose="03000509000000000000" charset="-122"/>
              <a:ea typeface="方正古隶简体" panose="03000509000000000000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06805" y="1853565"/>
            <a:ext cx="9978390" cy="4154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550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   </a:t>
            </a:r>
            <a:r>
              <a:rPr kumimoji="0" lang="zh-CN" altLang="en-US" sz="550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自己读课文，借助拼音自学生字、新词，把课文读得正确、流利。</a:t>
            </a:r>
            <a:endParaRPr kumimoji="0" lang="zh-CN" altLang="en-US" sz="550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  <p:pic>
        <p:nvPicPr>
          <p:cNvPr id="10" name="图片 9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57435" y="238125"/>
            <a:ext cx="1979295" cy="1110615"/>
          </a:xfrm>
          <a:prstGeom prst="rect">
            <a:avLst/>
          </a:prstGeom>
        </p:spPr>
      </p:pic>
    </p:spTree>
  </p:cSld>
  <p:clrMapOvr>
    <a:masterClrMapping/>
  </p:clrMapOvr>
  <p:transition>
    <p:push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500" dirty="0">
                <a:latin typeface="方正古隶简体" panose="03000509000000000000" charset="-122"/>
                <a:ea typeface="方正古隶简体" panose="03000509000000000000" charset="-122"/>
              </a:rPr>
              <a:t>初读课文</a:t>
            </a:r>
            <a:endParaRPr lang="en-US" altLang="zh-CN" sz="4500" dirty="0">
              <a:latin typeface="方正古隶简体" panose="03000509000000000000" charset="-122"/>
              <a:ea typeface="方正古隶简体" panose="03000509000000000000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106805" y="1239520"/>
            <a:ext cx="9978390" cy="5431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5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检查读书情况</a:t>
            </a:r>
            <a:r>
              <a:rPr kumimoji="0" lang="zh-CN" altLang="en-US" sz="45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 </a:t>
            </a:r>
            <a:endParaRPr kumimoji="0" lang="zh-CN" altLang="en-US" sz="45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5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（1）出示生字卡片认读</a:t>
            </a:r>
            <a:endParaRPr kumimoji="0" lang="zh-CN" altLang="en-US" sz="45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5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（2）出示带有生字的词语，指名读，</a:t>
            </a:r>
            <a:endParaRPr kumimoji="0" lang="zh-CN" altLang="en-US" sz="45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5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    然后正音。</a:t>
            </a:r>
            <a:endParaRPr kumimoji="0" lang="zh-CN" altLang="en-US" sz="45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500" b="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（3）智谋读课文，纠正朗读中的错误。</a:t>
            </a:r>
            <a:endParaRPr kumimoji="0" lang="zh-CN" altLang="en-US" sz="4500" b="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  <p:pic>
        <p:nvPicPr>
          <p:cNvPr id="10" name="图片 9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57435" y="238125"/>
            <a:ext cx="1979295" cy="1110615"/>
          </a:xfrm>
          <a:prstGeom prst="rect">
            <a:avLst/>
          </a:prstGeom>
        </p:spPr>
      </p:pic>
    </p:spTree>
  </p:cSld>
  <p:clrMapOvr>
    <a:masterClrMapping/>
  </p:clrMapOvr>
  <p:transition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4500" dirty="0">
                <a:latin typeface="方正古隶简体" panose="03000509000000000000" charset="-122"/>
                <a:ea typeface="方正古隶简体" panose="03000509000000000000" charset="-122"/>
              </a:rPr>
              <a:t>学习生字</a:t>
            </a:r>
            <a:endParaRPr lang="en-US" altLang="zh-CN" sz="4500" dirty="0">
              <a:latin typeface="方正古隶简体" panose="03000509000000000000" charset="-122"/>
              <a:ea typeface="方正古隶简体" panose="03000509000000000000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62965" y="1691005"/>
            <a:ext cx="10465435" cy="4915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550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孙</a:t>
            </a:r>
            <a:r>
              <a:rPr kumimoji="0" lang="zh-CN" sz="55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斌</a:t>
            </a:r>
            <a:r>
              <a:rPr kumimoji="0" lang="zh-CN" sz="55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  </a:t>
            </a:r>
            <a:r>
              <a:rPr kumimoji="0" lang="zh-CN" sz="5500" u="none" strike="noStrike" kern="1200" cap="none" spc="0" normalizeH="0" baseline="0" noProof="0" dirty="0"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输</a:t>
            </a:r>
            <a:r>
              <a:rPr kumimoji="0" lang="zh-CN" sz="55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赢</a:t>
            </a:r>
            <a:r>
              <a:rPr kumimoji="0" lang="zh-CN" sz="55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  </a:t>
            </a:r>
            <a:r>
              <a:rPr kumimoji="0" lang="zh-CN" sz="550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引</a:t>
            </a:r>
            <a:r>
              <a:rPr kumimoji="0" lang="zh-CN" sz="55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荐</a:t>
            </a:r>
            <a:r>
              <a:rPr kumimoji="0" lang="zh-CN" sz="55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</a:t>
            </a:r>
            <a:endParaRPr kumimoji="0" lang="zh-CN" sz="5500" b="1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55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摩</a:t>
            </a:r>
            <a:r>
              <a:rPr kumimoji="0" lang="zh-CN" sz="550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拳擦掌</a:t>
            </a:r>
            <a:r>
              <a:rPr kumimoji="0" lang="zh-CN" sz="55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  </a:t>
            </a:r>
            <a:r>
              <a:rPr kumimoji="0" lang="zh-CN" sz="550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跃跃欲试  出谋划</a:t>
            </a:r>
            <a:r>
              <a:rPr kumimoji="0" lang="zh-CN" sz="55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策</a:t>
            </a:r>
            <a:endParaRPr kumimoji="0" lang="zh-CN" sz="5500" b="1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550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lt"/>
              </a:rPr>
              <a:t>胸有成竹  兴致勃勃  不动声色</a:t>
            </a:r>
            <a:endParaRPr kumimoji="0" lang="en-US" altLang="zh-CN" sz="550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lt"/>
            </a:endParaRPr>
          </a:p>
        </p:txBody>
      </p:sp>
      <p:pic>
        <p:nvPicPr>
          <p:cNvPr id="10" name="图片 9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957435" y="238125"/>
            <a:ext cx="1979295" cy="1110615"/>
          </a:xfrm>
          <a:prstGeom prst="rect">
            <a:avLst/>
          </a:prstGeom>
        </p:spPr>
      </p:pic>
      <p:sp>
        <p:nvSpPr>
          <p:cNvPr id="56" name="文本框 55"/>
          <p:cNvSpPr txBox="1"/>
          <p:nvPr/>
        </p:nvSpPr>
        <p:spPr>
          <a:xfrm>
            <a:off x="3557270" y="1691005"/>
            <a:ext cx="12446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l">
              <a:spcBef>
                <a:spcPct val="50000"/>
              </a:spcBef>
            </a:pPr>
            <a:r>
              <a:rPr lang="en-US" altLang="zh-CN" sz="4000">
                <a:solidFill>
                  <a:schemeClr val="accent4"/>
                </a:solidFill>
                <a:effectLst/>
                <a:ea typeface="楷体" panose="02010609060101010101" charset="-122"/>
                <a:cs typeface="+mn-lt"/>
                <a:sym typeface="+mn-ea"/>
              </a:rPr>
              <a:t>b</a:t>
            </a:r>
            <a:r>
              <a:rPr lang="zh-CN" altLang="en-US" sz="4000">
                <a:solidFill>
                  <a:schemeClr val="accent4"/>
                </a:solidFill>
                <a:effectLst/>
                <a:ea typeface="楷体" panose="02010609060101010101" charset="-122"/>
                <a:cs typeface="+mn-lt"/>
                <a:sym typeface="+mn-ea"/>
              </a:rPr>
              <a:t>ì</a:t>
            </a:r>
            <a:r>
              <a:rPr lang="en-US" altLang="zh-CN" sz="4000">
                <a:solidFill>
                  <a:schemeClr val="accent4"/>
                </a:solidFill>
                <a:effectLst/>
                <a:ea typeface="楷体" panose="02010609060101010101" charset="-122"/>
                <a:cs typeface="+mn-lt"/>
                <a:sym typeface="+mn-ea"/>
              </a:rPr>
              <a:t>n</a:t>
            </a:r>
            <a:endParaRPr lang="en-US" altLang="zh-CN" sz="4000">
              <a:solidFill>
                <a:schemeClr val="accent4"/>
              </a:solidFill>
              <a:effectLst/>
              <a:ea typeface="楷体" panose="02010609060101010101" charset="-122"/>
              <a:cs typeface="+mn-lt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788025" y="1691005"/>
            <a:ext cx="154749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l">
              <a:spcBef>
                <a:spcPct val="50000"/>
              </a:spcBef>
            </a:pPr>
            <a:r>
              <a:rPr lang="en-US" sz="4000">
                <a:solidFill>
                  <a:schemeClr val="accent4"/>
                </a:solidFill>
                <a:effectLst/>
                <a:ea typeface="楷体" panose="02010609060101010101" charset="-122"/>
                <a:cs typeface="+mn-lt"/>
                <a:sym typeface="+mn-ea"/>
              </a:rPr>
              <a:t> </a:t>
            </a:r>
            <a:r>
              <a:rPr sz="4000">
                <a:solidFill>
                  <a:schemeClr val="accent4"/>
                </a:solidFill>
                <a:effectLst/>
                <a:ea typeface="楷体" panose="02010609060101010101" charset="-122"/>
                <a:cs typeface="+mn-lt"/>
                <a:sym typeface="+mn-ea"/>
              </a:rPr>
              <a:t>yíng</a:t>
            </a:r>
            <a:endParaRPr sz="4000">
              <a:solidFill>
                <a:schemeClr val="accent4"/>
              </a:solidFill>
              <a:effectLst/>
              <a:ea typeface="楷体" panose="02010609060101010101" charset="-122"/>
              <a:cs typeface="+mn-lt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412480" y="1691005"/>
            <a:ext cx="124460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l">
              <a:spcBef>
                <a:spcPct val="50000"/>
              </a:spcBef>
            </a:pPr>
            <a:r>
              <a:rPr lang="en-US" altLang="zh-CN" sz="4000">
                <a:solidFill>
                  <a:schemeClr val="accent4"/>
                </a:solidFill>
                <a:effectLst/>
                <a:ea typeface="楷体" panose="02010609060101010101" charset="-122"/>
                <a:cs typeface="+mn-lt"/>
                <a:sym typeface="+mn-ea"/>
              </a:rPr>
              <a:t>jiàn </a:t>
            </a:r>
            <a:endParaRPr lang="en-US" altLang="zh-CN" sz="4000">
              <a:solidFill>
                <a:schemeClr val="accent4"/>
              </a:solidFill>
              <a:effectLst/>
              <a:ea typeface="楷体" panose="02010609060101010101" charset="-122"/>
              <a:cs typeface="+mn-lt"/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15695" y="3192145"/>
            <a:ext cx="97409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l">
              <a:spcBef>
                <a:spcPct val="50000"/>
              </a:spcBef>
            </a:pPr>
            <a:r>
              <a:rPr lang="en-US" altLang="zh-CN" sz="4000">
                <a:solidFill>
                  <a:srgbClr val="FF0000"/>
                </a:solidFill>
                <a:effectLst/>
                <a:ea typeface="楷体" panose="02010609060101010101" charset="-122"/>
                <a:cs typeface="+mn-lt"/>
                <a:sym typeface="+mn-ea"/>
              </a:rPr>
              <a:t>mó </a:t>
            </a:r>
            <a:endParaRPr lang="en-US" altLang="zh-CN" sz="4000">
              <a:solidFill>
                <a:srgbClr val="FF0000"/>
              </a:solidFill>
              <a:effectLst/>
              <a:ea typeface="楷体" panose="02010609060101010101" charset="-122"/>
              <a:cs typeface="+mn-lt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137775" y="3282315"/>
            <a:ext cx="148780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l">
              <a:spcBef>
                <a:spcPct val="50000"/>
              </a:spcBef>
            </a:pPr>
            <a:r>
              <a:rPr lang="en-US" altLang="zh-CN" sz="4000">
                <a:solidFill>
                  <a:srgbClr val="FF0000"/>
                </a:solidFill>
                <a:effectLst/>
                <a:ea typeface="楷体" panose="02010609060101010101" charset="-122"/>
                <a:cs typeface="+mn-lt"/>
                <a:sym typeface="+mn-ea"/>
              </a:rPr>
              <a:t>cè </a:t>
            </a:r>
            <a:endParaRPr lang="en-US" altLang="zh-CN" sz="4000">
              <a:solidFill>
                <a:srgbClr val="FF0000"/>
              </a:solidFill>
              <a:effectLst/>
              <a:ea typeface="楷体" panose="02010609060101010101" charset="-122"/>
              <a:cs typeface="+mn-lt"/>
              <a:sym typeface="+mn-ea"/>
            </a:endParaRPr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/>
      <p:bldP spid="2" grpId="0"/>
      <p:bldP spid="3" grpId="0"/>
      <p:bldP spid="5" grpId="0"/>
      <p:bldP spid="7" grpId="0"/>
    </p:bldLst>
  </p:timing>
</p:sld>
</file>

<file path=ppt/tags/tag1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1179</Words>
  <Application>WPS 演示</Application>
  <PresentationFormat>宽屏</PresentationFormat>
  <Paragraphs>213</Paragraphs>
  <Slides>24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8" baseType="lpstr">
      <vt:lpstr>Arial</vt:lpstr>
      <vt:lpstr>宋体</vt:lpstr>
      <vt:lpstr>Wingdings</vt:lpstr>
      <vt:lpstr>AoyagiSosekiFont2OTF</vt:lpstr>
      <vt:lpstr>MV Boli</vt:lpstr>
      <vt:lpstr>方正准圆简体</vt:lpstr>
      <vt:lpstr>微软雅黑</vt:lpstr>
      <vt:lpstr>MS UI Gothic</vt:lpstr>
      <vt:lpstr>方正古隶简体</vt:lpstr>
      <vt:lpstr>楷体</vt:lpstr>
      <vt:lpstr>Arial Unicode MS</vt:lpstr>
      <vt:lpstr>Calibri</vt:lpstr>
      <vt:lpstr>华康心动体 W4</vt:lpstr>
      <vt:lpstr>Office 主题​​</vt:lpstr>
      <vt:lpstr>   第十六课  田忌赛马</vt:lpstr>
      <vt:lpstr>PowerPoint 演示文稿</vt:lpstr>
      <vt:lpstr>谈话导入          引出新课</vt:lpstr>
      <vt:lpstr>谈话导入，引出新课</vt:lpstr>
      <vt:lpstr>初读课文          学习生字</vt:lpstr>
      <vt:lpstr>初读课文</vt:lpstr>
      <vt:lpstr>初读课文</vt:lpstr>
      <vt:lpstr>初读课文</vt:lpstr>
      <vt:lpstr>学习生字</vt:lpstr>
      <vt:lpstr>词语理解</vt:lpstr>
      <vt:lpstr>词语理解</vt:lpstr>
      <vt:lpstr>再读课文          理清脉络</vt:lpstr>
      <vt:lpstr>再读课文，理清脉络</vt:lpstr>
      <vt:lpstr>再读课文，理清脉络</vt:lpstr>
      <vt:lpstr>再读课文，理清脉络</vt:lpstr>
      <vt:lpstr>再读课文，理清脉络</vt:lpstr>
      <vt:lpstr>再读课文，理清脉络</vt:lpstr>
      <vt:lpstr>再读课文，理清脉络</vt:lpstr>
      <vt:lpstr>课堂小结          指导写字</vt:lpstr>
      <vt:lpstr>课堂小结</vt:lpstr>
      <vt:lpstr>生字生词</vt:lpstr>
      <vt:lpstr>生字生词</vt:lpstr>
      <vt:lpstr>生字生词</vt:lpstr>
      <vt:lpstr>感谢观看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Ann Jo</dc:creator>
  <cp:lastModifiedBy>™。 小冰 ✿</cp:lastModifiedBy>
  <cp:revision>52</cp:revision>
  <dcterms:created xsi:type="dcterms:W3CDTF">2018-05-03T03:34:00Z</dcterms:created>
  <dcterms:modified xsi:type="dcterms:W3CDTF">2019-12-21T16:19:09Z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2052-11.1.0.9329</vt:lpwstr>
  </property>
</Properties>
</file>