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24"/>
  </p:notesMasterIdLst>
  <p:sldIdLst>
    <p:sldId id="257" r:id="rId4"/>
    <p:sldId id="258" r:id="rId5"/>
    <p:sldId id="291" r:id="rId6"/>
    <p:sldId id="387" r:id="rId7"/>
    <p:sldId id="388" r:id="rId8"/>
    <p:sldId id="389" r:id="rId9"/>
    <p:sldId id="390" r:id="rId10"/>
    <p:sldId id="265" r:id="rId11"/>
    <p:sldId id="391" r:id="rId12"/>
    <p:sldId id="323" r:id="rId13"/>
    <p:sldId id="393" r:id="rId14"/>
    <p:sldId id="394" r:id="rId15"/>
    <p:sldId id="395" r:id="rId16"/>
    <p:sldId id="396" r:id="rId17"/>
    <p:sldId id="397" r:id="rId18"/>
    <p:sldId id="324" r:id="rId19"/>
    <p:sldId id="398" r:id="rId20"/>
    <p:sldId id="341" r:id="rId21"/>
    <p:sldId id="272" r:id="rId22"/>
    <p:sldId id="404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MY" initials="F" lastIdx="2" clrIdx="0"/>
  <p:cmAuthor id="2" name="小阳" initials="小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9E4"/>
    <a:srgbClr val="009900"/>
    <a:srgbClr val="A50021"/>
    <a:srgbClr val="FFFFCC"/>
    <a:srgbClr val="6600FF"/>
    <a:srgbClr val="FF3300"/>
    <a:srgbClr val="FF0000"/>
    <a:srgbClr val="0000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72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页眉占位符 5222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52227" name="日期占位符 5222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52228" name="幻灯片图像占位符 52227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2229" name="文本占位符 5222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2230" name="页脚占位符 5222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dirty="0"/>
          </a:p>
        </p:txBody>
      </p:sp>
      <p:sp>
        <p:nvSpPr>
          <p:cNvPr id="52231" name="灯片编号占位符 5223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63-1P115161938-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24"/>
            <a:ext cx="9144000" cy="68586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48585" y="2558415"/>
            <a:ext cx="4820551" cy="1015663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那</a:t>
            </a:r>
            <a:r>
              <a:rPr lang="zh-CN" altLang="zh-CN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一定</a:t>
            </a:r>
            <a:r>
              <a:rPr lang="zh-CN" altLang="en-US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会很好</a:t>
            </a:r>
            <a:endParaRPr lang="zh-CN" altLang="zh-CN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050" name=" 2050"/>
          <p:cNvSpPr/>
          <p:nvPr/>
        </p:nvSpPr>
        <p:spPr bwMode="auto">
          <a:xfrm>
            <a:off x="4972050" y="1228090"/>
            <a:ext cx="1219200" cy="1447800"/>
          </a:xfrm>
          <a:custGeom>
            <a:avLst/>
            <a:gdLst>
              <a:gd name="T0" fmla="*/ 942322 w 3841"/>
              <a:gd name="T1" fmla="*/ 1696878 h 3861"/>
              <a:gd name="T2" fmla="*/ 612206 w 3841"/>
              <a:gd name="T3" fmla="*/ 1630196 h 3861"/>
              <a:gd name="T4" fmla="*/ 0 w 3841"/>
              <a:gd name="T5" fmla="*/ 1797599 h 3861"/>
              <a:gd name="T6" fmla="*/ 282090 w 3841"/>
              <a:gd name="T7" fmla="*/ 1380724 h 3861"/>
              <a:gd name="T8" fmla="*/ 93719 w 3841"/>
              <a:gd name="T9" fmla="*/ 848206 h 3861"/>
              <a:gd name="T10" fmla="*/ 942322 w 3841"/>
              <a:gd name="T11" fmla="*/ 0 h 3861"/>
              <a:gd name="T12" fmla="*/ 1790924 w 3841"/>
              <a:gd name="T13" fmla="*/ 848206 h 3861"/>
              <a:gd name="T14" fmla="*/ 942322 w 3841"/>
              <a:gd name="T15" fmla="*/ 1696878 h 3861"/>
              <a:gd name="T16" fmla="*/ 682146 w 3841"/>
              <a:gd name="T17" fmla="*/ 1245496 h 3861"/>
              <a:gd name="T18" fmla="*/ 803375 w 3841"/>
              <a:gd name="T19" fmla="*/ 1371398 h 3861"/>
              <a:gd name="T20" fmla="*/ 956776 w 3841"/>
              <a:gd name="T21" fmla="*/ 1221248 h 3861"/>
              <a:gd name="T22" fmla="*/ 830884 w 3841"/>
              <a:gd name="T23" fmla="*/ 1092082 h 3861"/>
              <a:gd name="T24" fmla="*/ 682146 w 3841"/>
              <a:gd name="T25" fmla="*/ 1245496 h 3861"/>
              <a:gd name="T26" fmla="*/ 988948 w 3841"/>
              <a:gd name="T27" fmla="*/ 301698 h 3861"/>
              <a:gd name="T28" fmla="*/ 729705 w 3841"/>
              <a:gd name="T29" fmla="*/ 367913 h 3861"/>
              <a:gd name="T30" fmla="*/ 758613 w 3841"/>
              <a:gd name="T31" fmla="*/ 522726 h 3861"/>
              <a:gd name="T32" fmla="*/ 926002 w 3841"/>
              <a:gd name="T33" fmla="*/ 479826 h 3861"/>
              <a:gd name="T34" fmla="*/ 1015059 w 3841"/>
              <a:gd name="T35" fmla="*/ 553502 h 3861"/>
              <a:gd name="T36" fmla="*/ 892431 w 3841"/>
              <a:gd name="T37" fmla="*/ 723703 h 3861"/>
              <a:gd name="T38" fmla="*/ 752552 w 3841"/>
              <a:gd name="T39" fmla="*/ 978771 h 3861"/>
              <a:gd name="T40" fmla="*/ 747889 w 3841"/>
              <a:gd name="T41" fmla="*/ 1018406 h 3861"/>
              <a:gd name="T42" fmla="*/ 962837 w 3841"/>
              <a:gd name="T43" fmla="*/ 1018406 h 3861"/>
              <a:gd name="T44" fmla="*/ 970298 w 3841"/>
              <a:gd name="T45" fmla="*/ 981568 h 3861"/>
              <a:gd name="T46" fmla="*/ 1074741 w 3841"/>
              <a:gd name="T47" fmla="*/ 800643 h 3861"/>
              <a:gd name="T48" fmla="*/ 1242130 w 3841"/>
              <a:gd name="T49" fmla="*/ 510602 h 3861"/>
              <a:gd name="T50" fmla="*/ 988948 w 3841"/>
              <a:gd name="T51" fmla="*/ 301698 h 386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841" h="3861">
                <a:moveTo>
                  <a:pt x="2021" y="3639"/>
                </a:moveTo>
                <a:cubicBezTo>
                  <a:pt x="1770" y="3639"/>
                  <a:pt x="1531" y="3588"/>
                  <a:pt x="1313" y="3496"/>
                </a:cubicBezTo>
                <a:cubicBezTo>
                  <a:pt x="830" y="3861"/>
                  <a:pt x="0" y="3855"/>
                  <a:pt x="0" y="3855"/>
                </a:cubicBezTo>
                <a:cubicBezTo>
                  <a:pt x="0" y="3855"/>
                  <a:pt x="417" y="3566"/>
                  <a:pt x="605" y="2961"/>
                </a:cubicBezTo>
                <a:cubicBezTo>
                  <a:pt x="352" y="2648"/>
                  <a:pt x="201" y="2252"/>
                  <a:pt x="201" y="1819"/>
                </a:cubicBezTo>
                <a:cubicBezTo>
                  <a:pt x="201" y="814"/>
                  <a:pt x="1016" y="0"/>
                  <a:pt x="2021" y="0"/>
                </a:cubicBezTo>
                <a:cubicBezTo>
                  <a:pt x="3026" y="0"/>
                  <a:pt x="3841" y="814"/>
                  <a:pt x="3841" y="1819"/>
                </a:cubicBezTo>
                <a:cubicBezTo>
                  <a:pt x="3841" y="2824"/>
                  <a:pt x="3026" y="3639"/>
                  <a:pt x="2021" y="3639"/>
                </a:cubicBezTo>
                <a:close/>
                <a:moveTo>
                  <a:pt x="1463" y="2671"/>
                </a:moveTo>
                <a:cubicBezTo>
                  <a:pt x="1463" y="2826"/>
                  <a:pt x="1568" y="2941"/>
                  <a:pt x="1723" y="2941"/>
                </a:cubicBezTo>
                <a:cubicBezTo>
                  <a:pt x="1917" y="2941"/>
                  <a:pt x="2052" y="2806"/>
                  <a:pt x="2052" y="2619"/>
                </a:cubicBezTo>
                <a:cubicBezTo>
                  <a:pt x="2052" y="2457"/>
                  <a:pt x="1940" y="2342"/>
                  <a:pt x="1782" y="2342"/>
                </a:cubicBezTo>
                <a:cubicBezTo>
                  <a:pt x="1595" y="2342"/>
                  <a:pt x="1463" y="2497"/>
                  <a:pt x="1463" y="2671"/>
                </a:cubicBezTo>
                <a:close/>
                <a:moveTo>
                  <a:pt x="2121" y="647"/>
                </a:moveTo>
                <a:cubicBezTo>
                  <a:pt x="1874" y="647"/>
                  <a:pt x="1687" y="716"/>
                  <a:pt x="1565" y="789"/>
                </a:cubicBezTo>
                <a:cubicBezTo>
                  <a:pt x="1627" y="1121"/>
                  <a:pt x="1627" y="1121"/>
                  <a:pt x="1627" y="1121"/>
                </a:cubicBezTo>
                <a:cubicBezTo>
                  <a:pt x="1720" y="1065"/>
                  <a:pt x="1838" y="1029"/>
                  <a:pt x="1986" y="1029"/>
                </a:cubicBezTo>
                <a:cubicBezTo>
                  <a:pt x="2134" y="1032"/>
                  <a:pt x="2177" y="1101"/>
                  <a:pt x="2177" y="1187"/>
                </a:cubicBezTo>
                <a:cubicBezTo>
                  <a:pt x="2177" y="1302"/>
                  <a:pt x="2042" y="1414"/>
                  <a:pt x="1914" y="1552"/>
                </a:cubicBezTo>
                <a:cubicBezTo>
                  <a:pt x="1729" y="1747"/>
                  <a:pt x="1641" y="1921"/>
                  <a:pt x="1614" y="2099"/>
                </a:cubicBezTo>
                <a:cubicBezTo>
                  <a:pt x="1611" y="2125"/>
                  <a:pt x="1608" y="2155"/>
                  <a:pt x="1604" y="2184"/>
                </a:cubicBezTo>
                <a:cubicBezTo>
                  <a:pt x="2065" y="2184"/>
                  <a:pt x="2065" y="2184"/>
                  <a:pt x="2065" y="2184"/>
                </a:cubicBezTo>
                <a:cubicBezTo>
                  <a:pt x="2072" y="2155"/>
                  <a:pt x="2075" y="2128"/>
                  <a:pt x="2081" y="2105"/>
                </a:cubicBezTo>
                <a:cubicBezTo>
                  <a:pt x="2111" y="1957"/>
                  <a:pt x="2177" y="1845"/>
                  <a:pt x="2305" y="1717"/>
                </a:cubicBezTo>
                <a:cubicBezTo>
                  <a:pt x="2490" y="1526"/>
                  <a:pt x="2664" y="1358"/>
                  <a:pt x="2664" y="1095"/>
                </a:cubicBezTo>
                <a:cubicBezTo>
                  <a:pt x="2664" y="825"/>
                  <a:pt x="2437" y="647"/>
                  <a:pt x="2121" y="647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8730" y="-159"/>
            <a:ext cx="1521619" cy="902494"/>
          </a:xfrm>
          <a:prstGeom prst="rect">
            <a:avLst/>
          </a:prstGeom>
        </p:spPr>
      </p:pic>
      <p:sp>
        <p:nvSpPr>
          <p:cNvPr id="6" name="文本框 29"/>
          <p:cNvSpPr txBox="1">
            <a:spLocks noChangeArrowheads="1"/>
          </p:cNvSpPr>
          <p:nvPr/>
        </p:nvSpPr>
        <p:spPr bwMode="auto">
          <a:xfrm>
            <a:off x="4347210" y="4747260"/>
            <a:ext cx="3084195" cy="33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6" rIns="51434" bIns="25716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75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 </a:t>
            </a:r>
            <a:r>
              <a:rPr lang="en-US" altLang="zh-CN" sz="1875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1875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 </a:t>
            </a:r>
            <a:r>
              <a:rPr lang="en-US" altLang="zh-CN" sz="1875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1875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三年级上</a:t>
            </a:r>
            <a:endParaRPr lang="zh-CN" altLang="en-US" sz="1875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45" y="0"/>
            <a:ext cx="1376045" cy="3247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4339"/>
          <p:cNvSpPr/>
          <p:nvPr/>
        </p:nvSpPr>
        <p:spPr>
          <a:xfrm>
            <a:off x="59690" y="74613"/>
            <a:ext cx="2146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精读课文</a:t>
            </a: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60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" name="图片 1" descr="37A58PIC9G7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4460875"/>
            <a:ext cx="9140190" cy="237553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文本框 3"/>
          <p:cNvSpPr txBox="1"/>
          <p:nvPr/>
        </p:nvSpPr>
        <p:spPr>
          <a:xfrm>
            <a:off x="646430" y="856615"/>
            <a:ext cx="804037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    </a:t>
            </a:r>
            <a:r>
              <a:rPr lang="zh-CN" altLang="en-US" sz="2800" dirty="0"/>
              <a:t>种子被泥土紧紧地包裹着，它不得不把身体缩成一团。</a:t>
            </a:r>
            <a:r>
              <a:rPr lang="en-US" altLang="zh-CN" sz="2800" dirty="0" smtClean="0"/>
              <a:t>“</a:t>
            </a:r>
            <a:r>
              <a:rPr lang="zh-CN" altLang="en-US" sz="2800" dirty="0" smtClean="0"/>
              <a:t>这真</a:t>
            </a:r>
            <a:r>
              <a:rPr lang="zh-CN" altLang="en-US" sz="2800" dirty="0"/>
              <a:t>难受，</a:t>
            </a:r>
            <a:r>
              <a:rPr lang="en-US" altLang="zh-CN" sz="2800" dirty="0"/>
              <a:t>”</a:t>
            </a:r>
            <a:r>
              <a:rPr lang="zh-CN" altLang="en-US" sz="2800" dirty="0"/>
              <a:t>种子想，</a:t>
            </a:r>
            <a:r>
              <a:rPr lang="en-US" altLang="zh-CN" sz="2800" dirty="0"/>
              <a:t>“</a:t>
            </a:r>
            <a:r>
              <a:rPr lang="zh-CN" altLang="en-US" sz="2800" dirty="0"/>
              <a:t>我一定要站起来，大口大口地呼吸空气，那</a:t>
            </a:r>
            <a:r>
              <a:rPr lang="zh-CN" altLang="en-US" sz="2800" dirty="0" smtClean="0"/>
              <a:t>一定会很好。</a:t>
            </a:r>
            <a:r>
              <a:rPr lang="en-US" altLang="zh-CN" sz="2800" dirty="0"/>
              <a:t>”</a:t>
            </a:r>
            <a:endParaRPr lang="en-US" altLang="zh-CN" sz="2800" dirty="0"/>
          </a:p>
          <a:p>
            <a:r>
              <a:rPr lang="en-US" altLang="zh-CN" sz="2800" dirty="0"/>
              <a:t>       </a:t>
            </a:r>
            <a:r>
              <a:rPr lang="zh-CN" altLang="en-US" sz="2800" dirty="0"/>
              <a:t>种子一边想一边努力生长。过了些日子，它长出细细的根、茎和两片小叶子，钻出地面，站在阳光下。</a:t>
            </a:r>
            <a:endParaRPr lang="en-US" altLang="zh-CN" sz="2800" dirty="0"/>
          </a:p>
          <a:p>
            <a:r>
              <a:rPr lang="en-US" altLang="zh-CN" sz="2800" dirty="0"/>
              <a:t>       </a:t>
            </a:r>
            <a:endParaRPr lang="en-US" altLang="zh-CN" sz="2800" dirty="0"/>
          </a:p>
        </p:txBody>
      </p:sp>
      <p:sp>
        <p:nvSpPr>
          <p:cNvPr id="5" name="椭圆形标注 4"/>
          <p:cNvSpPr/>
          <p:nvPr/>
        </p:nvSpPr>
        <p:spPr>
          <a:xfrm>
            <a:off x="4267200" y="3276600"/>
            <a:ext cx="4495800" cy="13716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86314" y="3857628"/>
            <a:ext cx="3667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</a:t>
            </a:r>
            <a:r>
              <a:rPr lang="zh-CN" altLang="en-US" dirty="0"/>
              <a:t>当种子在泥土里的时候，它是怎么想的？</a:t>
            </a:r>
            <a:endParaRPr lang="zh-CN" altLang="en-US" dirty="0"/>
          </a:p>
        </p:txBody>
      </p:sp>
      <p:sp>
        <p:nvSpPr>
          <p:cNvPr id="219" name=" 219"/>
          <p:cNvSpPr/>
          <p:nvPr/>
        </p:nvSpPr>
        <p:spPr>
          <a:xfrm>
            <a:off x="5715000" y="1676400"/>
            <a:ext cx="2590800" cy="76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 219"/>
          <p:cNvSpPr/>
          <p:nvPr/>
        </p:nvSpPr>
        <p:spPr>
          <a:xfrm>
            <a:off x="768350" y="2136140"/>
            <a:ext cx="5923915" cy="76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86314" y="3500438"/>
            <a:ext cx="36677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</a:t>
            </a:r>
            <a:r>
              <a:rPr lang="zh-CN" altLang="en-US" dirty="0"/>
              <a:t>最后它的愿望实现了吗？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5" grpId="0" animBg="1"/>
      <p:bldP spid="6" grpId="0"/>
      <p:bldP spid="6" grpId="1"/>
      <p:bldP spid="219" grpId="0" animBg="1"/>
      <p:bldP spid="7" grpId="0" animBg="1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4339"/>
          <p:cNvSpPr/>
          <p:nvPr/>
        </p:nvSpPr>
        <p:spPr>
          <a:xfrm>
            <a:off x="59690" y="74613"/>
            <a:ext cx="2146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精读课文</a:t>
            </a: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60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" name="图片 1" descr="37A58PIC9G7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4460875"/>
            <a:ext cx="9140190" cy="237553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文本框 3"/>
          <p:cNvSpPr txBox="1"/>
          <p:nvPr/>
        </p:nvSpPr>
        <p:spPr>
          <a:xfrm>
            <a:off x="646430" y="856615"/>
            <a:ext cx="804037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       </a:t>
            </a:r>
            <a:r>
              <a:rPr lang="zh-CN" altLang="en-US" sz="2800" dirty="0"/>
              <a:t>过了很多个日子，它长成了一颗高大的树。</a:t>
            </a:r>
            <a:endParaRPr lang="zh-CN" altLang="en-US" sz="2800" dirty="0"/>
          </a:p>
          <a:p>
            <a:r>
              <a:rPr lang="zh-CN" altLang="en-US" sz="2800" dirty="0"/>
              <a:t>       高大的树能看到很远的地方，它看见人和动物在山路上走来走去，跑来跑去。</a:t>
            </a:r>
            <a:r>
              <a:rPr lang="en-US" altLang="zh-CN" sz="2800" dirty="0"/>
              <a:t>“</a:t>
            </a:r>
            <a:r>
              <a:rPr lang="zh-CN" altLang="en-US" sz="2800" dirty="0"/>
              <a:t>要是能做一棵会跑的树，那一定会很好，</a:t>
            </a:r>
            <a:r>
              <a:rPr lang="en-US" altLang="zh-CN" sz="2800" dirty="0"/>
              <a:t>”</a:t>
            </a:r>
            <a:r>
              <a:rPr lang="zh-CN" altLang="en-US" sz="2800" dirty="0"/>
              <a:t>         </a:t>
            </a:r>
            <a:r>
              <a:rPr lang="en-US" altLang="zh-CN" sz="2800" dirty="0"/>
              <a:t>       </a:t>
            </a:r>
            <a:endParaRPr lang="en-US" altLang="zh-CN" sz="2800" dirty="0"/>
          </a:p>
        </p:txBody>
      </p:sp>
      <p:sp>
        <p:nvSpPr>
          <p:cNvPr id="9" name="椭圆形标注 8"/>
          <p:cNvSpPr/>
          <p:nvPr/>
        </p:nvSpPr>
        <p:spPr>
          <a:xfrm>
            <a:off x="4191000" y="2821305"/>
            <a:ext cx="4495800" cy="13716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05350" y="3218180"/>
            <a:ext cx="3600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  <a:r>
              <a:rPr lang="zh-CN" altLang="en-US"/>
              <a:t>当它长成一棵高大的树的时候，它又是怎么想的？</a:t>
            </a:r>
            <a:endParaRPr lang="zh-CN" altLang="en-US"/>
          </a:p>
        </p:txBody>
      </p:sp>
      <p:sp>
        <p:nvSpPr>
          <p:cNvPr id="11" name=" 11"/>
          <p:cNvSpPr/>
          <p:nvPr/>
        </p:nvSpPr>
        <p:spPr>
          <a:xfrm>
            <a:off x="5867400" y="2133600"/>
            <a:ext cx="2590800" cy="76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 11"/>
          <p:cNvSpPr/>
          <p:nvPr/>
        </p:nvSpPr>
        <p:spPr>
          <a:xfrm>
            <a:off x="702310" y="2610485"/>
            <a:ext cx="4059555" cy="76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14876" y="2928934"/>
            <a:ext cx="3600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</a:t>
            </a:r>
            <a:r>
              <a:rPr lang="zh-CN" altLang="en-US" dirty="0"/>
              <a:t>它的愿望实现了吗？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9" grpId="0" bldLvl="0" animBg="1"/>
      <p:bldP spid="10" grpId="0"/>
      <p:bldP spid="10" grpId="1"/>
      <p:bldP spid="11" grpId="0" animBg="1"/>
      <p:bldP spid="12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4339"/>
          <p:cNvSpPr/>
          <p:nvPr/>
        </p:nvSpPr>
        <p:spPr>
          <a:xfrm>
            <a:off x="59690" y="74613"/>
            <a:ext cx="2146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精读课文</a:t>
            </a: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60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" name="图片 1" descr="37A58PIC9G7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4482465"/>
            <a:ext cx="9140190" cy="237553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文本框 3"/>
          <p:cNvSpPr txBox="1"/>
          <p:nvPr/>
        </p:nvSpPr>
        <p:spPr>
          <a:xfrm>
            <a:off x="646430" y="856615"/>
            <a:ext cx="80403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    </a:t>
            </a:r>
            <a:r>
              <a:rPr lang="zh-CN" altLang="en-US" sz="2800" dirty="0"/>
              <a:t>一天，一个农夫背了锯子和斧头来到森林里。这棵树的树叶向着农夫哗哗哗地拂动起来，农夫把树砍倒了。</a:t>
            </a:r>
            <a:endParaRPr lang="zh-CN" altLang="en-US" sz="2800" dirty="0"/>
          </a:p>
          <a:p>
            <a:r>
              <a:rPr lang="zh-CN" altLang="en-US" sz="2800" dirty="0"/>
              <a:t>       农夫把树拖到自家院子里，花了好些日子，做成了一辆手推车。</a:t>
            </a:r>
            <a:endParaRPr lang="zh-CN" altLang="en-US" sz="2800" dirty="0"/>
          </a:p>
          <a:p>
            <a:r>
              <a:rPr lang="zh-CN" altLang="en-US" sz="2800" dirty="0"/>
              <a:t>       农夫把谷子、土豆</a:t>
            </a:r>
            <a:r>
              <a:rPr lang="en-US" altLang="zh-CN" sz="2800" dirty="0"/>
              <a:t>……</a:t>
            </a:r>
            <a:r>
              <a:rPr lang="zh-CN" altLang="en-US" sz="2800" dirty="0"/>
              <a:t>还有调皮的儿子放在手推车上，推着车在山路上跑来跑去。跑起来的时候，手推车听到耳边呼呼的风声，真舒服。</a:t>
            </a:r>
            <a:endParaRPr lang="zh-CN" altLang="en-US" sz="2800" dirty="0"/>
          </a:p>
          <a:p>
            <a:r>
              <a:rPr lang="zh-CN" altLang="en-US" sz="2800" dirty="0"/>
              <a:t>       </a:t>
            </a:r>
            <a:endParaRPr lang="zh-CN" altLang="en-US" sz="2800" dirty="0"/>
          </a:p>
        </p:txBody>
      </p:sp>
      <p:sp>
        <p:nvSpPr>
          <p:cNvPr id="5" name="椭圆形标注 4"/>
          <p:cNvSpPr/>
          <p:nvPr/>
        </p:nvSpPr>
        <p:spPr>
          <a:xfrm>
            <a:off x="4477385" y="4460875"/>
            <a:ext cx="4495800" cy="13716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000627" y="5143511"/>
            <a:ext cx="3558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</a:t>
            </a:r>
            <a:r>
              <a:rPr lang="zh-CN" altLang="en-US" dirty="0"/>
              <a:t>第七自然段中的省略号是什么作用？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521075" y="2656840"/>
            <a:ext cx="2941320" cy="3683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省略了手推车的其他用途。</a:t>
            </a:r>
            <a:endParaRPr lang="zh-CN" altLang="en-US" sz="1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57752" y="4572008"/>
            <a:ext cx="3667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</a:t>
            </a:r>
            <a:r>
              <a:rPr lang="zh-CN" altLang="en-US" dirty="0"/>
              <a:t>后来手推车慢慢变老了，它又有什么想法了？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5" grpId="0" bldLvl="0" animBg="1"/>
      <p:bldP spid="6" grpId="0"/>
      <p:bldP spid="6" grpId="1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4339"/>
          <p:cNvSpPr/>
          <p:nvPr/>
        </p:nvSpPr>
        <p:spPr>
          <a:xfrm>
            <a:off x="59690" y="74613"/>
            <a:ext cx="2146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精读课文</a:t>
            </a: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60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" name="图片 1" descr="37A58PIC9G7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4460875"/>
            <a:ext cx="9140190" cy="237553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文本框 3"/>
          <p:cNvSpPr txBox="1"/>
          <p:nvPr/>
        </p:nvSpPr>
        <p:spPr>
          <a:xfrm>
            <a:off x="646430" y="856615"/>
            <a:ext cx="804037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 </a:t>
            </a:r>
            <a:r>
              <a:rPr lang="zh-CN" altLang="en-US" sz="2800"/>
              <a:t>手推车为农夫服务了很多年，它慢慢变老了，跑起来的时候，骨头会吱吱嘎嘎地响。</a:t>
            </a:r>
            <a:r>
              <a:rPr lang="en-US" altLang="zh-CN" sz="2800"/>
              <a:t>“</a:t>
            </a:r>
            <a:r>
              <a:rPr lang="zh-CN" altLang="en-US" sz="2800"/>
              <a:t>要是我能停下来，坐着休息一会儿</a:t>
            </a:r>
            <a:r>
              <a:rPr lang="en-US" altLang="zh-CN" sz="2800"/>
              <a:t>,</a:t>
            </a:r>
            <a:r>
              <a:rPr lang="zh-CN" altLang="zh-CN" sz="2800"/>
              <a:t>那一定很好</a:t>
            </a:r>
            <a:r>
              <a:rPr lang="zh-CN" altLang="en-US" sz="2800"/>
              <a:t>。那一定很舒服。</a:t>
            </a:r>
            <a:r>
              <a:rPr lang="en-US" altLang="zh-CN" sz="2800"/>
              <a:t>”</a:t>
            </a:r>
            <a:r>
              <a:rPr lang="zh-CN" altLang="en-US" sz="2800"/>
              <a:t>手推车一边这么想着，一边费力地跑来跑去。       </a:t>
            </a:r>
            <a:endParaRPr lang="zh-CN" altLang="en-US" sz="2800"/>
          </a:p>
        </p:txBody>
      </p:sp>
      <p:sp>
        <p:nvSpPr>
          <p:cNvPr id="7" name="圆角矩形 6"/>
          <p:cNvSpPr/>
          <p:nvPr/>
        </p:nvSpPr>
        <p:spPr>
          <a:xfrm>
            <a:off x="762000" y="2895600"/>
            <a:ext cx="7620000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73760" y="3078480"/>
            <a:ext cx="7355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它又有了新的愿望，想停下来歇一歇了。为下文变成一把椅子做铺垫。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7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4339"/>
          <p:cNvSpPr/>
          <p:nvPr/>
        </p:nvSpPr>
        <p:spPr>
          <a:xfrm>
            <a:off x="59690" y="74613"/>
            <a:ext cx="2146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精读课文</a:t>
            </a: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60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" name="图片 1" descr="37A58PIC9G7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4460875"/>
            <a:ext cx="9140190" cy="237553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文本框 3"/>
          <p:cNvSpPr txBox="1"/>
          <p:nvPr/>
        </p:nvSpPr>
        <p:spPr>
          <a:xfrm>
            <a:off x="646430" y="856615"/>
            <a:ext cx="804037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 </a:t>
            </a:r>
            <a:r>
              <a:rPr lang="zh-CN" altLang="en-US" sz="2800"/>
              <a:t>过了些日子，农夫和儿子一起把手推车拆了，用拆下来的旧木料做了一把椅子。</a:t>
            </a:r>
            <a:endParaRPr lang="zh-CN" altLang="en-US" sz="2800"/>
          </a:p>
          <a:p>
            <a:r>
              <a:rPr lang="zh-CN" altLang="en-US" sz="2800"/>
              <a:t>       椅子一放又是好多年。</a:t>
            </a:r>
            <a:r>
              <a:rPr lang="en-US" altLang="zh-CN" sz="2800"/>
              <a:t>“</a:t>
            </a:r>
            <a:r>
              <a:rPr lang="zh-CN" altLang="en-US" sz="2800"/>
              <a:t>我真是老了。</a:t>
            </a:r>
            <a:r>
              <a:rPr lang="en-US" altLang="zh-CN" sz="2800"/>
              <a:t>”</a:t>
            </a:r>
            <a:r>
              <a:rPr lang="zh-CN" altLang="en-US" sz="2800"/>
              <a:t>椅子想。它越来越觉得挺直腰背坐着很吃力，</a:t>
            </a:r>
            <a:r>
              <a:rPr lang="en-US" altLang="zh-CN" sz="2800"/>
              <a:t>“</a:t>
            </a:r>
            <a:r>
              <a:rPr lang="zh-CN" altLang="en-US" sz="2800"/>
              <a:t>要是我能躺下，那一定很舒服。</a:t>
            </a:r>
            <a:r>
              <a:rPr lang="en-US" altLang="zh-CN" sz="2800"/>
              <a:t>”</a:t>
            </a:r>
            <a:r>
              <a:rPr lang="zh-CN" altLang="en-US" sz="2800"/>
              <a:t>      </a:t>
            </a:r>
            <a:endParaRPr lang="zh-CN" altLang="en-US" sz="2800"/>
          </a:p>
        </p:txBody>
      </p:sp>
      <p:sp>
        <p:nvSpPr>
          <p:cNvPr id="7" name="圆角矩形 6"/>
          <p:cNvSpPr/>
          <p:nvPr/>
        </p:nvSpPr>
        <p:spPr>
          <a:xfrm>
            <a:off x="762000" y="3404870"/>
            <a:ext cx="7620000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94080" y="3517900"/>
            <a:ext cx="73558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      </a:t>
            </a:r>
            <a:r>
              <a:rPr lang="zh-CN" altLang="en-US">
                <a:solidFill>
                  <a:srgbClr val="FF0000"/>
                </a:solidFill>
              </a:rPr>
              <a:t>手推车被农夫和儿子拆掉了，做了一把椅子，为他们服务了很多年。椅子又逐渐老了，它又有什么想法了呢？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9" name=" 219"/>
          <p:cNvSpPr/>
          <p:nvPr/>
        </p:nvSpPr>
        <p:spPr>
          <a:xfrm>
            <a:off x="6477000" y="2590800"/>
            <a:ext cx="1905000" cy="76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 219"/>
          <p:cNvSpPr/>
          <p:nvPr/>
        </p:nvSpPr>
        <p:spPr>
          <a:xfrm>
            <a:off x="762000" y="3101975"/>
            <a:ext cx="2893060" cy="76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7" grpId="0" animBg="1"/>
      <p:bldP spid="11" grpId="0"/>
      <p:bldP spid="219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4339"/>
          <p:cNvSpPr/>
          <p:nvPr/>
        </p:nvSpPr>
        <p:spPr>
          <a:xfrm>
            <a:off x="59690" y="74613"/>
            <a:ext cx="2146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精读课文</a:t>
            </a: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60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" name="图片 1" descr="37A58PIC9G7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4451985"/>
            <a:ext cx="9140190" cy="237553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文本框 3"/>
          <p:cNvSpPr txBox="1"/>
          <p:nvPr/>
        </p:nvSpPr>
        <p:spPr>
          <a:xfrm>
            <a:off x="646430" y="856615"/>
            <a:ext cx="804037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 </a:t>
            </a:r>
            <a:r>
              <a:rPr lang="zh-CN" altLang="en-US" sz="2800"/>
              <a:t>现在，农夫的儿子也已经长成了真正的农夫。他把坐上去会吱呀摇晃的椅子拆了，锯成小木片。木片太少，只够铺满一个小小的阳台。年轻的农夫细心地用木片拼成了美丽的木地板。</a:t>
            </a:r>
            <a:endParaRPr lang="zh-CN" altLang="en-US" sz="2800"/>
          </a:p>
          <a:p>
            <a:r>
              <a:rPr lang="zh-CN" altLang="en-US" sz="2800"/>
              <a:t>     木地板满意地舒张着身子，躺在阳台上，阳光照在身上，暖洋洋的，舒服极了。它觉得自己又变成了一棵树。</a:t>
            </a:r>
            <a:endParaRPr lang="zh-CN" altLang="en-US" sz="2800"/>
          </a:p>
        </p:txBody>
      </p:sp>
      <p:sp>
        <p:nvSpPr>
          <p:cNvPr id="7" name="圆角矩形 6"/>
          <p:cNvSpPr/>
          <p:nvPr/>
        </p:nvSpPr>
        <p:spPr>
          <a:xfrm>
            <a:off x="762000" y="4163060"/>
            <a:ext cx="3867150" cy="57277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41375" y="4297680"/>
            <a:ext cx="7355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      </a:t>
            </a:r>
            <a:r>
              <a:rPr lang="zh-CN" altLang="en-US">
                <a:solidFill>
                  <a:srgbClr val="FF0000"/>
                </a:solidFill>
              </a:rPr>
              <a:t>它向躺下休息，变成了什么呢？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953000" y="2133600"/>
            <a:ext cx="11430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953000" y="4163060"/>
            <a:ext cx="3867150" cy="57277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66995" y="4265295"/>
            <a:ext cx="7355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     </a:t>
            </a:r>
            <a:r>
              <a:rPr>
                <a:solidFill>
                  <a:srgbClr val="FF0000"/>
                </a:solidFill>
              </a:rPr>
              <a:t>这时候，它有什么感想呢？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10" name=" 10"/>
          <p:cNvSpPr/>
          <p:nvPr/>
        </p:nvSpPr>
        <p:spPr>
          <a:xfrm>
            <a:off x="4267200" y="3429000"/>
            <a:ext cx="1447800" cy="76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733040" y="5129530"/>
            <a:ext cx="4374515" cy="57277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896870" y="5231765"/>
            <a:ext cx="7355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     </a:t>
            </a:r>
            <a:r>
              <a:rPr>
                <a:solidFill>
                  <a:schemeClr val="bg1"/>
                </a:solidFill>
              </a:rPr>
              <a:t>它为什么感觉自己又是一棵树了呢？</a:t>
            </a:r>
            <a:endParaRPr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7" grpId="0" animBg="1"/>
      <p:bldP spid="11" grpId="0"/>
      <p:bldP spid="3" grpId="0" animBg="1"/>
      <p:bldP spid="8" grpId="0" bldLvl="0" animBg="1"/>
      <p:bldP spid="9" grpId="0"/>
      <p:bldP spid="10" grpId="0" animBg="1"/>
      <p:bldP spid="12" grpId="0" bldLvl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20033080451319_b"/>
          <p:cNvPicPr>
            <a:picLocks noChangeAspect="1"/>
          </p:cNvPicPr>
          <p:nvPr/>
        </p:nvPicPr>
        <p:blipFill>
          <a:blip r:embed="rId1"/>
          <a:srcRect b="2701"/>
          <a:stretch>
            <a:fillRect/>
          </a:stretch>
        </p:blipFill>
        <p:spPr>
          <a:xfrm rot="5400000">
            <a:off x="1148715" y="-1166495"/>
            <a:ext cx="6842125" cy="91751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7330" y="1724660"/>
            <a:ext cx="6114415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b="1">
                <a:ln w="50800" cmpd="thickThin">
                  <a:solidFill>
                    <a:srgbClr val="5B9BD5">
                      <a:lumMod val="75000"/>
                    </a:srgb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        </a:t>
            </a:r>
            <a:r>
              <a:rPr lang="zh-CN" altLang="en-US" sz="3600" b="1">
                <a:ln w="50800" cmpd="thickThin">
                  <a:solidFill>
                    <a:srgbClr val="5B9BD5">
                      <a:lumMod val="75000"/>
                    </a:srgb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同学们看整篇文章，共出现了几次“很好”？把出现这个词的句子画出来。</a:t>
            </a:r>
            <a:endParaRPr lang="zh-CN" altLang="en-US" sz="3600" b="1">
              <a:ln w="50800" cmpd="thickThin">
                <a:solidFill>
                  <a:srgbClr val="5B9BD5">
                    <a:lumMod val="75000"/>
                  </a:srgb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10030" y="3743325"/>
            <a:ext cx="6109970" cy="119888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次，分别在第1、4、8、10自然段。当它是种子时，它想站在阳光下会很好；继而想成为会跑的树，它觉得很好；接着想休息，变成椅子，它感到很好；累了，如果能躺下，它想到会很好。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20033080451319_b"/>
          <p:cNvPicPr>
            <a:picLocks noChangeAspect="1"/>
          </p:cNvPicPr>
          <p:nvPr/>
        </p:nvPicPr>
        <p:blipFill>
          <a:blip r:embed="rId1"/>
          <a:srcRect b="2701"/>
          <a:stretch>
            <a:fillRect/>
          </a:stretch>
        </p:blipFill>
        <p:spPr>
          <a:xfrm rot="5400000">
            <a:off x="1148715" y="-1166495"/>
            <a:ext cx="6842125" cy="91751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7330" y="1724660"/>
            <a:ext cx="6114415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b="1">
                <a:ln w="50800" cmpd="thickThin">
                  <a:solidFill>
                    <a:srgbClr val="5B9BD5">
                      <a:lumMod val="75000"/>
                    </a:srgb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        </a:t>
            </a:r>
            <a:r>
              <a:rPr lang="zh-CN" altLang="en-US" sz="3600" b="1">
                <a:ln w="50800" cmpd="thickThin">
                  <a:solidFill>
                    <a:srgbClr val="5B9BD5">
                      <a:lumMod val="75000"/>
                    </a:srgb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这颗种子经过自己的努力，走过了自己丰富的历程，表现了它怎样的心情呢？</a:t>
            </a:r>
            <a:endParaRPr lang="zh-CN" altLang="en-US" sz="3600" b="1">
              <a:ln w="50800" cmpd="thickThin">
                <a:solidFill>
                  <a:srgbClr val="5B9BD5">
                    <a:lumMod val="75000"/>
                  </a:srgb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10030" y="3743325"/>
            <a:ext cx="6109970" cy="119888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一粒小小的种子因为渴望变得“舒服”，于是有了一个又一个的美好愿望，它是那样的努力，向上，乐观，所以实现了自己的愿望。表现了种子美好的生活向往及为人类做出贡献的愉悦。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4191000" y="5015865"/>
            <a:ext cx="4724400" cy="153733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84090" y="5457825"/>
            <a:ext cx="35979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</a:t>
            </a:r>
            <a:r>
              <a:rPr lang="zh-CN" altLang="en-US"/>
              <a:t>同学们，通过这粒种子的经历，你有什么感受？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3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4" descr="背景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5" name="Rectangle 4"/>
          <p:cNvSpPr/>
          <p:nvPr/>
        </p:nvSpPr>
        <p:spPr>
          <a:xfrm>
            <a:off x="914400" y="914400"/>
            <a:ext cx="768985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现在大家回想一下《去年的树》这篇文章，看看这两篇文章之间有什么相同和不同？</a:t>
            </a:r>
            <a:endParaRPr sz="36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9170" y="3157220"/>
            <a:ext cx="7631430" cy="19380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相同之处在于树都为人类做出了贡献。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不同之处：《去年的树》体现了小鸟与树之间的深情厚谊，表达了小鸟对树朋友的深切怀念；《那一定很舒服》重点讲述了从一粒种子到阳台上的木地板，它走过的一段历程，物尽其用。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图片 23557" descr="u=2233828130,3249742234&amp;fm=0&amp;gp=0"/>
          <p:cNvPicPr>
            <a:picLocks noChangeAspect="1"/>
          </p:cNvPicPr>
          <p:nvPr/>
        </p:nvPicPr>
        <p:blipFill>
          <a:blip r:embed="rId1"/>
          <a:srcRect b="8500"/>
          <a:stretch>
            <a:fillRect/>
          </a:stretch>
        </p:blipFill>
        <p:spPr>
          <a:xfrm>
            <a:off x="0" y="0"/>
            <a:ext cx="9144000" cy="6869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571472" y="1708784"/>
            <a:ext cx="4714908" cy="2291719"/>
          </a:xfrm>
        </p:spPr>
        <p:txBody>
          <a:bodyPr/>
          <a:lstStyle/>
          <a:p>
            <a:pPr>
              <a:buNone/>
            </a:pPr>
            <a:r>
              <a:rPr lang="zh-CN" altLang="en-US" sz="4400" b="1" dirty="0" smtClean="0">
                <a:solidFill>
                  <a:srgbClr val="0000FF"/>
                </a:solidFill>
                <a:ea typeface="楷体_GB2312" pitchFamily="49" charset="-122"/>
              </a:rPr>
              <a:t>  学习</a:t>
            </a:r>
            <a:r>
              <a:rPr lang="zh-CN" altLang="en-US" sz="4400" b="1" dirty="0">
                <a:solidFill>
                  <a:srgbClr val="0000FF"/>
                </a:solidFill>
                <a:ea typeface="楷体_GB2312" pitchFamily="49" charset="-122"/>
              </a:rPr>
              <a:t>完这篇</a:t>
            </a:r>
            <a:r>
              <a:rPr lang="zh-CN" altLang="en-US" sz="4400" b="1" dirty="0" smtClean="0">
                <a:solidFill>
                  <a:srgbClr val="0000FF"/>
                </a:solidFill>
                <a:ea typeface="楷体_GB2312" pitchFamily="49" charset="-122"/>
              </a:rPr>
              <a:t>课文有哪些</a:t>
            </a:r>
            <a:r>
              <a:rPr lang="zh-CN" altLang="en-US" sz="4400" b="1" dirty="0">
                <a:solidFill>
                  <a:srgbClr val="0000FF"/>
                </a:solidFill>
                <a:ea typeface="楷体_GB2312" pitchFamily="49" charset="-122"/>
              </a:rPr>
              <a:t>收获，懂得了什么道理？</a:t>
            </a:r>
            <a:endParaRPr lang="zh-CN" altLang="en-US" sz="4400" b="1" dirty="0">
              <a:solidFill>
                <a:srgbClr val="00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3735193767,1571860510&amp;fm=27&amp;gp=0"/>
          <p:cNvPicPr>
            <a:picLocks noChangeAspect="1"/>
          </p:cNvPicPr>
          <p:nvPr/>
        </p:nvPicPr>
        <p:blipFill>
          <a:blip r:embed="rId1"/>
          <a:srcRect b="9685"/>
          <a:stretch>
            <a:fillRect/>
          </a:stretch>
        </p:blipFill>
        <p:spPr>
          <a:xfrm>
            <a:off x="-1270" y="-2540"/>
            <a:ext cx="9130665" cy="68618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4355" y="1237615"/>
            <a:ext cx="29387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学习指南</a:t>
            </a: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6490" y="2677160"/>
            <a:ext cx="649351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（1）标出自然段序号</a:t>
            </a:r>
            <a:endParaRPr lang="zh-CN" altLang="en-US" sz="3200"/>
          </a:p>
          <a:p>
            <a:r>
              <a:rPr lang="zh-CN" altLang="en-US" sz="3200"/>
              <a:t>（2）根据课后的生字表读准字音，读通句子。</a:t>
            </a:r>
            <a:endParaRPr lang="zh-CN" altLang="en-US" sz="3200"/>
          </a:p>
          <a:p>
            <a:r>
              <a:rPr lang="zh-CN" altLang="en-US" sz="3200"/>
              <a:t>（3）遇到不懂的词语联系生活或上下文想想意思。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5990" y="558324"/>
            <a:ext cx="1632109" cy="937736"/>
          </a:xfrm>
          <a:prstGeom prst="rect">
            <a:avLst/>
          </a:prstGeom>
        </p:spPr>
      </p:pic>
      <p:pic>
        <p:nvPicPr>
          <p:cNvPr id="5" name="图片 4" descr="结尾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3" y="4161949"/>
            <a:ext cx="4460081" cy="1578769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/>
        </p:nvSpPr>
        <p:spPr>
          <a:xfrm>
            <a:off x="2921318" y="1691640"/>
            <a:ext cx="2643664" cy="233457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  <a:scene3d>
              <a:camera prst="isometricOffAxis1Righ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75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endParaRPr lang="zh-CN" altLang="en-US" sz="75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dist"/>
            <a:r>
              <a:rPr lang="zh-CN" altLang="en-US" sz="75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观看</a:t>
            </a:r>
            <a:endParaRPr lang="zh-CN" altLang="en-US" sz="75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953378313,1659374257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6350"/>
            <a:ext cx="9144635" cy="6863715"/>
          </a:xfrm>
          <a:prstGeom prst="rect">
            <a:avLst/>
          </a:prstGeom>
        </p:spPr>
      </p:pic>
      <p:sp>
        <p:nvSpPr>
          <p:cNvPr id="3" name="棱台 2"/>
          <p:cNvSpPr/>
          <p:nvPr/>
        </p:nvSpPr>
        <p:spPr>
          <a:xfrm>
            <a:off x="0" y="0"/>
            <a:ext cx="2133600" cy="76200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903" y="88900"/>
            <a:ext cx="140779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正字音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8260" y="1211580"/>
            <a:ext cx="7249160" cy="60623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</a:t>
            </a:r>
            <a:endParaRPr lang="en-US" altLang="zh-CN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suō</a:t>
            </a:r>
            <a:r>
              <a:rPr lang="zh-CN" altLang="en-US" sz="7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           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jīng                          </a:t>
            </a:r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缩小         </a:t>
            </a:r>
            <a:r>
              <a:rPr lang="zh-CN" altLang="en-US" sz="7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草茎    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</a:t>
            </a:r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953378313,1659374257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6350"/>
            <a:ext cx="9144635" cy="6863715"/>
          </a:xfrm>
          <a:prstGeom prst="rect">
            <a:avLst/>
          </a:prstGeom>
        </p:spPr>
      </p:pic>
      <p:sp>
        <p:nvSpPr>
          <p:cNvPr id="3" name="棱台 2"/>
          <p:cNvSpPr/>
          <p:nvPr/>
        </p:nvSpPr>
        <p:spPr>
          <a:xfrm>
            <a:off x="0" y="0"/>
            <a:ext cx="2133600" cy="76200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903" y="88900"/>
            <a:ext cx="140779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形近字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2005" y="1211580"/>
            <a:ext cx="7765415" cy="71704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</a:t>
            </a:r>
            <a:endParaRPr lang="en-US" altLang="zh-CN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拆（拆洗）    折（折断）    析（分析） 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努（努力）     怒（心花怒放）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推（推三阻四）      堆（堆积如山）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r>
              <a:rPr lang="zh-CN" altLang="en-US" sz="7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</a:t>
            </a:r>
            <a:endParaRPr lang="zh-CN" altLang="en-US" sz="7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953378313,1659374257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635" cy="6863715"/>
          </a:xfrm>
          <a:prstGeom prst="rect">
            <a:avLst/>
          </a:prstGeom>
        </p:spPr>
      </p:pic>
      <p:sp>
        <p:nvSpPr>
          <p:cNvPr id="3" name="棱台 2"/>
          <p:cNvSpPr/>
          <p:nvPr/>
        </p:nvSpPr>
        <p:spPr>
          <a:xfrm>
            <a:off x="0" y="0"/>
            <a:ext cx="2133600" cy="76200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751" y="88900"/>
            <a:ext cx="181610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词语解释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8260" y="1211580"/>
            <a:ext cx="7249160" cy="61855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</a:t>
            </a:r>
            <a:endParaRPr lang="en-US" altLang="zh-CN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舒服：1.身体状况好；2.身心感到轻松愉快；3.对某人某事很满意。本文中取第二种意思。</a:t>
            </a:r>
            <a:endParaRPr lang="zh-CN" altLang="en-US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endParaRPr lang="zh-CN" altLang="en-US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舒展：1.伸展；不卷缩2.舒畅；舒适。文中取第一个意思。</a:t>
            </a:r>
            <a:endParaRPr lang="zh-CN" altLang="en-US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953378313,1659374257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6350"/>
            <a:ext cx="9144635" cy="6863715"/>
          </a:xfrm>
          <a:prstGeom prst="rect">
            <a:avLst/>
          </a:prstGeom>
        </p:spPr>
      </p:pic>
      <p:sp>
        <p:nvSpPr>
          <p:cNvPr id="3" name="棱台 2"/>
          <p:cNvSpPr/>
          <p:nvPr/>
        </p:nvSpPr>
        <p:spPr>
          <a:xfrm>
            <a:off x="0" y="0"/>
            <a:ext cx="2133600" cy="76200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903" y="88900"/>
            <a:ext cx="140779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近义词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8260" y="1211580"/>
            <a:ext cx="7249160" cy="64928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</a:t>
            </a:r>
            <a:endParaRPr lang="en-US" altLang="zh-CN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7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舒服——舒适  </a:t>
            </a:r>
            <a:endParaRPr lang="zh-CN" altLang="en-US" sz="7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r>
              <a:rPr lang="zh-CN" altLang="en-US" sz="7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拂动——吹动</a:t>
            </a:r>
            <a:r>
              <a:rPr lang="zh-CN" altLang="en-US" sz="7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</a:t>
            </a:r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953378313,1659374257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6350"/>
            <a:ext cx="9144635" cy="6863715"/>
          </a:xfrm>
          <a:prstGeom prst="rect">
            <a:avLst/>
          </a:prstGeom>
        </p:spPr>
      </p:pic>
      <p:sp>
        <p:nvSpPr>
          <p:cNvPr id="3" name="棱台 2"/>
          <p:cNvSpPr/>
          <p:nvPr/>
        </p:nvSpPr>
        <p:spPr>
          <a:xfrm>
            <a:off x="0" y="0"/>
            <a:ext cx="2133600" cy="76200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903" y="88900"/>
            <a:ext cx="140779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反义词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8260" y="1211580"/>
            <a:ext cx="7249160" cy="64928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</a:t>
            </a:r>
            <a:endParaRPr lang="en-US" altLang="zh-CN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/>
            <a:r>
              <a:rPr lang="zh-CN" altLang="en-US" sz="7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舒展——蜷缩  </a:t>
            </a:r>
            <a:endParaRPr lang="zh-CN" altLang="en-US" sz="7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r>
              <a:rPr lang="zh-CN" altLang="en-US" sz="7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摇晃——稳固</a:t>
            </a:r>
            <a:r>
              <a:rPr lang="zh-CN" altLang="en-US" sz="7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</a:t>
            </a:r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4339"/>
          <p:cNvSpPr/>
          <p:nvPr/>
        </p:nvSpPr>
        <p:spPr>
          <a:xfrm>
            <a:off x="120650" y="162243"/>
            <a:ext cx="2146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初读课文</a:t>
            </a: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60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rgbClr val="FEE9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多文档 2"/>
          <p:cNvSpPr/>
          <p:nvPr/>
        </p:nvSpPr>
        <p:spPr>
          <a:xfrm>
            <a:off x="1108075" y="973455"/>
            <a:ext cx="7162800" cy="2133600"/>
          </a:xfrm>
          <a:prstGeom prst="flowChartMultidocumen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07795" y="1563370"/>
            <a:ext cx="55416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   </a:t>
            </a:r>
            <a:r>
              <a:rPr lang="zh-CN" altLang="en-US" sz="2800"/>
              <a:t>哪位同学概况这篇课文的主要内容？这粒种子走过了哪些历程？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732155" y="3348990"/>
            <a:ext cx="76333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一粒种子—（       ）—（      ）—（       ）—（      ）</a:t>
            </a:r>
            <a:endParaRPr lang="zh-CN" altLang="en-US" sz="4000"/>
          </a:p>
        </p:txBody>
      </p:sp>
      <p:sp>
        <p:nvSpPr>
          <p:cNvPr id="159" name=" 159"/>
          <p:cNvSpPr/>
          <p:nvPr/>
        </p:nvSpPr>
        <p:spPr>
          <a:xfrm>
            <a:off x="3238500" y="3159125"/>
            <a:ext cx="2667000" cy="246380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58235" y="3458210"/>
            <a:ext cx="140716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高大的树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47765" y="3458210"/>
            <a:ext cx="110109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手推车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7795" y="4092575"/>
            <a:ext cx="79502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椅子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61435" y="4092575"/>
            <a:ext cx="79502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地板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4" grpId="0"/>
      <p:bldP spid="5" grpId="0"/>
      <p:bldP spid="159" grpId="0" animBg="1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4339"/>
          <p:cNvSpPr/>
          <p:nvPr/>
        </p:nvSpPr>
        <p:spPr>
          <a:xfrm>
            <a:off x="120650" y="162243"/>
            <a:ext cx="2146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再读课文</a:t>
            </a:r>
            <a:r>
              <a:rPr lang="en-US" altLang="zh-CN" sz="360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en-US" altLang="zh-CN" sz="360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rgbClr val="FEE9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多文档 2"/>
          <p:cNvSpPr/>
          <p:nvPr/>
        </p:nvSpPr>
        <p:spPr>
          <a:xfrm>
            <a:off x="1407795" y="606425"/>
            <a:ext cx="7162800" cy="2133600"/>
          </a:xfrm>
          <a:prstGeom prst="flowChartMultidocumen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70050" y="1196975"/>
            <a:ext cx="55416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   </a:t>
            </a:r>
            <a:r>
              <a:rPr lang="zh-CN" altLang="en-US" sz="2800"/>
              <a:t>本篇课文能分为四个部分，你能找到吗？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755650" y="2862580"/>
            <a:ext cx="7633335" cy="3538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第一部分</a:t>
            </a:r>
            <a:r>
              <a:rPr lang="zh-CN" altLang="en-US" sz="2800"/>
              <a:t>：第1——4自然段是本文的第一部分，种子长成大树。</a:t>
            </a:r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第二部分</a:t>
            </a:r>
            <a:r>
              <a:rPr lang="zh-CN" altLang="en-US" sz="2800"/>
              <a:t>：第5——8自然段是本文的第二部分，树被农夫砍倒，做成手推车，为其服务很多年。</a:t>
            </a:r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第三部分</a:t>
            </a:r>
            <a:r>
              <a:rPr lang="zh-CN" altLang="en-US" sz="2800"/>
              <a:t>：第9、10自然段是本文的第三部分，手推车被拆后做了把椅子，为农夫服务很多年。</a:t>
            </a:r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第四部分</a:t>
            </a:r>
            <a:r>
              <a:rPr lang="zh-CN" altLang="en-US" sz="2800"/>
              <a:t>：第11、12自然段是本文的第四部分，椅子补拆后变成了木地板。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4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2206</Words>
  <Application>WPS 演示</Application>
  <PresentationFormat>全屏显示(4:3)</PresentationFormat>
  <Paragraphs>160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楷体_GB2312</vt:lpstr>
      <vt:lpstr>楷体</vt:lpstr>
      <vt:lpstr>黑体</vt:lpstr>
      <vt:lpstr>微软雅黑</vt:lpstr>
      <vt:lpstr>Arial Unicode MS</vt:lpstr>
      <vt:lpstr>方正粗倩简体</vt:lpstr>
      <vt:lpstr>新宋体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43</cp:revision>
  <dcterms:created xsi:type="dcterms:W3CDTF">2018-04-30T09:38:00Z</dcterms:created>
  <dcterms:modified xsi:type="dcterms:W3CDTF">2019-07-29T06:20:03Z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2052-10.1.0.7698</vt:lpwstr>
  </property>
</Properties>
</file>