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9" r:id="rId4"/>
    <p:sldId id="256" r:id="rId5"/>
    <p:sldId id="257" r:id="rId6"/>
    <p:sldId id="259" r:id="rId7"/>
    <p:sldId id="271" r:id="rId8"/>
    <p:sldId id="272" r:id="rId9"/>
    <p:sldId id="265" r:id="rId10"/>
    <p:sldId id="274" r:id="rId11"/>
    <p:sldId id="275" r:id="rId12"/>
    <p:sldId id="276" r:id="rId13"/>
    <p:sldId id="260" r:id="rId14"/>
    <p:sldId id="263" r:id="rId15"/>
    <p:sldId id="278" r:id="rId16"/>
    <p:sldId id="280" r:id="rId17"/>
    <p:sldId id="261" r:id="rId18"/>
    <p:sldId id="264" r:id="rId19"/>
    <p:sldId id="279" r:id="rId20"/>
    <p:sldId id="262" r:id="rId21"/>
    <p:sldId id="277" r:id="rId22"/>
    <p:sldId id="281" r:id="rId23"/>
    <p:sldId id="282" r:id="rId24"/>
    <p:sldId id="283" r:id="rId25"/>
    <p:sldId id="290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2" clrIdx="0"/>
  <p:cmAuthor id="2" name="小阳" initials="小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800000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8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1.tiff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71688" descr="67dca21e0657de3d304e15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6" name="矩形 71685"/>
          <p:cNvSpPr/>
          <p:nvPr/>
        </p:nvSpPr>
        <p:spPr>
          <a:xfrm>
            <a:off x="1979613" y="2492375"/>
            <a:ext cx="5616575" cy="1973263"/>
          </a:xfrm>
          <a:prstGeom prst="rect">
            <a:avLst/>
          </a:prstGeom>
          <a:noFill/>
          <a:ln w="9525">
            <a:noFill/>
          </a:ln>
          <a:effectLst>
            <a:outerShdw dist="53882" dir="2699999" algn="ctr" rotWithShape="0">
              <a:schemeClr val="tx1"/>
            </a:outerShdw>
          </a:effectLst>
        </p:spPr>
        <p:txBody>
          <a:bodyPr anchor="ctr"/>
          <a:p>
            <a:pPr algn="ctr"/>
            <a:r>
              <a:rPr lang="zh-CN" altLang="en-US" sz="117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司马光 </a:t>
            </a:r>
            <a:endParaRPr lang="zh-CN" altLang="en-US" sz="117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2" name="文本框 71687"/>
          <p:cNvSpPr txBox="1"/>
          <p:nvPr/>
        </p:nvSpPr>
        <p:spPr>
          <a:xfrm>
            <a:off x="2411413" y="1412875"/>
            <a:ext cx="2232025" cy="1568450"/>
          </a:xfrm>
          <a:prstGeom prst="rect">
            <a:avLst/>
          </a:prstGeom>
          <a:noFill/>
          <a:ln w="38100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9600" b="1" err="1">
                <a:solidFill>
                  <a:srgbClr val="06521E"/>
                </a:solidFill>
                <a:latin typeface="Arial" panose="020B0604020202020204" pitchFamily="34" charset="0"/>
                <a:ea typeface="楷体_GB2312" pitchFamily="49" charset="-122"/>
              </a:rPr>
              <a:t> sī</a:t>
            </a:r>
            <a:endParaRPr lang="en-US" altLang="zh-CN" sz="9600" b="1">
              <a:solidFill>
                <a:srgbClr val="06521E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1405" y="114776"/>
            <a:ext cx="1521619" cy="902494"/>
          </a:xfrm>
          <a:prstGeom prst="rect">
            <a:avLst/>
          </a:prstGeom>
        </p:spPr>
      </p:pic>
      <p:sp>
        <p:nvSpPr>
          <p:cNvPr id="6" name="文本框 29"/>
          <p:cNvSpPr txBox="1">
            <a:spLocks noChangeArrowheads="1"/>
          </p:cNvSpPr>
          <p:nvPr/>
        </p:nvSpPr>
        <p:spPr bwMode="auto">
          <a:xfrm>
            <a:off x="5424805" y="5293995"/>
            <a:ext cx="3084195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 </a:t>
            </a:r>
            <a:r>
              <a:rPr lang="en-US" altLang="zh-CN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三年级上</a:t>
            </a:r>
            <a:endParaRPr lang="zh-CN" altLang="en-US" sz="1875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29"/>
          <p:cNvSpPr txBox="1">
            <a:spLocks noChangeArrowheads="1"/>
          </p:cNvSpPr>
          <p:nvPr/>
        </p:nvSpPr>
        <p:spPr bwMode="auto">
          <a:xfrm>
            <a:off x="6311583" y="4764881"/>
            <a:ext cx="1309688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75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第二课时</a:t>
            </a:r>
            <a:endParaRPr lang="zh-CN" altLang="en-US" sz="1875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58" y="816769"/>
            <a:ext cx="1897380" cy="4477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7" name="内容占位符 8196" descr="jiaoliu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44550" y="288290"/>
            <a:ext cx="1450975" cy="763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65095" y="201295"/>
            <a:ext cx="44831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 sz="2800" b="1"/>
              <a:t> </a:t>
            </a:r>
            <a:r>
              <a:rPr lang="zh-CN" altLang="en-US" sz="2800" b="1"/>
              <a:t>我们用多种方式理解了课文内容，那我们一起来回忆，有哪些方法？</a:t>
            </a:r>
            <a:endParaRPr lang="zh-CN" altLang="en-US" sz="2800" b="1"/>
          </a:p>
        </p:txBody>
      </p:sp>
      <p:sp>
        <p:nvSpPr>
          <p:cNvPr id="5" name="横卷形 4"/>
          <p:cNvSpPr/>
          <p:nvPr/>
        </p:nvSpPr>
        <p:spPr>
          <a:xfrm>
            <a:off x="251460" y="1730375"/>
            <a:ext cx="8569325" cy="508254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10285" y="2527300"/>
            <a:ext cx="759396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学习文言文的基本方法</a:t>
            </a:r>
            <a:endParaRPr lang="zh-CN" altLang="en-US" sz="3200"/>
          </a:p>
          <a:p>
            <a:r>
              <a:rPr lang="zh-CN" altLang="en-US" sz="3200"/>
              <a:t>查阅工具书；</a:t>
            </a:r>
            <a:endParaRPr lang="zh-CN" altLang="en-US" sz="3200"/>
          </a:p>
          <a:p>
            <a:r>
              <a:rPr lang="zh-CN" altLang="en-US" sz="3200"/>
              <a:t>结合注释诵读理解；</a:t>
            </a:r>
            <a:endParaRPr lang="zh-CN" altLang="en-US" sz="3200"/>
          </a:p>
          <a:p>
            <a:r>
              <a:rPr lang="zh-CN" altLang="en-US" sz="3200"/>
              <a:t>结合现代白话文故事理解；</a:t>
            </a:r>
            <a:endParaRPr lang="zh-CN" altLang="en-US" sz="3200"/>
          </a:p>
          <a:p>
            <a:r>
              <a:rPr lang="zh-CN" altLang="en-US" sz="3200"/>
              <a:t>联系生活实际理解；</a:t>
            </a:r>
            <a:endParaRPr lang="zh-CN" altLang="en-US" sz="3200"/>
          </a:p>
          <a:p>
            <a:r>
              <a:rPr lang="zh-CN" altLang="en-US" sz="3200"/>
              <a:t>看课文插图进行联想。</a:t>
            </a:r>
            <a:endParaRPr lang="zh-CN" altLang="en-US" sz="3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   </a:t>
            </a:r>
            <a:r>
              <a:rPr lang="zh-CN" altLang="en-US" dirty="0"/>
              <a:t>司马光小时候和同伴一起做游戏。有个玩伴忽然不小心掉进大水缸中。缸里的水太深，那个玩伴出不来。大家都惊惶地一哄而散。只有司马光不慌不忙地拿起一块大石头砸向水缸。缸破了，水流了出来，那个玩伴也因此获救了。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7172" name="标题 717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0000FF"/>
                </a:solidFill>
              </a:rPr>
              <a:t>译文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0245" name="图片 10244" descr="59f98c01955d72fc267fb5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03250"/>
            <a:ext cx="9144000" cy="7461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b="1" dirty="0">
                <a:solidFill>
                  <a:srgbClr val="0000FF"/>
                </a:solidFill>
              </a:rPr>
              <a:t>   </a:t>
            </a:r>
            <a:r>
              <a:rPr lang="zh-CN" altLang="en-US" b="1" dirty="0">
                <a:solidFill>
                  <a:srgbClr val="0000FF"/>
                </a:solidFill>
              </a:rPr>
              <a:t>画一画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  <a:p>
            <a:pPr>
              <a:buNone/>
            </a:pPr>
            <a:r>
              <a:rPr dirty="0"/>
              <a:t>           请你快速浏览课文，想想司马光是一个什么样的小朋友？你是从哪些词句感受到的？用自己喜欢的符号做上笔记。</a:t>
            </a:r>
            <a:endParaRPr dirty="0"/>
          </a:p>
        </p:txBody>
      </p:sp>
      <p:pic>
        <p:nvPicPr>
          <p:cNvPr id="8197" name="图片 8196" descr="jiaoli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404813"/>
            <a:ext cx="1727200" cy="82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24485" y="430530"/>
            <a:ext cx="7924165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读一读：“众皆弃去”“光持石击瓮破之”。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3560" y="2455545"/>
            <a:ext cx="792416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演一演：表演司马光动作。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560" y="3998595"/>
            <a:ext cx="792416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评一评：其余的同学听看并评价。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b="1" dirty="0">
                <a:solidFill>
                  <a:srgbClr val="0000FF"/>
                </a:solidFill>
              </a:rPr>
              <a:t>  </a:t>
            </a:r>
            <a:r>
              <a:rPr lang="zh-CN" altLang="en-US" b="1" dirty="0">
                <a:solidFill>
                  <a:srgbClr val="0000FF"/>
                </a:solidFill>
              </a:rPr>
              <a:t>议一议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1.</a:t>
            </a:r>
            <a:r>
              <a:rPr lang="zh-CN" altLang="en-US" dirty="0"/>
              <a:t>司马光救小伙伴的办法好不好？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en-US" altLang="zh-CN" dirty="0"/>
              <a:t>2.</a:t>
            </a:r>
            <a:r>
              <a:rPr lang="zh-CN" altLang="en-US" dirty="0"/>
              <a:t>如果你在场 ，你能想出其他好办法吗？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en-US" altLang="zh-CN" dirty="0"/>
              <a:t>3.</a:t>
            </a:r>
            <a:r>
              <a:rPr lang="zh-CN" altLang="en-US" dirty="0"/>
              <a:t>你认为司马光是个怎样的孩子？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8197" name="图片 8196" descr="jiaoli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404813"/>
            <a:ext cx="1727200" cy="82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sz="4400" dirty="0">
                <a:solidFill>
                  <a:srgbClr val="003300"/>
                </a:solidFill>
              </a:rPr>
              <a:t>        </a:t>
            </a:r>
            <a:r>
              <a:rPr lang="zh-CN" altLang="en-US" sz="4400" dirty="0">
                <a:solidFill>
                  <a:srgbClr val="003300"/>
                </a:solidFill>
              </a:rPr>
              <a:t>生活中我们难免遇到危险，这个时候我们自己不要慌张，要沉着冷静，才能想到好办法。 </a:t>
            </a:r>
            <a:endParaRPr lang="zh-CN" altLang="en-US" sz="4400" dirty="0">
              <a:solidFill>
                <a:srgbClr val="0033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68313" y="981075"/>
            <a:ext cx="8229600" cy="4525963"/>
          </a:xfrm>
        </p:spPr>
        <p:txBody>
          <a:bodyPr/>
          <a:p>
            <a:pPr algn="ctr">
              <a:buNone/>
            </a:pPr>
            <a:r>
              <a:rPr lang="zh-CN" altLang="en-US" b="1" dirty="0"/>
              <a:t>司马光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    司马光幼时，与群儿游戏。一儿忽堕缸中。缸水深，儿不得出。群儿皆逃。光独取巨石击缸。缸破水泄，儿乃得救。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3059113" y="1844675"/>
            <a:ext cx="4546600" cy="3024188"/>
          </a:xfrm>
        </p:spPr>
        <p:txBody>
          <a:bodyPr/>
          <a:p>
            <a:pPr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起因：</a:t>
            </a:r>
            <a:r>
              <a:rPr lang="zh-CN" altLang="en-US" b="1" dirty="0"/>
              <a:t>群儿戏于庭，一儿登瓮，足跌没水中。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经过：</a:t>
            </a:r>
            <a:r>
              <a:rPr lang="zh-CN" altLang="en-US" b="1" dirty="0"/>
              <a:t>众皆弃去，光持石击瓮破之。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结果：</a:t>
            </a:r>
            <a:r>
              <a:rPr lang="zh-CN" altLang="en-US" b="1" dirty="0"/>
              <a:t>儿得活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9220" name="文本框 9219"/>
          <p:cNvSpPr txBox="1"/>
          <p:nvPr/>
        </p:nvSpPr>
        <p:spPr>
          <a:xfrm>
            <a:off x="684213" y="3068638"/>
            <a:ext cx="1584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司马光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9221" name="左大括号 9220"/>
          <p:cNvSpPr/>
          <p:nvPr/>
        </p:nvSpPr>
        <p:spPr>
          <a:xfrm>
            <a:off x="2339975" y="1987550"/>
            <a:ext cx="503238" cy="2736850"/>
          </a:xfrm>
          <a:prstGeom prst="leftBrace">
            <a:avLst>
              <a:gd name="adj1" fmla="val 45320"/>
              <a:gd name="adj2" fmla="val 50000"/>
            </a:avLst>
          </a:prstGeom>
          <a:noFill/>
          <a:ln w="508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034348" y="347345"/>
            <a:ext cx="339661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孩子们在干吗？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23005" y="118364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在哪里？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1953" y="1983740"/>
            <a:ext cx="339661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一个小孩怎了？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13840" y="289623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众人是怎么做的？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3035" y="4196715"/>
            <a:ext cx="385572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司马光怎么做的？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25930" y="5017135"/>
            <a:ext cx="56921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最后这个小孩子怎么样了？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1280" y="148590"/>
            <a:ext cx="79502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戏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1605" y="978535"/>
            <a:ext cx="79502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庭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7325" y="1983740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登，跌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07050" y="2896235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弃，去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26300" y="5457825"/>
            <a:ext cx="14071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得活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69560" y="4104640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持，击，破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SzPct val="100000"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SzPct val="100000"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3" name="图片 2052" descr="200703152128526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司马光的小故事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5860"/>
            <a:ext cx="8229600" cy="4525963"/>
          </a:xfrm>
        </p:spPr>
        <p:txBody>
          <a:bodyPr/>
          <a:p>
            <a:pPr marL="0" indent="0">
              <a:buNone/>
            </a:pPr>
            <a:r>
              <a:rPr lang="zh-CN" altLang="en-US" sz="2800"/>
              <a:t>1.以诚为本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司马光一生诚信，是受父亲的诚实教育的影响。大概在五、六岁时，有一次，他要给胡桃去皮，他不会做，姊姊想帮他，也去不掉，姊姊就先行离开了。後来一位婢女用热汤替他顺利将胡核去皮。等姐姐回来，便问：“谁帮你做的？”他欺骗姊姊是自己做的，父亲便训斥他：“小子怎敢说谎！”司马光从此不敢说谎，年长之后，还把这件事，写到纸上，策励自己，一直到死，没有说过谎言。邵雍的儿子邵伯温还看过这张纸。清人陈宏谋说：“司马光一生以至诚为主，以不欺为本。”後人对司马光盖棺论定之语，也是一个“诚”字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司马光的小故事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800"/>
              <a:t>2.诚信卖马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司马光要卖一匹马，这匹马毛色纯正漂亮，高大有力，性情温顺，只可惜夏季有肺病。司马光对管家说：“这匹马夏季有肺病，这一定要告诉给买主听。”管家笑了笑说：“哪有人像你这样的呀？我们卖马怎能把人家看不出的毛病说出来！”司马光可不认同管家这种看法，对他说：“一匹马多少钱事小，对人不讲真话，坏了做人的名声事大。我们做人必须得要诚信，要是我们失去了诚信，损失将更大。”管家听后惭愧极了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8910" y="563245"/>
            <a:ext cx="8805545" cy="5810250"/>
          </a:xfrm>
        </p:spPr>
        <p:txBody>
          <a:bodyPr/>
          <a:p>
            <a:pPr marL="0" indent="0">
              <a:buNone/>
            </a:pPr>
            <a:r>
              <a:rPr lang="zh-CN" altLang="en-US" sz="2400"/>
              <a:t>3.爱书藏书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英宗时司马光为龙图阁直学士、翰林学士，政治上反对王安石的变法。后诏他编写《历代君臣事迹》，神宗赐名为《资治通鉴》。元丰七年（1084）书成，共294卷，上下贯穿1362年治乱兴衰之史实，参阅了龙图阁、天章阁、史馆、昭文馆、集贤院、秘阁及私人藏书，采正史之外，用杂史著书凡322家，集文献史料之大成，被誉为“典籍之总会。策牍之渊林”，与《史记》、《汉书》相媲美。书成之后，为便于翻检，编《资治通鉴目录》30卷，以明取材不同之故，对后世的影响极大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司马光家藏书富，居洛阳时，买田20亩，建“独乐园”，藏文史书籍万余卷。又置“读书堂”，辟精善之本5000卷，又得神宗赐书2400卷，以资著述。善保护图书，每年二伏至重阳间，在天气晴朗之日，设案以曝书籍。桌案洁净，铺以茵缛，然户端坐看书。阅书时，不以空手捧书，唯恐手汗渍湿。藏书几十年，其书仍新如手未触一样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5990" y="558324"/>
            <a:ext cx="1632109" cy="937736"/>
          </a:xfrm>
          <a:prstGeom prst="rect">
            <a:avLst/>
          </a:prstGeom>
        </p:spPr>
      </p:pic>
      <p:pic>
        <p:nvPicPr>
          <p:cNvPr id="5" name="图片 4" descr="结尾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3" y="4161949"/>
            <a:ext cx="4460081" cy="1578769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/>
        </p:nvSpPr>
        <p:spPr>
          <a:xfrm>
            <a:off x="2921318" y="1691640"/>
            <a:ext cx="2643664" cy="233457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  <a:scene3d>
              <a:camera prst="isometricOffAxis1Righ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观看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68313" y="981075"/>
            <a:ext cx="8229600" cy="4525963"/>
          </a:xfrm>
        </p:spPr>
        <p:txBody>
          <a:bodyPr/>
          <a:p>
            <a:pPr algn="ctr">
              <a:buNone/>
            </a:pPr>
            <a:r>
              <a:rPr lang="zh-CN" altLang="en-US" b="1" dirty="0"/>
              <a:t>司马光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    司马光幼时，与群儿游戏。一儿忽堕缸中。缸水深，儿不得出。群儿皆逃。光独取巨石击缸。缸破水泄，儿乃得救。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占位符 6145"/>
          <p:cNvSpPr>
            <a:spLocks noGrp="1"/>
          </p:cNvSpPr>
          <p:nvPr>
            <p:ph type="body" idx="1"/>
          </p:nvPr>
        </p:nvSpPr>
        <p:spPr>
          <a:xfrm>
            <a:off x="468313" y="981075"/>
            <a:ext cx="8229600" cy="4525963"/>
          </a:xfrm>
        </p:spPr>
        <p:txBody>
          <a:bodyPr/>
          <a:p>
            <a:pPr algn="ctr">
              <a:buNone/>
            </a:pPr>
            <a:r>
              <a:rPr lang="zh-CN" altLang="en-US" b="1" dirty="0"/>
              <a:t>司马光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    司马光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幼时，与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群儿游戏。一儿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忽堕缸中。缸水深，儿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不得出。群儿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皆逃。光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独取巨石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击缸。缸破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水泄，儿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乃得救。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自学提示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小组合作，小声读课文，并对照课下注释，借助工具书、插图或动作等多种方式理解句子的意思，在书上做好笔记，5分钟后比谁能解释重点词并将全文大体意思用自己的话说出来。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68313" y="981075"/>
            <a:ext cx="8229600" cy="4525963"/>
          </a:xfrm>
        </p:spPr>
        <p:txBody>
          <a:bodyPr/>
          <a:p>
            <a:pPr algn="ctr">
              <a:buNone/>
            </a:pPr>
            <a:r>
              <a:rPr lang="zh-CN" altLang="en-US" b="1" dirty="0"/>
              <a:t>司马光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    司马光幼时，与群儿游戏。一儿忽堕缸中。缸水深，儿不得出。群儿皆逃。光独取巨石击缸。缸破水泄，儿乃得救。</a:t>
            </a:r>
            <a:endParaRPr lang="zh-CN" altLang="en-US" b="1" dirty="0"/>
          </a:p>
        </p:txBody>
      </p:sp>
      <p:sp>
        <p:nvSpPr>
          <p:cNvPr id="2" name="云形标注 1"/>
          <p:cNvSpPr/>
          <p:nvPr/>
        </p:nvSpPr>
        <p:spPr>
          <a:xfrm>
            <a:off x="5724525" y="404495"/>
            <a:ext cx="3312160" cy="144018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41720" y="802005"/>
            <a:ext cx="2687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</a:t>
            </a:r>
            <a:r>
              <a:rPr lang="zh-CN" altLang="en-US"/>
              <a:t>请按照这种方法说说课文大体意思。</a:t>
            </a:r>
            <a:endParaRPr lang="zh-CN" altLang="en-US"/>
          </a:p>
        </p:txBody>
      </p:sp>
      <p:sp>
        <p:nvSpPr>
          <p:cNvPr id="4" name="横卷形 3"/>
          <p:cNvSpPr/>
          <p:nvPr/>
        </p:nvSpPr>
        <p:spPr>
          <a:xfrm>
            <a:off x="755650" y="4437380"/>
            <a:ext cx="7633335" cy="172847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71575" y="4810125"/>
            <a:ext cx="6857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汇报方法：</a:t>
            </a:r>
            <a:endParaRPr lang="zh-CN" altLang="en-US" sz="2000"/>
          </a:p>
          <a:p>
            <a:r>
              <a:rPr lang="zh-CN" altLang="en-US" sz="2000"/>
              <a:t>先读一句原文，再解释重点词，最后说整个句子的意思。</a:t>
            </a:r>
            <a:endParaRPr lang="zh-CN" altLang="en-US"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0000FF"/>
                </a:solidFill>
              </a:rPr>
              <a:t>注释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1116013" y="1417955"/>
            <a:ext cx="7570787" cy="3700463"/>
          </a:xfrm>
        </p:spPr>
        <p:txBody>
          <a:bodyPr/>
          <a:p>
            <a:pPr>
              <a:buNone/>
            </a:pPr>
            <a:r>
              <a:rPr lang="zh-CN" altLang="en-US" dirty="0"/>
              <a:t>庭：庭院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于：在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瓮：口小肚大的陶器。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没（mò）：淹没，沉下去。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皆：全，都。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弃：放弃，扔掉。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击“打，敲打。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迸：涌出。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68313" y="981075"/>
            <a:ext cx="8229600" cy="4525963"/>
          </a:xfrm>
        </p:spPr>
        <p:txBody>
          <a:bodyPr/>
          <a:p>
            <a:pPr algn="ctr">
              <a:buNone/>
            </a:pPr>
            <a:r>
              <a:rPr lang="zh-CN" altLang="en-US" b="1" dirty="0"/>
              <a:t>司马光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    司马光幼时，与群儿游戏。一儿忽堕缸中。缸水深，儿不得出。群儿皆逃。光独取巨石击缸。缸破水泄，儿乃得救。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68313" y="981075"/>
            <a:ext cx="8229600" cy="4525963"/>
          </a:xfrm>
        </p:spPr>
        <p:txBody>
          <a:bodyPr/>
          <a:p>
            <a:pPr algn="ctr">
              <a:buNone/>
            </a:pPr>
            <a:r>
              <a:rPr lang="zh-CN" altLang="en-US" b="1" dirty="0"/>
              <a:t>司马光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    司马光幼时，与群儿游戏。一儿忽堕缸中。缸水深，儿不得出。群儿皆逃。光独取巨石击缸。缸破水泄，儿乃得救。</a:t>
            </a:r>
            <a:endParaRPr lang="zh-CN" altLang="en-US" b="1" dirty="0"/>
          </a:p>
        </p:txBody>
      </p:sp>
      <p:sp>
        <p:nvSpPr>
          <p:cNvPr id="2050" name=" 2050"/>
          <p:cNvSpPr/>
          <p:nvPr/>
        </p:nvSpPr>
        <p:spPr bwMode="auto">
          <a:xfrm>
            <a:off x="251460" y="260350"/>
            <a:ext cx="2592705" cy="108013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593" y="260350"/>
            <a:ext cx="22498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译一译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2000</Words>
  <Application>WPS 演示</Application>
  <PresentationFormat>在屏幕上显示</PresentationFormat>
  <Paragraphs>140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Arial Unicode MS</vt:lpstr>
      <vt:lpstr>华文楷体</vt:lpstr>
      <vt:lpstr>楷体_GB2312</vt:lpstr>
      <vt:lpstr>新宋体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自学提示</vt:lpstr>
      <vt:lpstr>PowerPoint 演示文稿</vt:lpstr>
      <vt:lpstr>注释</vt:lpstr>
      <vt:lpstr>PowerPoint 演示文稿</vt:lpstr>
      <vt:lpstr>PowerPoint 演示文稿</vt:lpstr>
      <vt:lpstr>PowerPoint 演示文稿</vt:lpstr>
      <vt:lpstr>译文</vt:lpstr>
      <vt:lpstr>PowerPoint 演示文稿</vt:lpstr>
      <vt:lpstr>   画一画</vt:lpstr>
      <vt:lpstr>PowerPoint 演示文稿</vt:lpstr>
      <vt:lpstr>  议一议</vt:lpstr>
      <vt:lpstr>PowerPoint 演示文稿</vt:lpstr>
      <vt:lpstr>PowerPoint 演示文稿</vt:lpstr>
      <vt:lpstr>PowerPoint 演示文稿</vt:lpstr>
      <vt:lpstr>PowerPoint 演示文稿</vt:lpstr>
      <vt:lpstr>司马光的小故事</vt:lpstr>
      <vt:lpstr>司马光的小故事</vt:lpstr>
      <vt:lpstr>PowerPoint 演示文稿</vt:lpstr>
      <vt:lpstr>PowerPoint 演示文稿</vt:lpstr>
    </vt:vector>
  </TitlesOfParts>
  <Company>www.in9.cn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12</cp:revision>
  <dcterms:created xsi:type="dcterms:W3CDTF">2010-04-23T02:16:00Z</dcterms:created>
  <dcterms:modified xsi:type="dcterms:W3CDTF">2019-07-30T05:48:31Z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