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78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jpe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>
          <a:xfrm>
            <a:off x="-12700" y="7620"/>
            <a:ext cx="9168765" cy="684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6645" y="2569845"/>
            <a:ext cx="5519420" cy="768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12.</a:t>
            </a:r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总也倒不了的老屋</a:t>
            </a:r>
            <a:endParaRPr lang="zh-CN" altLang="en-US" sz="44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6876415" y="1412875"/>
            <a:ext cx="1512570" cy="1008380"/>
          </a:xfrm>
          <a:custGeom>
            <a:avLst/>
            <a:gdLst>
              <a:gd name="T0" fmla="*/ 942322 w 3841"/>
              <a:gd name="T1" fmla="*/ 1696878 h 3861"/>
              <a:gd name="T2" fmla="*/ 612206 w 3841"/>
              <a:gd name="T3" fmla="*/ 1630196 h 3861"/>
              <a:gd name="T4" fmla="*/ 0 w 3841"/>
              <a:gd name="T5" fmla="*/ 1797599 h 3861"/>
              <a:gd name="T6" fmla="*/ 282090 w 3841"/>
              <a:gd name="T7" fmla="*/ 1380724 h 3861"/>
              <a:gd name="T8" fmla="*/ 93719 w 3841"/>
              <a:gd name="T9" fmla="*/ 848206 h 3861"/>
              <a:gd name="T10" fmla="*/ 942322 w 3841"/>
              <a:gd name="T11" fmla="*/ 0 h 3861"/>
              <a:gd name="T12" fmla="*/ 1790924 w 3841"/>
              <a:gd name="T13" fmla="*/ 848206 h 3861"/>
              <a:gd name="T14" fmla="*/ 942322 w 3841"/>
              <a:gd name="T15" fmla="*/ 1696878 h 3861"/>
              <a:gd name="T16" fmla="*/ 682146 w 3841"/>
              <a:gd name="T17" fmla="*/ 1245496 h 3861"/>
              <a:gd name="T18" fmla="*/ 803375 w 3841"/>
              <a:gd name="T19" fmla="*/ 1371398 h 3861"/>
              <a:gd name="T20" fmla="*/ 956776 w 3841"/>
              <a:gd name="T21" fmla="*/ 1221248 h 3861"/>
              <a:gd name="T22" fmla="*/ 830884 w 3841"/>
              <a:gd name="T23" fmla="*/ 1092082 h 3861"/>
              <a:gd name="T24" fmla="*/ 682146 w 3841"/>
              <a:gd name="T25" fmla="*/ 1245496 h 3861"/>
              <a:gd name="T26" fmla="*/ 988948 w 3841"/>
              <a:gd name="T27" fmla="*/ 301698 h 3861"/>
              <a:gd name="T28" fmla="*/ 729705 w 3841"/>
              <a:gd name="T29" fmla="*/ 367913 h 3861"/>
              <a:gd name="T30" fmla="*/ 758613 w 3841"/>
              <a:gd name="T31" fmla="*/ 522726 h 3861"/>
              <a:gd name="T32" fmla="*/ 926002 w 3841"/>
              <a:gd name="T33" fmla="*/ 479826 h 3861"/>
              <a:gd name="T34" fmla="*/ 1015059 w 3841"/>
              <a:gd name="T35" fmla="*/ 553502 h 3861"/>
              <a:gd name="T36" fmla="*/ 892431 w 3841"/>
              <a:gd name="T37" fmla="*/ 723703 h 3861"/>
              <a:gd name="T38" fmla="*/ 752552 w 3841"/>
              <a:gd name="T39" fmla="*/ 978771 h 3861"/>
              <a:gd name="T40" fmla="*/ 747889 w 3841"/>
              <a:gd name="T41" fmla="*/ 1018406 h 3861"/>
              <a:gd name="T42" fmla="*/ 962837 w 3841"/>
              <a:gd name="T43" fmla="*/ 1018406 h 3861"/>
              <a:gd name="T44" fmla="*/ 970298 w 3841"/>
              <a:gd name="T45" fmla="*/ 981568 h 3861"/>
              <a:gd name="T46" fmla="*/ 1074741 w 3841"/>
              <a:gd name="T47" fmla="*/ 800643 h 3861"/>
              <a:gd name="T48" fmla="*/ 1242130 w 3841"/>
              <a:gd name="T49" fmla="*/ 510602 h 3861"/>
              <a:gd name="T50" fmla="*/ 988948 w 3841"/>
              <a:gd name="T51" fmla="*/ 301698 h 38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841" h="3861">
                <a:moveTo>
                  <a:pt x="2021" y="3639"/>
                </a:moveTo>
                <a:cubicBezTo>
                  <a:pt x="1770" y="3639"/>
                  <a:pt x="1531" y="3588"/>
                  <a:pt x="1313" y="3496"/>
                </a:cubicBezTo>
                <a:cubicBezTo>
                  <a:pt x="830" y="3861"/>
                  <a:pt x="0" y="3855"/>
                  <a:pt x="0" y="3855"/>
                </a:cubicBezTo>
                <a:cubicBezTo>
                  <a:pt x="0" y="3855"/>
                  <a:pt x="417" y="3566"/>
                  <a:pt x="605" y="2961"/>
                </a:cubicBezTo>
                <a:cubicBezTo>
                  <a:pt x="352" y="2648"/>
                  <a:pt x="201" y="2252"/>
                  <a:pt x="201" y="1819"/>
                </a:cubicBezTo>
                <a:cubicBezTo>
                  <a:pt x="201" y="814"/>
                  <a:pt x="1016" y="0"/>
                  <a:pt x="2021" y="0"/>
                </a:cubicBezTo>
                <a:cubicBezTo>
                  <a:pt x="3026" y="0"/>
                  <a:pt x="3841" y="814"/>
                  <a:pt x="3841" y="1819"/>
                </a:cubicBezTo>
                <a:cubicBezTo>
                  <a:pt x="3841" y="2824"/>
                  <a:pt x="3026" y="3639"/>
                  <a:pt x="2021" y="3639"/>
                </a:cubicBezTo>
                <a:close/>
                <a:moveTo>
                  <a:pt x="1463" y="2671"/>
                </a:moveTo>
                <a:cubicBezTo>
                  <a:pt x="1463" y="2826"/>
                  <a:pt x="1568" y="2941"/>
                  <a:pt x="1723" y="2941"/>
                </a:cubicBezTo>
                <a:cubicBezTo>
                  <a:pt x="1917" y="2941"/>
                  <a:pt x="2052" y="2806"/>
                  <a:pt x="2052" y="2619"/>
                </a:cubicBezTo>
                <a:cubicBezTo>
                  <a:pt x="2052" y="2457"/>
                  <a:pt x="1940" y="2342"/>
                  <a:pt x="1782" y="2342"/>
                </a:cubicBezTo>
                <a:cubicBezTo>
                  <a:pt x="1595" y="2342"/>
                  <a:pt x="1463" y="2497"/>
                  <a:pt x="1463" y="2671"/>
                </a:cubicBezTo>
                <a:close/>
                <a:moveTo>
                  <a:pt x="2121" y="647"/>
                </a:moveTo>
                <a:cubicBezTo>
                  <a:pt x="1874" y="647"/>
                  <a:pt x="1687" y="716"/>
                  <a:pt x="1565" y="789"/>
                </a:cubicBezTo>
                <a:cubicBezTo>
                  <a:pt x="1627" y="1121"/>
                  <a:pt x="1627" y="1121"/>
                  <a:pt x="1627" y="1121"/>
                </a:cubicBezTo>
                <a:cubicBezTo>
                  <a:pt x="1720" y="1065"/>
                  <a:pt x="1838" y="1029"/>
                  <a:pt x="1986" y="1029"/>
                </a:cubicBezTo>
                <a:cubicBezTo>
                  <a:pt x="2134" y="1032"/>
                  <a:pt x="2177" y="1101"/>
                  <a:pt x="2177" y="1187"/>
                </a:cubicBezTo>
                <a:cubicBezTo>
                  <a:pt x="2177" y="1302"/>
                  <a:pt x="2042" y="1414"/>
                  <a:pt x="1914" y="1552"/>
                </a:cubicBezTo>
                <a:cubicBezTo>
                  <a:pt x="1729" y="1747"/>
                  <a:pt x="1641" y="1921"/>
                  <a:pt x="1614" y="2099"/>
                </a:cubicBezTo>
                <a:cubicBezTo>
                  <a:pt x="1611" y="2125"/>
                  <a:pt x="1608" y="2155"/>
                  <a:pt x="1604" y="2184"/>
                </a:cubicBezTo>
                <a:cubicBezTo>
                  <a:pt x="2065" y="2184"/>
                  <a:pt x="2065" y="2184"/>
                  <a:pt x="2065" y="2184"/>
                </a:cubicBezTo>
                <a:cubicBezTo>
                  <a:pt x="2072" y="2155"/>
                  <a:pt x="2075" y="2128"/>
                  <a:pt x="2081" y="2105"/>
                </a:cubicBezTo>
                <a:cubicBezTo>
                  <a:pt x="2111" y="1957"/>
                  <a:pt x="2177" y="1845"/>
                  <a:pt x="2305" y="1717"/>
                </a:cubicBezTo>
                <a:cubicBezTo>
                  <a:pt x="2490" y="1526"/>
                  <a:pt x="2664" y="1358"/>
                  <a:pt x="2664" y="1095"/>
                </a:cubicBezTo>
                <a:cubicBezTo>
                  <a:pt x="2664" y="825"/>
                  <a:pt x="2437" y="647"/>
                  <a:pt x="2121" y="6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4605" y="256381"/>
            <a:ext cx="1521619" cy="902494"/>
          </a:xfrm>
          <a:prstGeom prst="rect">
            <a:avLst/>
          </a:prstGeom>
        </p:spPr>
      </p:pic>
      <p:sp>
        <p:nvSpPr>
          <p:cNvPr id="6" name="文本框 29"/>
          <p:cNvSpPr txBox="1">
            <a:spLocks noChangeArrowheads="1"/>
          </p:cNvSpPr>
          <p:nvPr/>
        </p:nvSpPr>
        <p:spPr bwMode="auto">
          <a:xfrm>
            <a:off x="4934585" y="4681855"/>
            <a:ext cx="3084195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 </a:t>
            </a:r>
            <a:r>
              <a:rPr lang="en-US" altLang="zh-CN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 </a:t>
            </a:r>
            <a:r>
              <a:rPr lang="en-US" altLang="zh-CN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三年级上</a:t>
            </a:r>
            <a:endParaRPr lang="zh-CN" altLang="en-US" sz="1875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5967413" y="4122896"/>
            <a:ext cx="130968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6" rIns="51434" bIns="25716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75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1875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18" y="816769"/>
            <a:ext cx="1897380" cy="447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等等，老屋！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一个小小的声音在它门前响起，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再过二十一天，行吗？主人想拿走我的蛋，可是我想孵小鸡，我找不到一个安心孵蛋的地方。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老屋低头看看，墙壁吱吱呀呀地响：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哦，是老母鸡啊。好吧，我就再站二十一天。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二十一天后，老母鸡从破窗户里走了出来，九只小鸡从门板下面叽叽叫着钻了出来：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叽叽，谢谢！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老屋说：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再见！好了，我到了倒下的时候了！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9635" y="38042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35455" y="5098415"/>
            <a:ext cx="4754880" cy="36830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/>
              <a:t>接下来会发生什么呢？请你写在学习卡片上。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布置作业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9635" y="38042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zh-CN" altLang="en-US" sz="2400" dirty="0"/>
              <a:t>一、看拼音，写词语。</a:t>
            </a:r>
            <a:endParaRPr lang="zh-CN" altLang="en-US" sz="2400" dirty="0"/>
          </a:p>
          <a:p>
            <a:r>
              <a:rPr lang="zh-CN" altLang="en-US" sz="2400" dirty="0"/>
              <a:t>zhǔn bèi      </a:t>
            </a:r>
            <a:r>
              <a:rPr lang="en-US" altLang="zh-CN" sz="2400" dirty="0" err="1"/>
              <a:t>zhī</a:t>
            </a:r>
            <a:r>
              <a:rPr lang="en-US" altLang="zh-CN" sz="2400" dirty="0"/>
              <a:t> </a:t>
            </a:r>
            <a:r>
              <a:rPr lang="en-US" altLang="zh-CN" sz="2400" dirty="0" err="1"/>
              <a:t>zhū</a:t>
            </a:r>
            <a:r>
              <a:rPr lang="zh-CN" altLang="en-US" sz="2400" dirty="0"/>
              <a:t>      dòng kǒu       bào fēng yǔ  </a:t>
            </a:r>
            <a:endParaRPr lang="zh-CN" altLang="en-US" sz="2400" dirty="0"/>
          </a:p>
          <a:p>
            <a:r>
              <a:rPr lang="zh-CN" altLang="en-US" sz="2400" dirty="0"/>
              <a:t>（          ） （          ） （           ） （                ） </a:t>
            </a:r>
            <a:endParaRPr lang="zh-CN" altLang="en-US" sz="2400" dirty="0"/>
          </a:p>
          <a:p>
            <a:r>
              <a:rPr lang="zh-CN" altLang="en-US" sz="2400" dirty="0"/>
              <a:t>bì huà       zhuā zhù       </a:t>
            </a:r>
            <a:r>
              <a:rPr lang="en-US" altLang="zh-CN" sz="2400" dirty="0" err="1"/>
              <a:t>piào</a:t>
            </a:r>
            <a:r>
              <a:rPr lang="zh-CN" altLang="en-US" sz="2400" dirty="0"/>
              <a:t> </a:t>
            </a:r>
            <a:r>
              <a:rPr lang="en-US" altLang="zh-CN" sz="2400" dirty="0" err="1"/>
              <a:t>liàng</a:t>
            </a:r>
            <a:r>
              <a:rPr lang="zh-CN" altLang="en-US" sz="2400" dirty="0"/>
              <a:t>     shài tài yáng</a:t>
            </a:r>
            <a:endParaRPr lang="zh-CN" altLang="en-US" sz="2400" dirty="0"/>
          </a:p>
          <a:p>
            <a:r>
              <a:rPr lang="zh-CN" altLang="en-US" sz="2400" dirty="0"/>
              <a:t>（           ） （          ） （           ） （                ） </a:t>
            </a:r>
            <a:endParaRPr lang="zh-CN" altLang="en-US" sz="2400" dirty="0"/>
          </a:p>
          <a:p>
            <a:r>
              <a:rPr lang="zh-CN" altLang="en-US" sz="2400" dirty="0"/>
              <a:t>二、完成学习卡片。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/>
          <p:nvPr/>
        </p:nvGraphicFramePr>
        <p:xfrm>
          <a:off x="500034" y="3857628"/>
          <a:ext cx="823150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835"/>
                <a:gridCol w="2743835"/>
                <a:gridCol w="2743835"/>
              </a:tblGrid>
              <a:tr h="25971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预测的依据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预测的内容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故事里的内容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生活经验和生活常识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小猫刚刚离开，老母鸡又来请求老屋不要倒下。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不断地被别人打扰，可能会觉得很烦。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我想老屋可能会不耐烦了。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老母鸡又离开了，老屋再一次说出了这句话“好了，我到了倒下的时候了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！”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文本中一句不断重复的话就像是一个信号，证明同样的事情又要发生了。</a:t>
                      </a:r>
                      <a:endParaRPr lang="en-US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我想老屋不会倒，又有什么人要过来请求他的帮助了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2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5990" y="558324"/>
            <a:ext cx="1632109" cy="937736"/>
          </a:xfrm>
          <a:prstGeom prst="rect">
            <a:avLst/>
          </a:prstGeom>
        </p:spPr>
      </p:pic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3" y="4161949"/>
            <a:ext cx="4460081" cy="1578769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/>
        </p:nvSpPr>
        <p:spPr>
          <a:xfrm>
            <a:off x="2921318" y="1691640"/>
            <a:ext cx="2643664" cy="233457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  <a:scene3d>
              <a:camera prst="isometricOffAxis1Righ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zh-CN" altLang="en-US" sz="7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观看</a:t>
            </a:r>
            <a:endParaRPr lang="zh-CN" altLang="en-US" sz="7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5560" y="18224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学习指南</a:t>
            </a:r>
            <a:endParaRPr lang="zh-CN" altLang="zh-CN" sz="72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8695" y="2040255"/>
            <a:ext cx="71837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/>
              <a:t>1.用自己喜欢的方式读课文，边读边想刚才提出的问题，找到答案了可以在旁边用笔标注。</a:t>
            </a:r>
            <a:endParaRPr lang="zh-CN" altLang="en-US" sz="3200"/>
          </a:p>
          <a:p>
            <a:r>
              <a:rPr lang="zh-CN" altLang="en-US" sz="3200"/>
              <a:t>       2.标注自然段。</a:t>
            </a:r>
            <a:endParaRPr lang="zh-CN" altLang="en-US" sz="3200"/>
          </a:p>
          <a:p>
            <a:r>
              <a:rPr lang="zh-CN" altLang="en-US" sz="3200"/>
              <a:t>       3.遇到不认识的字要通过查字典、问老师来解决。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595" y="-100330"/>
            <a:ext cx="9126855" cy="6861175"/>
          </a:xfrm>
          <a:prstGeom prst="rect">
            <a:avLst/>
          </a:prstGeom>
        </p:spPr>
      </p:pic>
      <p:sp>
        <p:nvSpPr>
          <p:cNvPr id="6" name="棱台 5"/>
          <p:cNvSpPr/>
          <p:nvPr/>
        </p:nvSpPr>
        <p:spPr>
          <a:xfrm>
            <a:off x="0" y="0"/>
            <a:ext cx="2484120" cy="83693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1455" y="146685"/>
            <a:ext cx="2056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/>
              <a:t>认一认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1565275" y="1782445"/>
            <a:ext cx="624840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 破洞   准备   墙壁   饥饿   漂亮    蜘蛛   碰撞   </a:t>
            </a:r>
            <a:endParaRPr lang="zh-CN" altLang="en-US" sz="4400" b="1"/>
          </a:p>
          <a:p>
            <a:r>
              <a:rPr lang="zh-CN" altLang="en-US" sz="4400" b="1"/>
              <a:t>晒太阳     暴风雨    </a:t>
            </a:r>
            <a:r>
              <a:rPr lang="zh-CN" altLang="en-US" sz="4400" b="1">
                <a:sym typeface="+mn-ea"/>
              </a:rPr>
              <a:t>孵蛋</a:t>
            </a:r>
            <a:endParaRPr lang="zh-CN" altLang="en-US" sz="4400" b="1"/>
          </a:p>
          <a:p>
            <a:r>
              <a:rPr lang="zh-CN" altLang="en-US" sz="4400" b="1"/>
              <a:t>叽叽喳喳   喵喵叫   偶尔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8255" y="-57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40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初读感受</a:t>
            </a:r>
            <a:endParaRPr lang="zh-CN" altLang="en-US" sz="40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971550" y="1341120"/>
            <a:ext cx="7344410" cy="1871980"/>
          </a:xfrm>
          <a:prstGeom prst="horizontalScroll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7625" y="1752600"/>
            <a:ext cx="68548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请你说说这篇课文先讲了什么,再讲了什么,最后讲了什么。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3900805"/>
            <a:ext cx="2762885" cy="2070100"/>
          </a:xfrm>
          <a:prstGeom prst="rect">
            <a:avLst/>
          </a:prstGeom>
        </p:spPr>
      </p:pic>
      <p:sp>
        <p:nvSpPr>
          <p:cNvPr id="8" name="椭圆形标注 7"/>
          <p:cNvSpPr/>
          <p:nvPr/>
        </p:nvSpPr>
        <p:spPr>
          <a:xfrm>
            <a:off x="3059430" y="3789045"/>
            <a:ext cx="5616575" cy="2290445"/>
          </a:xfrm>
          <a:prstGeom prst="wedgeEllipseCallou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6805" y="4002405"/>
            <a:ext cx="4669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这篇课文先讲一座老屋活了一百多岁，它打算倒下去;</a:t>
            </a:r>
            <a:r>
              <a:rPr lang="zh-CN" altLang="en-US">
                <a:solidFill>
                  <a:srgbClr val="7030A0"/>
                </a:solidFill>
              </a:rPr>
              <a:t>再讲一只小花猫来躲雨，使老屋多站了一晚；</a:t>
            </a:r>
            <a:r>
              <a:rPr lang="zh-CN" altLang="en-US">
                <a:solidFill>
                  <a:srgbClr val="FF0000"/>
                </a:solidFill>
              </a:rPr>
              <a:t>然后是一只老母鸡来孵蛋，使老屋多站了二十一天；</a:t>
            </a:r>
            <a:r>
              <a:rPr lang="zh-CN" altLang="en-US">
                <a:solidFill>
                  <a:srgbClr val="F729DC"/>
                </a:solidFill>
              </a:rPr>
              <a:t>最后讲一只蜘蛛来结网，它一边结网一边给老屋讲故事，使老屋一直站在那儿晒太阳。</a:t>
            </a:r>
            <a:endParaRPr lang="zh-CN" altLang="en-US">
              <a:solidFill>
                <a:srgbClr val="F729D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老屋已经活了一百多岁了，它的窗户变成了黑窟窿，门板也破了个洞。它很久很久没人住了。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好了，我到了倒下的时候了！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它这样想着，便准备往旁边倒去。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9440" y="3690620"/>
            <a:ext cx="438531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问什么说老屋很老了？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4699635" y="38042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老屋已经活了一百多岁了，它的窗户变成了黑窟窿，门板也破了个洞。它很久很久没人住了。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好了，我到了倒下的时候了！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它这样想着，便准备往旁边倒去。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9440" y="3690620"/>
            <a:ext cx="438531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谁能模仿老屋说说这一句。</a:t>
            </a:r>
            <a:endParaRPr lang="zh-CN" altLang="en-US" sz="2400"/>
          </a:p>
        </p:txBody>
      </p:sp>
      <p:sp>
        <p:nvSpPr>
          <p:cNvPr id="219" name=" 219"/>
          <p:cNvSpPr/>
          <p:nvPr/>
        </p:nvSpPr>
        <p:spPr>
          <a:xfrm>
            <a:off x="1673860" y="2928934"/>
            <a:ext cx="5346700" cy="53661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219"/>
          <p:cNvSpPr/>
          <p:nvPr/>
        </p:nvSpPr>
        <p:spPr>
          <a:xfrm>
            <a:off x="673100" y="3508219"/>
            <a:ext cx="1000760" cy="48416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1835785" y="4221480"/>
            <a:ext cx="5760720" cy="12242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20010" y="4582795"/>
            <a:ext cx="4400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它这样想着，便准备往旁边倒去。有没有倒成？为什么？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9" grpId="0" bldLvl="0" animBg="1"/>
      <p:bldP spid="5" grpId="0" bldLvl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9413"/>
          <a:stretch>
            <a:fillRect/>
          </a:stretch>
        </p:blipFill>
        <p:spPr>
          <a:xfrm>
            <a:off x="-12700" y="7620"/>
            <a:ext cx="9168765" cy="684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6645" y="2569845"/>
            <a:ext cx="5519420" cy="768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12.</a:t>
            </a:r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总也倒不了的老屋</a:t>
            </a:r>
            <a:endParaRPr lang="zh-CN" altLang="en-US" sz="44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3100" y="768985"/>
            <a:ext cx="71412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“</a:t>
            </a:r>
            <a:r>
              <a:rPr lang="zh-CN" altLang="en-US" sz="2800"/>
              <a:t>等等，老屋！</a:t>
            </a:r>
            <a:r>
              <a:rPr lang="en-US" altLang="zh-CN" sz="2800"/>
              <a:t>”</a:t>
            </a:r>
            <a:r>
              <a:rPr lang="zh-CN" altLang="en-US" sz="2800"/>
              <a:t>一个小小的声音在它门前响起，</a:t>
            </a:r>
            <a:r>
              <a:rPr lang="en-US" altLang="zh-CN" sz="2800"/>
              <a:t>“</a:t>
            </a:r>
            <a:r>
              <a:rPr lang="zh-CN" altLang="en-US" sz="2800"/>
              <a:t>再过一个晚上，行吗？今天晚上有暴风雨，我找不到一个安心睡觉的地方。</a:t>
            </a:r>
            <a:r>
              <a:rPr lang="en-US" altLang="zh-CN" sz="2800"/>
              <a:t>”</a:t>
            </a:r>
            <a:endParaRPr lang="en-US" altLang="zh-CN" sz="2800"/>
          </a:p>
          <a:p>
            <a:r>
              <a:rPr lang="zh-CN" altLang="en-US" sz="2800"/>
              <a:t>       老屋低下头，把老花的眼睛使劲往前凑：</a:t>
            </a:r>
            <a:r>
              <a:rPr lang="en-US" altLang="zh-CN" sz="2800"/>
              <a:t>“</a:t>
            </a:r>
            <a:r>
              <a:rPr lang="zh-CN" altLang="en-US" sz="2800"/>
              <a:t>哦，是小猫啊！好吧，我就再站一个晚上。</a:t>
            </a:r>
            <a:r>
              <a:rPr lang="en-US" altLang="zh-CN" sz="2800"/>
              <a:t>”</a:t>
            </a:r>
            <a:endParaRPr lang="en-US" altLang="zh-CN" sz="2800"/>
          </a:p>
          <a:p>
            <a:r>
              <a:rPr lang="zh-CN" altLang="en-US" sz="2800"/>
              <a:t>       第二天，天晴了。小猫从门上的破洞跳了出来：</a:t>
            </a:r>
            <a:r>
              <a:rPr lang="en-US" altLang="zh-CN" sz="2800"/>
              <a:t>“</a:t>
            </a:r>
            <a:r>
              <a:rPr lang="zh-CN" altLang="en-US" sz="2800"/>
              <a:t>喵喵，谢谢！</a:t>
            </a:r>
            <a:r>
              <a:rPr lang="en-US" altLang="zh-CN" sz="2800"/>
              <a:t>”</a:t>
            </a:r>
            <a:endParaRPr lang="en-US" altLang="zh-CN" sz="2800"/>
          </a:p>
          <a:p>
            <a:r>
              <a:rPr lang="zh-CN" altLang="en-US" sz="2800"/>
              <a:t>       老屋说：</a:t>
            </a:r>
            <a:r>
              <a:rPr lang="en-US" altLang="zh-CN" sz="2800"/>
              <a:t>“</a:t>
            </a:r>
            <a:r>
              <a:rPr lang="zh-CN" altLang="en-US" sz="2800"/>
              <a:t>再见！好了，我到了倒下的时候了！</a:t>
            </a:r>
            <a:r>
              <a:rPr lang="en-US" altLang="zh-CN" sz="2800"/>
              <a:t>”</a:t>
            </a:r>
            <a:endParaRPr lang="en-US" altLang="zh-CN" sz="2800"/>
          </a:p>
        </p:txBody>
      </p:sp>
      <p:sp>
        <p:nvSpPr>
          <p:cNvPr id="219" name=" 219"/>
          <p:cNvSpPr/>
          <p:nvPr/>
        </p:nvSpPr>
        <p:spPr>
          <a:xfrm>
            <a:off x="1475740" y="1196975"/>
            <a:ext cx="1944370" cy="75565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219"/>
          <p:cNvSpPr/>
          <p:nvPr/>
        </p:nvSpPr>
        <p:spPr>
          <a:xfrm>
            <a:off x="2188845" y="1629410"/>
            <a:ext cx="5450840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 219"/>
          <p:cNvSpPr/>
          <p:nvPr/>
        </p:nvSpPr>
        <p:spPr>
          <a:xfrm>
            <a:off x="673100" y="2066290"/>
            <a:ext cx="6063615" cy="76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0400" y="4354830"/>
            <a:ext cx="438531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老屋会答应吗？为什么？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3200400" y="5006340"/>
            <a:ext cx="4385310" cy="11988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第二天，天晴了。小猫从门上的破洞跳了出来。他怎么说的？一起读。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3200400" y="6336030"/>
            <a:ext cx="438531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老屋回答说？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3846782829,2368590420&amp;fm=27&amp;gp=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19685"/>
            <a:ext cx="9117965" cy="683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3100" y="760095"/>
            <a:ext cx="70675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等等，老屋！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一个小小的声音在它门前响起，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再过二十一天，行吗？主人想拿走我的蛋，可是我想孵小鸡，我找不到一个安心孵蛋的地方。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9635" y="38042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18335" y="2286635"/>
            <a:ext cx="6126480" cy="36830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/>
              <a:t>听到这样的请求，老屋会怎样想呢？请你写在学习卡片上。</a:t>
            </a:r>
            <a:endParaRPr lang="zh-CN" altLang="en-US"/>
          </a:p>
        </p:txBody>
      </p:sp>
      <p:graphicFrame>
        <p:nvGraphicFramePr>
          <p:cNvPr id="10" name="表格 9"/>
          <p:cNvGraphicFramePr/>
          <p:nvPr/>
        </p:nvGraphicFramePr>
        <p:xfrm>
          <a:off x="1189673" y="2823210"/>
          <a:ext cx="6257925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5975"/>
                <a:gridCol w="2085975"/>
                <a:gridCol w="2085975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预测的依据</a:t>
                      </a:r>
                      <a:endParaRPr lang="en-US" altLang="en-US" sz="1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预测的内容</a:t>
                      </a:r>
                      <a:endParaRPr lang="en-US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故事里的内容</a:t>
                      </a:r>
                      <a:endParaRPr lang="en-US" altLang="en-US" sz="1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生活经验和生活常识</a:t>
                      </a:r>
                      <a:endParaRPr lang="en-US" altLang="en-US" sz="1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1800" dirty="0" err="1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小猫刚刚离开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，老母鸡又来请求老屋不要倒下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8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Application>WPS 演示</Application>
  <PresentationFormat>全屏显示(4:3)</PresentationFormat>
  <Paragraphs>119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布置作业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面朝大海</cp:lastModifiedBy>
  <cp:revision>6</cp:revision>
  <dcterms:created xsi:type="dcterms:W3CDTF">2018-05-01T04:21:00Z</dcterms:created>
  <dcterms:modified xsi:type="dcterms:W3CDTF">2021-08-02T13:00:11Z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