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8" r:id="rId4"/>
    <p:sldId id="260" r:id="rId5"/>
    <p:sldId id="269" r:id="rId6"/>
    <p:sldId id="257" r:id="rId7"/>
    <p:sldId id="270" r:id="rId8"/>
    <p:sldId id="271" r:id="rId9"/>
    <p:sldId id="272" r:id="rId10"/>
    <p:sldId id="273" r:id="rId11"/>
    <p:sldId id="259" r:id="rId12"/>
    <p:sldId id="262" r:id="rId13"/>
    <p:sldId id="274" r:id="rId14"/>
    <p:sldId id="275" r:id="rId15"/>
    <p:sldId id="267" r:id="rId16"/>
    <p:sldId id="281" r:id="rId1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MY" initials="F" lastIdx="2" clrIdx="0"/>
  <p:cmAuthor id="2" name="小阳" initials="小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29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152" y="-78"/>
      </p:cViewPr>
      <p:guideLst>
        <p:guide orient="horz" pos="216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5.jpeg"/><Relationship Id="rId1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"/>
          <p:cNvPicPr>
            <a:picLocks noChangeAspect="1"/>
          </p:cNvPicPr>
          <p:nvPr/>
        </p:nvPicPr>
        <p:blipFill>
          <a:blip r:embed="rId1"/>
          <a:srcRect b="9413"/>
          <a:stretch>
            <a:fillRect/>
          </a:stretch>
        </p:blipFill>
        <p:spPr>
          <a:xfrm>
            <a:off x="-12700" y="7620"/>
            <a:ext cx="9168765" cy="68465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36645" y="2569845"/>
            <a:ext cx="5519420" cy="1198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4400" b="1">
                <a:ln w="13462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49000">
                      <a:srgbClr val="819E97">
                        <a:alpha val="100000"/>
                      </a:srgbClr>
                    </a:gs>
                    <a:gs pos="100000">
                      <a:srgbClr val="034373"/>
                    </a:gs>
                  </a:gsLst>
                  <a:lin ang="5400000"/>
                </a:gradFill>
                <a:effectLst>
                  <a:outerShdw dist="50800" dir="2700000" algn="bl" rotWithShape="0">
                    <a:srgbClr val="356277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12.</a:t>
            </a:r>
            <a:r>
              <a:rPr lang="zh-CN" altLang="en-US" sz="4400" b="1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50800" dir="2700000" algn="bl" rotWithShape="0">
                    <a:srgbClr val="356277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总也</a:t>
            </a:r>
            <a:r>
              <a:rPr lang="zh-CN" altLang="en-US" sz="4400" b="1">
                <a:ln w="13462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49000">
                      <a:srgbClr val="819E97">
                        <a:alpha val="100000"/>
                      </a:srgbClr>
                    </a:gs>
                    <a:gs pos="100000">
                      <a:srgbClr val="034373"/>
                    </a:gs>
                  </a:gsLst>
                  <a:lin ang="5400000"/>
                </a:gradFill>
                <a:effectLst>
                  <a:outerShdw dist="50800" dir="2700000" algn="bl" rotWithShape="0">
                    <a:srgbClr val="356277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倒不了的老屋</a:t>
            </a:r>
            <a:endParaRPr lang="zh-CN" altLang="en-US" sz="4400" b="1">
              <a:ln w="13462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49000">
                    <a:srgbClr val="819E97">
                      <a:alpha val="100000"/>
                    </a:srgbClr>
                  </a:gs>
                  <a:gs pos="100000">
                    <a:srgbClr val="034373"/>
                  </a:gs>
                </a:gsLst>
                <a:lin ang="5400000"/>
              </a:gradFill>
              <a:effectLst>
                <a:outerShdw dist="50800" dir="2700000" algn="bl" rotWithShape="0">
                  <a:srgbClr val="356277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2800" b="1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50800" dir="2700000" algn="bl" rotWithShape="0">
                    <a:srgbClr val="356277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第二课时</a:t>
            </a:r>
            <a:endParaRPr lang="zh-CN" altLang="en-US" sz="2800" b="1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50800" dir="2700000" algn="bl" rotWithShape="0">
                  <a:srgbClr val="356277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29"/>
          <p:cNvSpPr txBox="1">
            <a:spLocks noChangeArrowheads="1"/>
          </p:cNvSpPr>
          <p:nvPr/>
        </p:nvSpPr>
        <p:spPr bwMode="auto">
          <a:xfrm>
            <a:off x="4934585" y="4681855"/>
            <a:ext cx="3084195" cy="339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51434" tIns="25716" rIns="51434" bIns="25716">
            <a:spAutoFit/>
          </a:bodyPr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75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语文 </a:t>
            </a:r>
            <a:r>
              <a:rPr lang="en-US" altLang="zh-CN" sz="1875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 </a:t>
            </a:r>
            <a:r>
              <a:rPr lang="zh-CN" altLang="en-US" sz="1875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人教版 </a:t>
            </a:r>
            <a:r>
              <a:rPr lang="en-US" altLang="zh-CN" sz="1875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 </a:t>
            </a:r>
            <a:r>
              <a:rPr lang="zh-CN" altLang="en-US" sz="1875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三年级上</a:t>
            </a:r>
            <a:endParaRPr lang="zh-CN" altLang="en-US" sz="1875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2" name="图片 11" descr="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8" y="675799"/>
            <a:ext cx="1897380" cy="4477226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71410" y="213201"/>
            <a:ext cx="1521619" cy="9024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"/>
          <p:cNvPicPr>
            <a:picLocks noChangeAspect="1"/>
          </p:cNvPicPr>
          <p:nvPr/>
        </p:nvPicPr>
        <p:blipFill>
          <a:blip r:embed="rId1"/>
          <a:srcRect b="9413"/>
          <a:stretch>
            <a:fillRect/>
          </a:stretch>
        </p:blipFill>
        <p:spPr>
          <a:xfrm>
            <a:off x="-12065" y="5715"/>
            <a:ext cx="9168765" cy="68465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1472" y="610235"/>
            <a:ext cx="8104533" cy="1076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sz="3200" b="1" dirty="0">
                <a:ln w="13462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49000">
                      <a:srgbClr val="819E97">
                        <a:alpha val="100000"/>
                      </a:srgbClr>
                    </a:gs>
                    <a:gs pos="100000">
                      <a:srgbClr val="034373"/>
                    </a:gs>
                  </a:gsLst>
                  <a:lin ang="5400000"/>
                </a:gradFill>
                <a:effectLst>
                  <a:outerShdw dist="50800" dir="2700000" algn="bl" rotWithShape="0">
                    <a:srgbClr val="356277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sz="3200" b="1" dirty="0">
                <a:ln w="13462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49000">
                      <a:srgbClr val="819E97">
                        <a:alpha val="100000"/>
                      </a:srgbClr>
                    </a:gs>
                    <a:gs pos="100000">
                      <a:srgbClr val="034373"/>
                    </a:gs>
                  </a:gsLst>
                  <a:lin ang="5400000"/>
                </a:gradFill>
                <a:effectLst>
                  <a:outerShdw dist="50800" dir="2700000" algn="bl" rotWithShape="0">
                    <a:srgbClr val="356277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“好了，我到倒下去的时候了”这句话在文中出现几次，告诉我们一个什么问题？</a:t>
            </a:r>
            <a:endParaRPr sz="3200" b="1" dirty="0">
              <a:ln w="13462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49000">
                    <a:srgbClr val="819E97">
                      <a:alpha val="100000"/>
                    </a:srgbClr>
                  </a:gs>
                  <a:gs pos="100000">
                    <a:srgbClr val="034373"/>
                  </a:gs>
                </a:gsLst>
                <a:lin ang="5400000"/>
              </a:gradFill>
              <a:effectLst>
                <a:outerShdw dist="50800" dir="2700000" algn="bl" rotWithShape="0">
                  <a:srgbClr val="356277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上箭头标注 3"/>
          <p:cNvSpPr/>
          <p:nvPr/>
        </p:nvSpPr>
        <p:spPr>
          <a:xfrm>
            <a:off x="809625" y="3733800"/>
            <a:ext cx="7919085" cy="2153920"/>
          </a:xfrm>
          <a:prstGeom prst="upArrow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50290" y="4504055"/>
            <a:ext cx="743712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这句话一共出现三次，说明老屋真的很老了，非常破旧不堪了，它认为自己没有存在的意义了。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"/>
          <p:cNvPicPr>
            <a:picLocks noChangeAspect="1"/>
          </p:cNvPicPr>
          <p:nvPr/>
        </p:nvPicPr>
        <p:blipFill>
          <a:blip r:embed="rId1"/>
          <a:srcRect b="9413"/>
          <a:stretch>
            <a:fillRect/>
          </a:stretch>
        </p:blipFill>
        <p:spPr>
          <a:xfrm>
            <a:off x="-12065" y="5715"/>
            <a:ext cx="9168765" cy="68465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9625" y="610235"/>
            <a:ext cx="7866380" cy="1076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en-US" sz="3200" b="1">
                <a:ln w="13462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49000">
                      <a:srgbClr val="819E97">
                        <a:alpha val="100000"/>
                      </a:srgbClr>
                    </a:gs>
                    <a:gs pos="100000">
                      <a:srgbClr val="034373"/>
                    </a:gs>
                  </a:gsLst>
                  <a:lin ang="5400000"/>
                </a:gradFill>
                <a:effectLst>
                  <a:outerShdw dist="50800" dir="2700000" algn="bl" rotWithShape="0">
                    <a:srgbClr val="356277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sz="3200" b="1">
                <a:ln w="13462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49000">
                      <a:srgbClr val="819E97">
                        <a:alpha val="100000"/>
                      </a:srgbClr>
                    </a:gs>
                    <a:gs pos="100000">
                      <a:srgbClr val="034373"/>
                    </a:gs>
                  </a:gsLst>
                  <a:lin ang="5400000"/>
                </a:gradFill>
                <a:effectLst>
                  <a:outerShdw dist="50800" dir="2700000" algn="bl" rotWithShape="0">
                    <a:srgbClr val="356277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老屋为什么没有和小蜘蛛说再见？它为什么不再想倒下去？</a:t>
            </a:r>
            <a:endParaRPr sz="3200" b="1">
              <a:ln w="13462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49000">
                    <a:srgbClr val="819E97">
                      <a:alpha val="100000"/>
                    </a:srgbClr>
                  </a:gs>
                  <a:gs pos="100000">
                    <a:srgbClr val="034373"/>
                  </a:gs>
                </a:gsLst>
                <a:lin ang="5400000"/>
              </a:gradFill>
              <a:effectLst>
                <a:outerShdw dist="50800" dir="2700000" algn="bl" rotWithShape="0">
                  <a:srgbClr val="356277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上箭头标注 3"/>
          <p:cNvSpPr/>
          <p:nvPr/>
        </p:nvSpPr>
        <p:spPr>
          <a:xfrm>
            <a:off x="809625" y="3514725"/>
            <a:ext cx="7919085" cy="2950210"/>
          </a:xfrm>
          <a:prstGeom prst="upArrow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50290" y="4504055"/>
            <a:ext cx="743712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因为小蜘蛛一直没有离开老屋，使老屋一直在发挥自己的作用，同时，小蜘蛛一直在给老屋讲故事听，使老屋重新找到了生命的乐趣，找到了存在的意义，所以它不再像倒下了。 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"/>
          <p:cNvPicPr>
            <a:picLocks noChangeAspect="1"/>
          </p:cNvPicPr>
          <p:nvPr/>
        </p:nvPicPr>
        <p:blipFill>
          <a:blip r:embed="rId1"/>
          <a:srcRect b="9413"/>
          <a:stretch>
            <a:fillRect/>
          </a:stretch>
        </p:blipFill>
        <p:spPr>
          <a:xfrm>
            <a:off x="-12065" y="5715"/>
            <a:ext cx="9168765" cy="68465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9625" y="610235"/>
            <a:ext cx="7866380" cy="584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sz="3200" b="1" dirty="0">
                <a:ln w="13462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49000">
                      <a:srgbClr val="819E97">
                        <a:alpha val="100000"/>
                      </a:srgbClr>
                    </a:gs>
                    <a:gs pos="100000">
                      <a:srgbClr val="034373"/>
                    </a:gs>
                  </a:gsLst>
                  <a:lin ang="5400000"/>
                </a:gradFill>
                <a:effectLst>
                  <a:outerShdw dist="50800" dir="2700000" algn="bl" rotWithShape="0">
                    <a:srgbClr val="356277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sz="3200" b="1" dirty="0" smtClean="0">
                <a:ln w="13462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49000">
                      <a:srgbClr val="819E97">
                        <a:alpha val="100000"/>
                      </a:srgbClr>
                    </a:gs>
                    <a:gs pos="100000">
                      <a:srgbClr val="034373"/>
                    </a:gs>
                  </a:gsLst>
                  <a:lin ang="5400000"/>
                </a:gradFill>
                <a:effectLst>
                  <a:outerShdw dist="50800" dir="2700000" algn="bl" rotWithShape="0">
                    <a:srgbClr val="356277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学完这篇课文</a:t>
            </a:r>
            <a:r>
              <a:rPr sz="3200" b="1" dirty="0">
                <a:ln w="13462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49000">
                      <a:srgbClr val="819E97">
                        <a:alpha val="100000"/>
                      </a:srgbClr>
                    </a:gs>
                    <a:gs pos="100000">
                      <a:srgbClr val="034373"/>
                    </a:gs>
                  </a:gsLst>
                  <a:lin ang="5400000"/>
                </a:gradFill>
                <a:effectLst>
                  <a:outerShdw dist="50800" dir="2700000" algn="bl" rotWithShape="0">
                    <a:srgbClr val="356277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，你明白了一个什么道理？</a:t>
            </a:r>
            <a:endParaRPr sz="3200" b="1" dirty="0">
              <a:ln w="13462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49000">
                    <a:srgbClr val="819E97">
                      <a:alpha val="100000"/>
                    </a:srgbClr>
                  </a:gs>
                  <a:gs pos="100000">
                    <a:srgbClr val="034373"/>
                  </a:gs>
                </a:gsLst>
                <a:lin ang="5400000"/>
              </a:gradFill>
              <a:effectLst>
                <a:outerShdw dist="50800" dir="2700000" algn="bl" rotWithShape="0">
                  <a:srgbClr val="356277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上箭头标注 3"/>
          <p:cNvSpPr/>
          <p:nvPr/>
        </p:nvSpPr>
        <p:spPr>
          <a:xfrm>
            <a:off x="809625" y="3733800"/>
            <a:ext cx="7919085" cy="1724025"/>
          </a:xfrm>
          <a:prstGeom prst="upArrow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50290" y="4504055"/>
            <a:ext cx="74371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在生活中，我们只有互相帮助、互相友爱，生命之花才会更加绚丽多彩。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预测能力的作用：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699635" y="380428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/>
              <a:t>（1）理解文章的内容。</a:t>
            </a:r>
            <a:endParaRPr lang="zh-CN" altLang="en-US" sz="2400"/>
          </a:p>
          <a:p>
            <a:r>
              <a:rPr lang="zh-CN" altLang="en-US" sz="2400"/>
              <a:t>（2）关注细节。</a:t>
            </a:r>
            <a:endParaRPr lang="zh-CN" altLang="en-US" sz="2400"/>
          </a:p>
          <a:p>
            <a:r>
              <a:rPr lang="zh-CN" altLang="en-US" sz="2400"/>
              <a:t>（3）根据标题预测图书内容，更易选择感兴趣的书。</a:t>
            </a:r>
            <a:endParaRPr lang="zh-CN" altLang="en-US" sz="2400"/>
          </a:p>
          <a:p>
            <a:r>
              <a:rPr lang="zh-CN" altLang="en-US" sz="2400"/>
              <a:t>（4）查找资料时判断资料是否有用。</a:t>
            </a:r>
            <a:endParaRPr lang="zh-CN" altLang="en-US" sz="2400"/>
          </a:p>
          <a:p>
            <a:r>
              <a:rPr lang="zh-CN" altLang="en-US" sz="2400"/>
              <a:t>（5）发展想象力，思维缜密，有逻辑性。</a:t>
            </a:r>
            <a:endParaRPr lang="zh-CN" altLang="en-US" sz="2400"/>
          </a:p>
          <a:p>
            <a:r>
              <a:rPr lang="zh-CN" altLang="en-US" sz="2400"/>
              <a:t>（6）使自己的写作思路更清晰、流畅。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85990" y="558324"/>
            <a:ext cx="1632109" cy="937736"/>
          </a:xfrm>
          <a:prstGeom prst="rect">
            <a:avLst/>
          </a:prstGeom>
        </p:spPr>
      </p:pic>
      <p:pic>
        <p:nvPicPr>
          <p:cNvPr id="5" name="图片 4" descr="结尾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163" y="4161949"/>
            <a:ext cx="4460081" cy="1578769"/>
          </a:xfrm>
          <a:prstGeom prst="rect">
            <a:avLst/>
          </a:prstGeom>
        </p:spPr>
      </p:pic>
      <p:sp>
        <p:nvSpPr>
          <p:cNvPr id="20" name="标题 1"/>
          <p:cNvSpPr>
            <a:spLocks noGrp="1"/>
          </p:cNvSpPr>
          <p:nvPr/>
        </p:nvSpPr>
        <p:spPr>
          <a:xfrm>
            <a:off x="2921318" y="1691640"/>
            <a:ext cx="2643664" cy="2334578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  <a:scene3d>
              <a:camera prst="isometricOffAxis1Righ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75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谢谢</a:t>
            </a:r>
            <a:endParaRPr lang="zh-CN" altLang="en-US" sz="75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dist"/>
            <a:r>
              <a:rPr lang="zh-CN" altLang="en-US" sz="75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观看</a:t>
            </a:r>
            <a:endParaRPr lang="zh-CN" altLang="en-US" sz="75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u=3846782829,2368590420&amp;fm=27&amp;gp=0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9210" y="19685"/>
            <a:ext cx="9117965" cy="68376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73100" y="760095"/>
            <a:ext cx="7067550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/>
              <a:t>     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等等，老屋！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一个小极了的声音在它门前响起，不注意根本听不到，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请再站一会儿吧，我肚子好饿好饿，外面的树被砍光了，我找不到一个安心织网抓虫的地方。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老屋低头看看，眼睛眯成一条缝：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哦，是小蜘蛛啊。好吧，我就再站一会儿。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小蜘蛛飞快地爬进屋子，在屋檐上织了一张又大又漂亮的网。偶尔有虫子撞到网上，小蜘蛛马上爬过去把虫子吃掉。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小蜘蛛，你吃饱了吗？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老屋问。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没有，没有！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小蜘蛛一边忙着补网，一边回答，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老屋老屋，我给你讲个故事吧！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u=3846782829,2368590420&amp;fm=27&amp;gp=0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9210" y="19685"/>
            <a:ext cx="9117965" cy="68376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73100" y="760095"/>
            <a:ext cx="706755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/>
              <a:t>  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老屋想，这倒很有意思。于是它就开始听小蜘蛛讲故事。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小蜘蛛的故事一直没讲完，因此，老屋到现在还站在那儿，边晒太阳，边听小蜘蛛讲故事。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22295" y="2570480"/>
            <a:ext cx="4385310" cy="82994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2400"/>
              <a:t>       </a:t>
            </a:r>
            <a:r>
              <a:rPr lang="zh-CN" altLang="en-US" sz="2400"/>
              <a:t>正如同学们多言，又有人来寻求老屋的帮助了！</a:t>
            </a:r>
            <a:endParaRPr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3122295" y="3642360"/>
            <a:ext cx="4385310" cy="82994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altLang="zh-CN" sz="2400"/>
              <a:t>       </a:t>
            </a:r>
            <a:r>
              <a:rPr lang="zh-CN" altLang="en-US" sz="2400"/>
              <a:t>请同学们猜一猜老屋会怎么回答？写在学习卡片上。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75560" y="182245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zh-CN" sz="7200" b="1">
                <a:ln w="25400">
                  <a:gradFill>
                    <a:gsLst>
                      <a:gs pos="0">
                        <a:srgbClr val="E7DFD1"/>
                      </a:gs>
                      <a:gs pos="39000">
                        <a:srgbClr val="3E3B37"/>
                      </a:gs>
                      <a:gs pos="52000">
                        <a:srgbClr val="3E3B37"/>
                      </a:gs>
                      <a:gs pos="21000">
                        <a:schemeClr val="bg1"/>
                      </a:gs>
                      <a:gs pos="61000">
                        <a:srgbClr val="33302D"/>
                      </a:gs>
                      <a:gs pos="77000">
                        <a:srgbClr val="F0EAE1"/>
                      </a:gs>
                    </a:gsLst>
                    <a:lin ang="16200000"/>
                  </a:gradFill>
                </a:ln>
                <a:gradFill>
                  <a:gsLst>
                    <a:gs pos="50000">
                      <a:srgbClr val="5F5951">
                        <a:alpha val="100000"/>
                      </a:srgbClr>
                    </a:gs>
                    <a:gs pos="80000">
                      <a:srgbClr val="8A8274"/>
                    </a:gs>
                    <a:gs pos="69000">
                      <a:srgbClr val="D0C8B9"/>
                    </a:gs>
                    <a:gs pos="64000">
                      <a:srgbClr val="E7DFD1"/>
                    </a:gs>
                    <a:gs pos="58000">
                      <a:srgbClr val="C9C1B2"/>
                    </a:gs>
                    <a:gs pos="35000">
                      <a:srgbClr val="978F80"/>
                    </a:gs>
                    <a:gs pos="22000">
                      <a:srgbClr val="6B655D"/>
                    </a:gs>
                    <a:gs pos="9000">
                      <a:srgbClr val="3E3B37"/>
                    </a:gs>
                    <a:gs pos="95000">
                      <a:srgbClr val="33302D"/>
                    </a:gs>
                  </a:gsLst>
                  <a:lin ang="5400000"/>
                </a:gradFill>
                <a:effectLst>
                  <a:outerShdw blurRad="50800" dist="25400" dir="5400000" sx="104000" sy="104000" algn="t" rotWithShape="0">
                    <a:prstClr val="black">
                      <a:alpha val="40000"/>
                    </a:prstClr>
                  </a:outerShdw>
                </a:effectLst>
              </a:rPr>
              <a:t>学习卡片</a:t>
            </a:r>
            <a:endParaRPr lang="zh-CN" altLang="zh-CN" sz="7200" b="1">
              <a:ln w="25400">
                <a:gradFill>
                  <a:gsLst>
                    <a:gs pos="0">
                      <a:srgbClr val="E7DFD1"/>
                    </a:gs>
                    <a:gs pos="39000">
                      <a:srgbClr val="3E3B37"/>
                    </a:gs>
                    <a:gs pos="52000">
                      <a:srgbClr val="3E3B37"/>
                    </a:gs>
                    <a:gs pos="21000">
                      <a:schemeClr val="bg1"/>
                    </a:gs>
                    <a:gs pos="61000">
                      <a:srgbClr val="33302D"/>
                    </a:gs>
                    <a:gs pos="77000">
                      <a:srgbClr val="F0EAE1"/>
                    </a:gs>
                  </a:gsLst>
                  <a:lin ang="16200000"/>
                </a:gradFill>
              </a:ln>
              <a:gradFill>
                <a:gsLst>
                  <a:gs pos="50000">
                    <a:srgbClr val="5F5951">
                      <a:alpha val="100000"/>
                    </a:srgbClr>
                  </a:gs>
                  <a:gs pos="80000">
                    <a:srgbClr val="8A8274"/>
                  </a:gs>
                  <a:gs pos="69000">
                    <a:srgbClr val="D0C8B9"/>
                  </a:gs>
                  <a:gs pos="64000">
                    <a:srgbClr val="E7DFD1"/>
                  </a:gs>
                  <a:gs pos="58000">
                    <a:srgbClr val="C9C1B2"/>
                  </a:gs>
                  <a:gs pos="35000">
                    <a:srgbClr val="978F80"/>
                  </a:gs>
                  <a:gs pos="22000">
                    <a:srgbClr val="6B655D"/>
                  </a:gs>
                  <a:gs pos="9000">
                    <a:srgbClr val="3E3B37"/>
                  </a:gs>
                  <a:gs pos="95000">
                    <a:srgbClr val="33302D"/>
                  </a:gs>
                </a:gsLst>
                <a:lin ang="5400000"/>
              </a:gradFill>
              <a:effectLst>
                <a:outerShdw blurRad="50800" dist="25400" dir="5400000" sx="104000" sy="104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aphicFrame>
        <p:nvGraphicFramePr>
          <p:cNvPr id="6" name="表格 5"/>
          <p:cNvGraphicFramePr/>
          <p:nvPr/>
        </p:nvGraphicFramePr>
        <p:xfrm>
          <a:off x="330835" y="1315085"/>
          <a:ext cx="851916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9720"/>
                <a:gridCol w="2839720"/>
                <a:gridCol w="2839720"/>
              </a:tblGrid>
              <a:tr h="0"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预测的依据</a:t>
                      </a:r>
                      <a:endParaRPr lang="en-US" altLang="en-US" sz="24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预测的内容</a:t>
                      </a:r>
                      <a:endParaRPr lang="en-US" altLang="en-US" sz="24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故事里的内容</a:t>
                      </a:r>
                      <a:endParaRPr lang="en-US" altLang="en-US" sz="24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生活经验和生活常识</a:t>
                      </a:r>
                      <a:endParaRPr lang="en-US" altLang="en-US" sz="24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小猫刚刚离开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，老母鸡又来请求老屋不要倒下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24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不断地被别人打扰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，可能会觉得很烦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24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我想老屋可能会不耐烦了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24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老母鸡又离开了，老屋再一次说出了这句话“好了，我到了倒下的时候了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！”</a:t>
                      </a:r>
                      <a:endParaRPr lang="en-US" altLang="en-US" sz="24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文本中一句不断重复的话就像是一个信号，证明同样的事情又要发生了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24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我想老屋不会倒，又有什么人要过来请求他的帮助了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24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老母鸡走了之后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，小蜘蛛又来请求老屋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24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乐于帮助别人的人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，应该会愿意继续帮助别人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24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我猜到了老屋会怎么回答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——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好吧，我就再站一会儿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。”</a:t>
                      </a:r>
                      <a:endParaRPr lang="en-US" altLang="en-US" sz="24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u=3846782829,2368590420&amp;fm=27&amp;gp=0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3335" y="10160"/>
            <a:ext cx="9117965" cy="68376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73100" y="760095"/>
            <a:ext cx="7067550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/>
              <a:t>     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等等，老屋！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一个小极了的声音在它门前响起，不注意根本听不到，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请再站一会儿吧，我肚子好饿好饿，外面的树被砍光了，我找不到一个安心织网抓虫的地方。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老屋低头看看，眼睛眯成一条缝：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哦，是小蜘蛛啊。好吧，我就再站一会儿。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小蜘蛛飞快地爬进屋子，在屋檐上织了一张又大又漂亮的网。偶尔有虫子撞到网上，小蜘蛛马上爬过去把虫子吃掉。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小蜘蛛，你吃饱了吗？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老屋问。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>
                <a:solidFill>
                  <a:srgbClr val="92D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没有，没有！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小蜘蛛一边忙着补网，一边回答，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>
                <a:solidFill>
                  <a:srgbClr val="92D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老屋老屋，我给你讲个故事吧！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08400" y="5570855"/>
            <a:ext cx="4385310" cy="119888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2400"/>
              <a:t>       </a:t>
            </a:r>
            <a:r>
              <a:rPr lang="zh-CN" altLang="en-US" sz="2400"/>
              <a:t>请同学们猜一猜，接下来会发生什么？并写在学习卡片上。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75560" y="182245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zh-CN" sz="7200" b="1">
                <a:ln w="25400">
                  <a:gradFill>
                    <a:gsLst>
                      <a:gs pos="0">
                        <a:srgbClr val="E7DFD1"/>
                      </a:gs>
                      <a:gs pos="39000">
                        <a:srgbClr val="3E3B37"/>
                      </a:gs>
                      <a:gs pos="52000">
                        <a:srgbClr val="3E3B37"/>
                      </a:gs>
                      <a:gs pos="21000">
                        <a:schemeClr val="bg1"/>
                      </a:gs>
                      <a:gs pos="61000">
                        <a:srgbClr val="33302D"/>
                      </a:gs>
                      <a:gs pos="77000">
                        <a:srgbClr val="F0EAE1"/>
                      </a:gs>
                    </a:gsLst>
                    <a:lin ang="16200000"/>
                  </a:gradFill>
                </a:ln>
                <a:gradFill>
                  <a:gsLst>
                    <a:gs pos="50000">
                      <a:srgbClr val="5F5951">
                        <a:alpha val="100000"/>
                      </a:srgbClr>
                    </a:gs>
                    <a:gs pos="80000">
                      <a:srgbClr val="8A8274"/>
                    </a:gs>
                    <a:gs pos="69000">
                      <a:srgbClr val="D0C8B9"/>
                    </a:gs>
                    <a:gs pos="64000">
                      <a:srgbClr val="E7DFD1"/>
                    </a:gs>
                    <a:gs pos="58000">
                      <a:srgbClr val="C9C1B2"/>
                    </a:gs>
                    <a:gs pos="35000">
                      <a:srgbClr val="978F80"/>
                    </a:gs>
                    <a:gs pos="22000">
                      <a:srgbClr val="6B655D"/>
                    </a:gs>
                    <a:gs pos="9000">
                      <a:srgbClr val="3E3B37"/>
                    </a:gs>
                    <a:gs pos="95000">
                      <a:srgbClr val="33302D"/>
                    </a:gs>
                  </a:gsLst>
                  <a:lin ang="5400000"/>
                </a:gradFill>
                <a:effectLst>
                  <a:outerShdw blurRad="50800" dist="25400" dir="5400000" sx="104000" sy="104000" algn="t" rotWithShape="0">
                    <a:prstClr val="black">
                      <a:alpha val="40000"/>
                    </a:prstClr>
                  </a:outerShdw>
                </a:effectLst>
              </a:rPr>
              <a:t>学习卡片</a:t>
            </a:r>
            <a:endParaRPr lang="zh-CN" altLang="zh-CN" sz="7200" b="1">
              <a:ln w="25400">
                <a:gradFill>
                  <a:gsLst>
                    <a:gs pos="0">
                      <a:srgbClr val="E7DFD1"/>
                    </a:gs>
                    <a:gs pos="39000">
                      <a:srgbClr val="3E3B37"/>
                    </a:gs>
                    <a:gs pos="52000">
                      <a:srgbClr val="3E3B37"/>
                    </a:gs>
                    <a:gs pos="21000">
                      <a:schemeClr val="bg1"/>
                    </a:gs>
                    <a:gs pos="61000">
                      <a:srgbClr val="33302D"/>
                    </a:gs>
                    <a:gs pos="77000">
                      <a:srgbClr val="F0EAE1"/>
                    </a:gs>
                  </a:gsLst>
                  <a:lin ang="16200000"/>
                </a:gradFill>
              </a:ln>
              <a:gradFill>
                <a:gsLst>
                  <a:gs pos="50000">
                    <a:srgbClr val="5F5951">
                      <a:alpha val="100000"/>
                    </a:srgbClr>
                  </a:gs>
                  <a:gs pos="80000">
                    <a:srgbClr val="8A8274"/>
                  </a:gs>
                  <a:gs pos="69000">
                    <a:srgbClr val="D0C8B9"/>
                  </a:gs>
                  <a:gs pos="64000">
                    <a:srgbClr val="E7DFD1"/>
                  </a:gs>
                  <a:gs pos="58000">
                    <a:srgbClr val="C9C1B2"/>
                  </a:gs>
                  <a:gs pos="35000">
                    <a:srgbClr val="978F80"/>
                  </a:gs>
                  <a:gs pos="22000">
                    <a:srgbClr val="6B655D"/>
                  </a:gs>
                  <a:gs pos="9000">
                    <a:srgbClr val="3E3B37"/>
                  </a:gs>
                  <a:gs pos="95000">
                    <a:srgbClr val="33302D"/>
                  </a:gs>
                </a:gsLst>
                <a:lin ang="5400000"/>
              </a:gradFill>
              <a:effectLst>
                <a:outerShdw blurRad="50800" dist="25400" dir="5400000" sx="104000" sy="104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aphicFrame>
        <p:nvGraphicFramePr>
          <p:cNvPr id="6" name="表格 5"/>
          <p:cNvGraphicFramePr/>
          <p:nvPr/>
        </p:nvGraphicFramePr>
        <p:xfrm>
          <a:off x="312420" y="2225040"/>
          <a:ext cx="8519160" cy="3718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9720"/>
                <a:gridCol w="2839720"/>
                <a:gridCol w="2839720"/>
              </a:tblGrid>
              <a:tr h="365760"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预测的依据</a:t>
                      </a:r>
                      <a:endParaRPr lang="en-US" altLang="en-US" sz="20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预测的内容</a:t>
                      </a:r>
                      <a:endParaRPr lang="en-US" altLang="en-US" sz="2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故事里的内容</a:t>
                      </a:r>
                      <a:endParaRPr lang="en-US" altLang="en-US" sz="2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生活经验和生活常识</a:t>
                      </a:r>
                      <a:endParaRPr lang="en-US" altLang="en-US" sz="20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</a:t>
                      </a:r>
                      <a:r>
                        <a:rPr lang="en-US" sz="2000" dirty="0" err="1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小猫刚刚离开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，老母鸡又来请求老屋不要倒下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20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</a:t>
                      </a:r>
                      <a:r>
                        <a:rPr lang="en-US" sz="2000" dirty="0" err="1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不断地被别人打扰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，可能会觉得很烦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20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</a:t>
                      </a:r>
                      <a:r>
                        <a:rPr lang="en-US" sz="2000" dirty="0" err="1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我想老屋可能会不耐烦了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20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老母鸡又离开了，老屋再一次说出了这句话“好了，我到了倒下的时候了！”</a:t>
                      </a:r>
                      <a:endParaRPr lang="en-US" altLang="en-US" sz="2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文本中一句不断重复的话就像是一个信号，证明同样的事情又要发生了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20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</a:t>
                      </a:r>
                      <a:r>
                        <a:rPr lang="en-US" sz="2000" dirty="0" err="1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我想老屋不会倒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，又有什么人要过来请求他的帮助了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20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</a:t>
                      </a:r>
                      <a:r>
                        <a:rPr lang="en-US" sz="2000" dirty="0" err="1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老母鸡走了之后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，小蜘蛛又来请求老屋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20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</a:t>
                      </a:r>
                      <a:r>
                        <a:rPr lang="en-US" sz="2000" dirty="0" err="1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乐于帮助别人的人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，应该会愿意继续帮助别人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20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</a:t>
                      </a:r>
                      <a:r>
                        <a:rPr lang="en-US" sz="2000" dirty="0" err="1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我猜到了老屋会怎么回答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——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好吧，我就再站一会儿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。”</a:t>
                      </a:r>
                      <a:endParaRPr lang="en-US" altLang="en-US" sz="20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u=3846782829,2368590420&amp;fm=27&amp;gp=0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9210" y="19685"/>
            <a:ext cx="9117965" cy="68376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73100" y="760095"/>
            <a:ext cx="7067550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/>
              <a:t>     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没有，没有！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小蜘蛛一边忙着补网，一边回答，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老屋老屋，我给你讲个故事吧！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    老屋想，这倒很有意思。于是它就开始听小蜘蛛讲故事。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小蜘蛛的故事一直没讲完，因此，老屋到现在还站在那儿，边晒太阳，边听小蜘蛛讲故事。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97555" y="4128135"/>
            <a:ext cx="4385310" cy="82994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2400"/>
              <a:t>       </a:t>
            </a:r>
            <a:r>
              <a:rPr lang="zh-CN" altLang="en-US" sz="2400"/>
              <a:t>老屋还会倒吗？写在学习卡片上。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75560" y="182245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zh-CN" sz="7200" b="1">
                <a:ln w="25400">
                  <a:gradFill>
                    <a:gsLst>
                      <a:gs pos="0">
                        <a:srgbClr val="E7DFD1"/>
                      </a:gs>
                      <a:gs pos="39000">
                        <a:srgbClr val="3E3B37"/>
                      </a:gs>
                      <a:gs pos="52000">
                        <a:srgbClr val="3E3B37"/>
                      </a:gs>
                      <a:gs pos="21000">
                        <a:schemeClr val="bg1"/>
                      </a:gs>
                      <a:gs pos="61000">
                        <a:srgbClr val="33302D"/>
                      </a:gs>
                      <a:gs pos="77000">
                        <a:srgbClr val="F0EAE1"/>
                      </a:gs>
                    </a:gsLst>
                    <a:lin ang="16200000"/>
                  </a:gradFill>
                </a:ln>
                <a:gradFill>
                  <a:gsLst>
                    <a:gs pos="50000">
                      <a:srgbClr val="5F5951">
                        <a:alpha val="100000"/>
                      </a:srgbClr>
                    </a:gs>
                    <a:gs pos="80000">
                      <a:srgbClr val="8A8274"/>
                    </a:gs>
                    <a:gs pos="69000">
                      <a:srgbClr val="D0C8B9"/>
                    </a:gs>
                    <a:gs pos="64000">
                      <a:srgbClr val="E7DFD1"/>
                    </a:gs>
                    <a:gs pos="58000">
                      <a:srgbClr val="C9C1B2"/>
                    </a:gs>
                    <a:gs pos="35000">
                      <a:srgbClr val="978F80"/>
                    </a:gs>
                    <a:gs pos="22000">
                      <a:srgbClr val="6B655D"/>
                    </a:gs>
                    <a:gs pos="9000">
                      <a:srgbClr val="3E3B37"/>
                    </a:gs>
                    <a:gs pos="95000">
                      <a:srgbClr val="33302D"/>
                    </a:gs>
                  </a:gsLst>
                  <a:lin ang="5400000"/>
                </a:gradFill>
                <a:effectLst>
                  <a:outerShdw blurRad="50800" dist="25400" dir="5400000" sx="104000" sy="104000" algn="t" rotWithShape="0">
                    <a:prstClr val="black">
                      <a:alpha val="40000"/>
                    </a:prstClr>
                  </a:outerShdw>
                </a:effectLst>
              </a:rPr>
              <a:t>学习卡片</a:t>
            </a:r>
            <a:endParaRPr lang="zh-CN" altLang="zh-CN" sz="7200" b="1">
              <a:ln w="25400">
                <a:gradFill>
                  <a:gsLst>
                    <a:gs pos="0">
                      <a:srgbClr val="E7DFD1"/>
                    </a:gs>
                    <a:gs pos="39000">
                      <a:srgbClr val="3E3B37"/>
                    </a:gs>
                    <a:gs pos="52000">
                      <a:srgbClr val="3E3B37"/>
                    </a:gs>
                    <a:gs pos="21000">
                      <a:schemeClr val="bg1"/>
                    </a:gs>
                    <a:gs pos="61000">
                      <a:srgbClr val="33302D"/>
                    </a:gs>
                    <a:gs pos="77000">
                      <a:srgbClr val="F0EAE1"/>
                    </a:gs>
                  </a:gsLst>
                  <a:lin ang="16200000"/>
                </a:gradFill>
              </a:ln>
              <a:gradFill>
                <a:gsLst>
                  <a:gs pos="50000">
                    <a:srgbClr val="5F5951">
                      <a:alpha val="100000"/>
                    </a:srgbClr>
                  </a:gs>
                  <a:gs pos="80000">
                    <a:srgbClr val="8A8274"/>
                  </a:gs>
                  <a:gs pos="69000">
                    <a:srgbClr val="D0C8B9"/>
                  </a:gs>
                  <a:gs pos="64000">
                    <a:srgbClr val="E7DFD1"/>
                  </a:gs>
                  <a:gs pos="58000">
                    <a:srgbClr val="C9C1B2"/>
                  </a:gs>
                  <a:gs pos="35000">
                    <a:srgbClr val="978F80"/>
                  </a:gs>
                  <a:gs pos="22000">
                    <a:srgbClr val="6B655D"/>
                  </a:gs>
                  <a:gs pos="9000">
                    <a:srgbClr val="3E3B37"/>
                  </a:gs>
                  <a:gs pos="95000">
                    <a:srgbClr val="33302D"/>
                  </a:gs>
                </a:gsLst>
                <a:lin ang="5400000"/>
              </a:gradFill>
              <a:effectLst>
                <a:outerShdw blurRad="50800" dist="25400" dir="5400000" sx="104000" sy="104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aphicFrame>
        <p:nvGraphicFramePr>
          <p:cNvPr id="6" name="表格 5"/>
          <p:cNvGraphicFramePr/>
          <p:nvPr/>
        </p:nvGraphicFramePr>
        <p:xfrm>
          <a:off x="285720" y="1857364"/>
          <a:ext cx="8519160" cy="3718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9720"/>
                <a:gridCol w="2839720"/>
                <a:gridCol w="2839720"/>
              </a:tblGrid>
              <a:tr h="365760"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预测的依据</a:t>
                      </a:r>
                      <a:endParaRPr lang="en-US" altLang="en-US" sz="20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预测的内容</a:t>
                      </a:r>
                      <a:endParaRPr lang="en-US" altLang="en-US" sz="20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故事里的内容</a:t>
                      </a:r>
                      <a:endParaRPr lang="en-US" altLang="en-US" sz="2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生活经验和生活常识</a:t>
                      </a:r>
                      <a:endParaRPr lang="en-US" altLang="en-US" sz="20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</a:t>
                      </a:r>
                      <a:r>
                        <a:rPr lang="en-US" sz="2000" dirty="0" err="1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小猫刚刚离开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，老母鸡又来请求老屋不要倒下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20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</a:t>
                      </a:r>
                      <a:r>
                        <a:rPr lang="en-US" sz="2000" dirty="0" err="1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不断地被别人打扰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，可能会觉得很烦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20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</a:t>
                      </a:r>
                      <a:r>
                        <a:rPr lang="en-US" sz="2000" dirty="0" err="1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我想老屋可能会不耐烦了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20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老母鸡又离开了，老屋再一次说出了这句话“好了，我到了倒下的时候了！”</a:t>
                      </a:r>
                      <a:endParaRPr lang="en-US" altLang="en-US" sz="2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文本中一句不断重复的话就像是一个信号，证明同样的事情又要发生了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20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</a:t>
                      </a:r>
                      <a:r>
                        <a:rPr lang="en-US" sz="2000" dirty="0" err="1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我想老屋不会倒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，又有什么人要过来请求他的帮助了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20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</a:t>
                      </a:r>
                      <a:r>
                        <a:rPr lang="en-US" sz="2000" dirty="0" err="1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老母鸡走了之后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，小蜘蛛又来请求老屋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20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</a:t>
                      </a:r>
                      <a:r>
                        <a:rPr lang="en-US" sz="2000" dirty="0" err="1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乐于帮助别人的人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，应该会愿意继续帮助别人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20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</a:t>
                      </a:r>
                      <a:r>
                        <a:rPr lang="en-US" sz="2000" dirty="0" err="1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我猜到了老屋会怎么回答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——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好吧，我就再站一会儿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。”</a:t>
                      </a:r>
                      <a:endParaRPr lang="en-US" altLang="en-US" sz="20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3649980" y="5638800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预测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8255" y="-5715"/>
            <a:ext cx="22250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algn="ctr"/>
            <a:r>
              <a:rPr lang="zh-CN" altLang="en-US" sz="40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初读感受</a:t>
            </a:r>
            <a:endParaRPr lang="zh-CN" altLang="en-US" sz="40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横卷形 4"/>
          <p:cNvSpPr/>
          <p:nvPr/>
        </p:nvSpPr>
        <p:spPr>
          <a:xfrm>
            <a:off x="971550" y="1341120"/>
            <a:ext cx="7344410" cy="1871980"/>
          </a:xfrm>
          <a:prstGeom prst="horizontalScroll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317625" y="1690370"/>
            <a:ext cx="68548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    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同学们，你们太了不起了，就像福尔摩斯一样能预测故事接下会发生什么，那你们能总结一下如何预测吗？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7" name="图片 6" descr="timg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255" y="3900805"/>
            <a:ext cx="2762885" cy="2070100"/>
          </a:xfrm>
          <a:prstGeom prst="rect">
            <a:avLst/>
          </a:prstGeom>
        </p:spPr>
      </p:pic>
      <p:sp>
        <p:nvSpPr>
          <p:cNvPr id="8" name="椭圆形标注 7"/>
          <p:cNvSpPr/>
          <p:nvPr/>
        </p:nvSpPr>
        <p:spPr>
          <a:xfrm>
            <a:off x="3059430" y="3789045"/>
            <a:ext cx="5616575" cy="2290445"/>
          </a:xfrm>
          <a:prstGeom prst="wedgeEllipseCallout">
            <a:avLst/>
          </a:prstGeom>
          <a:solidFill>
            <a:schemeClr val="accent5">
              <a:lumMod val="75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646805" y="4197985"/>
            <a:ext cx="466915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</a:t>
            </a:r>
            <a:r>
              <a:rPr lang="zh-CN" altLang="en-US"/>
              <a:t>1.预测要有依据。</a:t>
            </a:r>
            <a:endParaRPr lang="zh-CN" altLang="en-US"/>
          </a:p>
          <a:p>
            <a:r>
              <a:rPr lang="zh-CN" altLang="en-US"/>
              <a:t>   2.文章的题目、插图、文章内容里的一些线索都可以帮我们预测。</a:t>
            </a:r>
            <a:endParaRPr lang="zh-CN" altLang="en-US"/>
          </a:p>
          <a:p>
            <a:r>
              <a:rPr lang="zh-CN" altLang="en-US"/>
              <a:t>   3.预测的内容与故事的实际内容不符也没关系，马上调整，继续预测。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2148</Words>
  <Application>WPS 演示</Application>
  <PresentationFormat>全屏显示(4:3)</PresentationFormat>
  <Paragraphs>162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楷体</vt:lpstr>
      <vt:lpstr>微软雅黑</vt:lpstr>
      <vt:lpstr>Arial Unicode MS</vt:lpstr>
      <vt:lpstr>Calibri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预测能力的作用：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5</cp:revision>
  <dcterms:created xsi:type="dcterms:W3CDTF">2018-05-01T04:21:00Z</dcterms:created>
  <dcterms:modified xsi:type="dcterms:W3CDTF">2019-07-29T06:54:45Z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