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4" r:id="rId2"/>
    <p:sldId id="273" r:id="rId3"/>
    <p:sldId id="473" r:id="rId4"/>
    <p:sldId id="474" r:id="rId5"/>
    <p:sldId id="475" r:id="rId6"/>
    <p:sldId id="449" r:id="rId7"/>
    <p:sldId id="450" r:id="rId8"/>
    <p:sldId id="451" r:id="rId9"/>
    <p:sldId id="418" r:id="rId10"/>
    <p:sldId id="487" r:id="rId11"/>
    <p:sldId id="476" r:id="rId12"/>
    <p:sldId id="265" r:id="rId13"/>
    <p:sldId id="477" r:id="rId14"/>
    <p:sldId id="478" r:id="rId15"/>
    <p:sldId id="282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3399"/>
    <a:srgbClr val="FF0000"/>
    <a:srgbClr val="000000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1.x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6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643042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4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   比    例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4216" y="3143248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自行车里的数学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1428728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5340371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57224" y="428604"/>
          <a:ext cx="7786741" cy="5715016"/>
        </p:xfrm>
        <a:graphic>
          <a:graphicData uri="http://schemas.openxmlformats.org/drawingml/2006/table">
            <a:tbl>
              <a:tblPr/>
              <a:tblGrid>
                <a:gridCol w="3000396"/>
                <a:gridCol w="2308746"/>
                <a:gridCol w="2477599"/>
              </a:tblGrid>
              <a:tr h="1428754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齿数比</a:t>
                      </a: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      </a:t>
                      </a: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前齿轮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185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             齿数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n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后齿轮齿数</a:t>
                      </a:r>
                      <a:endParaRPr lang="zh-CN" sz="20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40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12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10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12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18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8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20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∶9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16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3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5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77"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14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24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85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20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∶7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357422" y="428604"/>
            <a:ext cx="1500198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rot="10800000">
            <a:off x="928662" y="642918"/>
            <a:ext cx="2928958" cy="12144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438" y="785794"/>
            <a:ext cx="8929718" cy="1143008"/>
            <a:chOff x="71438" y="785794"/>
            <a:chExt cx="8929718" cy="1143008"/>
          </a:xfrm>
        </p:grpSpPr>
        <p:sp>
          <p:nvSpPr>
            <p:cNvPr id="20" name="圆角矩形 19"/>
            <p:cNvSpPr/>
            <p:nvPr/>
          </p:nvSpPr>
          <p:spPr>
            <a:xfrm>
              <a:off x="71438" y="785794"/>
              <a:ext cx="8929718" cy="11430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2876" y="785794"/>
              <a:ext cx="885828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一辆变速自行车的车轮直径是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0</a:t>
              </a:r>
              <a:r>
                <a:rPr lang="en-US" altLang="zh-CN" sz="3200" i="1" dirty="0" smtClean="0">
                  <a:solidFill>
                    <a:schemeClr val="tx1"/>
                  </a:solidFill>
                  <a:latin typeface="+mj-ea"/>
                  <a:ea typeface="+mj-ea"/>
                </a:rPr>
                <a:t>.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7 m,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前齿轮有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48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后齿轮有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16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个齿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蹬一圈自行车能走多远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zh-CN" sz="3200" dirty="0" smtClean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28728" y="2428868"/>
            <a:ext cx="58881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6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14×0</a:t>
            </a:r>
            <a:r>
              <a:rPr lang="en-US" altLang="zh-CN" sz="36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7×(48÷16)=6</a:t>
            </a:r>
            <a:r>
              <a:rPr lang="en-US" altLang="zh-CN" sz="36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594(m)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4348" y="4000504"/>
            <a:ext cx="71625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答：蹬一圈自行车能走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6.594 m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远。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285720" y="1285860"/>
            <a:ext cx="88582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</a:rPr>
              <a:t>写出求普通自行车蹬一圈后齿轮转数的公式。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294913" name="Object 1"/>
          <p:cNvGraphicFramePr>
            <a:graphicFrameLocks noChangeAspect="1"/>
          </p:cNvGraphicFramePr>
          <p:nvPr/>
        </p:nvGraphicFramePr>
        <p:xfrm>
          <a:off x="1142976" y="2928934"/>
          <a:ext cx="6381750" cy="1239837"/>
        </p:xfrm>
        <a:graphic>
          <a:graphicData uri="http://schemas.openxmlformats.org/presentationml/2006/ole">
            <p:oleObj spid="_x0000_s294913" name="Equation" r:id="rId4" imgW="1701720" imgH="419040" progId="">
              <p:embed/>
            </p:oleObj>
          </a:graphicData>
        </a:graphic>
      </p:graphicFrame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4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0" y="733669"/>
            <a:ext cx="9144000" cy="3670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小华的变速自行车前齿轮数是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48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后齿轮数是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19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自行车的车轮直径是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75 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小丽的变速自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行车前齿轮数是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25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后齿轮数是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个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自行车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的车轮直径是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66 cm,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同样蹬一圈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谁走的远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为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什么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</a:p>
        </p:txBody>
      </p:sp>
      <p:pic>
        <p:nvPicPr>
          <p:cNvPr id="293889" name="Picture 1" descr="C:\Users\Administrator\Desktop\QQ图片20160524104635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3571876"/>
            <a:ext cx="2876550" cy="2876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8596" y="714356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小华自行车蹬一圈走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92865" name="Object 1"/>
          <p:cNvGraphicFramePr>
            <a:graphicFrameLocks noChangeAspect="1"/>
          </p:cNvGraphicFramePr>
          <p:nvPr/>
        </p:nvGraphicFramePr>
        <p:xfrm>
          <a:off x="1428728" y="1428736"/>
          <a:ext cx="6048375" cy="1165225"/>
        </p:xfrm>
        <a:graphic>
          <a:graphicData uri="http://schemas.openxmlformats.org/presentationml/2006/ole">
            <p:oleObj spid="_x0000_s292865" name="Equation" r:id="rId3" imgW="1612800" imgH="39348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28596" y="2692403"/>
            <a:ext cx="39677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小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丽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自行车蹬一圈走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8" name="Object 1"/>
          <p:cNvGraphicFramePr>
            <a:graphicFrameLocks noChangeAspect="1"/>
          </p:cNvGraphicFramePr>
          <p:nvPr/>
        </p:nvGraphicFramePr>
        <p:xfrm>
          <a:off x="1428728" y="3406783"/>
          <a:ext cx="6048375" cy="1165225"/>
        </p:xfrm>
        <a:graphic>
          <a:graphicData uri="http://schemas.openxmlformats.org/presentationml/2006/ole">
            <p:oleObj spid="_x0000_s292866" name="Equation" r:id="rId4" imgW="1612800" imgH="39348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0034" y="4773051"/>
            <a:ext cx="81439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594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9 cm&gt;323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 cm,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所以小华的自行车走的远。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2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2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258049" name="Picture 1" descr="C:\Users\Administrator\Desktop\u=1130499403,1507073058&amp;fm=21&amp;gp=0.jpg"/>
          <p:cNvPicPr>
            <a:picLocks noChangeAspect="1" noChangeArrowheads="1"/>
          </p:cNvPicPr>
          <p:nvPr/>
        </p:nvPicPr>
        <p:blipFill>
          <a:blip r:embed="rId3" cstate="print"/>
          <a:srcRect b="5555"/>
          <a:stretch>
            <a:fillRect/>
          </a:stretch>
        </p:blipFill>
        <p:spPr bwMode="auto">
          <a:xfrm>
            <a:off x="1428728" y="1226667"/>
            <a:ext cx="6143668" cy="413115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8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214282" y="785794"/>
            <a:ext cx="1785950" cy="714380"/>
            <a:chOff x="214282" y="785794"/>
            <a:chExt cx="1785950" cy="714380"/>
          </a:xfrm>
        </p:grpSpPr>
        <p:sp>
          <p:nvSpPr>
            <p:cNvPr id="9" name="圆角矩形 8"/>
            <p:cNvSpPr/>
            <p:nvPr/>
          </p:nvSpPr>
          <p:spPr>
            <a:xfrm>
              <a:off x="214282" y="785794"/>
              <a:ext cx="1785950" cy="71438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4282" y="792288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活动一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983065" y="857232"/>
            <a:ext cx="71609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找一辆普通自行车，测量出以下数据。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7025" name="Picture 1" descr="C:\Users\Administrator\AppData\Roaming\Tencent\Users\271766067\QQ\WinTemp\RichOle\HZN[)GM{A23UXDQ)B}U3WS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698" y="1714488"/>
            <a:ext cx="7876954" cy="928694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428122" y="2786058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这辆自行车蹬一圈，能走多远？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08752" y="3643314"/>
            <a:ext cx="3734620" cy="928694"/>
            <a:chOff x="123000" y="857232"/>
            <a:chExt cx="3734620" cy="928694"/>
          </a:xfrm>
        </p:grpSpPr>
        <p:sp>
          <p:nvSpPr>
            <p:cNvPr id="15" name="圆角矩形 14"/>
            <p:cNvSpPr/>
            <p:nvPr/>
          </p:nvSpPr>
          <p:spPr>
            <a:xfrm>
              <a:off x="214282" y="857232"/>
              <a:ext cx="3643338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3000" y="857232"/>
              <a:ext cx="366318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直接测量法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428860" y="4857760"/>
            <a:ext cx="38876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latin typeface="华文楷体" pitchFamily="2" charset="-122"/>
                <a:ea typeface="华文楷体" pitchFamily="2" charset="-122"/>
              </a:rPr>
              <a:t>不准确</a:t>
            </a:r>
            <a:r>
              <a:rPr lang="en-US" altLang="zh-CN" sz="4000" dirty="0" smtClean="0"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4000" dirty="0" smtClean="0">
                <a:latin typeface="华文楷体" pitchFamily="2" charset="-122"/>
                <a:ea typeface="华文楷体" pitchFamily="2" charset="-122"/>
              </a:rPr>
              <a:t>误差大。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7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85719" y="785794"/>
            <a:ext cx="3734621" cy="928694"/>
            <a:chOff x="122999" y="857232"/>
            <a:chExt cx="3734621" cy="928694"/>
          </a:xfrm>
        </p:grpSpPr>
        <p:sp>
          <p:nvSpPr>
            <p:cNvPr id="9" name="圆角矩形 8"/>
            <p:cNvSpPr/>
            <p:nvPr/>
          </p:nvSpPr>
          <p:spPr>
            <a:xfrm>
              <a:off x="214282" y="857232"/>
              <a:ext cx="3643338" cy="928694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2999" y="857232"/>
              <a:ext cx="366318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zh-CN" altLang="en-US" sz="5400" b="1" cap="all" spc="0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rPr>
                <a:t>数学计算法</a:t>
              </a:r>
              <a:endParaRPr lang="zh-CN" altLang="en-US" sz="5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</p:grpSp>
      <p:pic>
        <p:nvPicPr>
          <p:cNvPr id="11" name="sy94.jpg" descr="id:2147505282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5918" y="1785926"/>
            <a:ext cx="5978354" cy="308551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1438" y="5072074"/>
            <a:ext cx="8929718" cy="857256"/>
            <a:chOff x="71438" y="5072074"/>
            <a:chExt cx="8929718" cy="857256"/>
          </a:xfrm>
        </p:grpSpPr>
        <p:sp>
          <p:nvSpPr>
            <p:cNvPr id="13" name="圆角矩形 12"/>
            <p:cNvSpPr/>
            <p:nvPr/>
          </p:nvSpPr>
          <p:spPr>
            <a:xfrm>
              <a:off x="71438" y="5072074"/>
              <a:ext cx="8929718" cy="857256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2876" y="5201679"/>
              <a:ext cx="885828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前齿轮走过的链条长度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后齿轮走过的链条长度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43042" y="571480"/>
            <a:ext cx="5572164" cy="1714512"/>
            <a:chOff x="1643042" y="571480"/>
            <a:chExt cx="5572164" cy="1714512"/>
          </a:xfrm>
        </p:grpSpPr>
        <p:sp>
          <p:nvSpPr>
            <p:cNvPr id="9" name="圆角矩形 8"/>
            <p:cNvSpPr/>
            <p:nvPr/>
          </p:nvSpPr>
          <p:spPr>
            <a:xfrm>
              <a:off x="1714480" y="571480"/>
              <a:ext cx="5500726" cy="1714512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 </a:t>
              </a:r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1643042" y="571480"/>
              <a:ext cx="5500694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前齿轮齿数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前齿轮转数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=  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后齿轮齿数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×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后齿轮转数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714380" y="2428868"/>
            <a:ext cx="78581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齿轮的齿数与齿轮的转数成反比例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628" y="3354173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前齿轮齿数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×1=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后齿轮齿数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后齿轮转数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54977" name="Object 1"/>
          <p:cNvGraphicFramePr>
            <a:graphicFrameLocks noChangeAspect="1"/>
          </p:cNvGraphicFramePr>
          <p:nvPr/>
        </p:nvGraphicFramePr>
        <p:xfrm>
          <a:off x="1285852" y="4429132"/>
          <a:ext cx="6381750" cy="1239837"/>
        </p:xfrm>
        <a:graphic>
          <a:graphicData uri="http://schemas.openxmlformats.org/presentationml/2006/ole">
            <p:oleObj spid="_x0000_s254977" name="Equation" r:id="rId3" imgW="1701720" imgH="4190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54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71438" y="785794"/>
            <a:ext cx="8929718" cy="1143008"/>
            <a:chOff x="71438" y="785794"/>
            <a:chExt cx="8929718" cy="1143008"/>
          </a:xfrm>
        </p:grpSpPr>
        <p:sp>
          <p:nvSpPr>
            <p:cNvPr id="10" name="圆角矩形 9"/>
            <p:cNvSpPr/>
            <p:nvPr/>
          </p:nvSpPr>
          <p:spPr>
            <a:xfrm>
              <a:off x="71438" y="785794"/>
              <a:ext cx="8929718" cy="1143008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2876" y="785794"/>
              <a:ext cx="8858280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  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前齿轮齿数为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30,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后齿轮齿数为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15,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前齿轮走一圈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,</a:t>
              </a:r>
              <a:r>
                <a:rPr lang="zh-CN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后齿轮走多少圈</a:t>
              </a:r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?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aphicFrame>
        <p:nvGraphicFramePr>
          <p:cNvPr id="253953" name="Object 1"/>
          <p:cNvGraphicFramePr>
            <a:graphicFrameLocks noChangeAspect="1"/>
          </p:cNvGraphicFramePr>
          <p:nvPr/>
        </p:nvGraphicFramePr>
        <p:xfrm>
          <a:off x="1214414" y="2071678"/>
          <a:ext cx="6381750" cy="1239838"/>
        </p:xfrm>
        <a:graphic>
          <a:graphicData uri="http://schemas.openxmlformats.org/presentationml/2006/ole">
            <p:oleObj spid="_x0000_s253953" name="Equation" r:id="rId3" imgW="1701720" imgH="419040" progId="">
              <p:embed/>
            </p:oleObj>
          </a:graphicData>
        </a:graphic>
      </p:graphicFrame>
      <p:sp>
        <p:nvSpPr>
          <p:cNvPr id="13" name="矩形 12"/>
          <p:cNvSpPr/>
          <p:nvPr/>
        </p:nvSpPr>
        <p:spPr>
          <a:xfrm>
            <a:off x="2643174" y="3500438"/>
            <a:ext cx="3714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30÷15=2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（圈）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285984" y="4500570"/>
            <a:ext cx="3714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答：后齿轮走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圈。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53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4282" y="785794"/>
            <a:ext cx="1785950" cy="714380"/>
            <a:chOff x="214282" y="785794"/>
            <a:chExt cx="1785950" cy="714380"/>
          </a:xfrm>
        </p:grpSpPr>
        <p:sp>
          <p:nvSpPr>
            <p:cNvPr id="8" name="圆角矩形 7"/>
            <p:cNvSpPr/>
            <p:nvPr/>
          </p:nvSpPr>
          <p:spPr>
            <a:xfrm>
              <a:off x="214282" y="785794"/>
              <a:ext cx="1785950" cy="71438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4282" y="792288"/>
              <a:ext cx="17235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活动二</a:t>
              </a:r>
              <a:endParaRPr lang="zh-CN" altLang="en-US" sz="40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428860" y="785794"/>
            <a:ext cx="46987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变速自行车的齿轮转动。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52930" name="Picture 2" descr="C:\Users\Administrator\Desktop\9788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1571612"/>
            <a:ext cx="6667500" cy="41814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928662" y="285728"/>
          <a:ext cx="7572429" cy="5857909"/>
        </p:xfrm>
        <a:graphic>
          <a:graphicData uri="http://schemas.openxmlformats.org/drawingml/2006/table">
            <a:tbl>
              <a:tblPr/>
              <a:tblGrid>
                <a:gridCol w="3000398"/>
                <a:gridCol w="2139892"/>
                <a:gridCol w="2432139"/>
              </a:tblGrid>
              <a:tr h="1464481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         前齿轮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                    </a:t>
                      </a:r>
                      <a:r>
                        <a:rPr lang="zh-CN" altLang="en-US" sz="2000" kern="100" baseline="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     </a:t>
                      </a: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         齿数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ts val="138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齿数比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后齿轮齿数</a:t>
                      </a:r>
                      <a:r>
                        <a:rPr lang="en-US" altLang="zh-CN" sz="2000" kern="100" dirty="0" smtClean="0">
                          <a:solidFill>
                            <a:srgbClr val="000000"/>
                          </a:solidFill>
                          <a:latin typeface="+mj-ea"/>
                          <a:ea typeface="+mn-ea"/>
                          <a:cs typeface="Times New Roman"/>
                        </a:rPr>
                        <a:t> </a:t>
                      </a:r>
                      <a:endParaRPr lang="en-US" altLang="zh-CN" sz="20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238"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8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4" name="直接连接符 3"/>
          <p:cNvCxnSpPr/>
          <p:nvPr/>
        </p:nvCxnSpPr>
        <p:spPr>
          <a:xfrm>
            <a:off x="2285984" y="285728"/>
            <a:ext cx="1643074" cy="1428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00100" y="857232"/>
            <a:ext cx="2928958" cy="8572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928670"/>
            <a:ext cx="7381873" cy="2168531"/>
            <a:chOff x="0" y="928670"/>
            <a:chExt cx="7381873" cy="2168531"/>
          </a:xfrm>
        </p:grpSpPr>
        <p:sp>
          <p:nvSpPr>
            <p:cNvPr id="10" name="矩形 9"/>
            <p:cNvSpPr/>
            <p:nvPr/>
          </p:nvSpPr>
          <p:spPr>
            <a:xfrm>
              <a:off x="0" y="928670"/>
              <a:ext cx="6929486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40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蹬一圈自行车走的路程</a:t>
              </a:r>
              <a:r>
                <a:rPr lang="en-US" altLang="zh-CN" sz="40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=</a:t>
              </a:r>
            </a:p>
            <a:p>
              <a:endParaRPr lang="en-US" altLang="zh-CN" sz="4000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en-US" altLang="zh-CN" sz="40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             </a:t>
              </a:r>
              <a:r>
                <a:rPr lang="zh-CN" altLang="zh-CN" sz="40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车轮周长</a:t>
              </a:r>
              <a:r>
                <a:rPr lang="en-US" altLang="zh-CN" sz="4000" dirty="0" smtClean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×</a:t>
              </a:r>
              <a:endPara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274433" name="Object 1"/>
            <p:cNvGraphicFramePr>
              <a:graphicFrameLocks noChangeAspect="1"/>
            </p:cNvGraphicFramePr>
            <p:nvPr/>
          </p:nvGraphicFramePr>
          <p:xfrm>
            <a:off x="4286248" y="1857364"/>
            <a:ext cx="3095625" cy="1239837"/>
          </p:xfrm>
          <a:graphic>
            <a:graphicData uri="http://schemas.openxmlformats.org/presentationml/2006/ole">
              <p:oleObj spid="_x0000_s274433" name="Equation" r:id="rId3" imgW="825480" imgH="419040" progId="">
                <p:embed/>
              </p:oleObj>
            </a:graphicData>
          </a:graphic>
        </p:graphicFrame>
      </p:grpSp>
      <p:sp>
        <p:nvSpPr>
          <p:cNvPr id="15" name="矩形 14"/>
          <p:cNvSpPr/>
          <p:nvPr/>
        </p:nvSpPr>
        <p:spPr>
          <a:xfrm>
            <a:off x="0" y="3721246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比值越大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车走的越远</a:t>
            </a:r>
            <a:r>
              <a:rPr lang="en-US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4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说明车的速度越快。</a:t>
            </a:r>
            <a:endParaRPr lang="zh-CN" altLang="en-US" sz="40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6367</TotalTime>
  <Words>428</Words>
  <Application>Microsoft Office PowerPoint</Application>
  <PresentationFormat>全屏显示(4:3)</PresentationFormat>
  <Paragraphs>118</Paragraphs>
  <Slides>15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人教版六年级数学下册第4单元</dc:title>
  <dc:creator>吉林梓翰教育图书有限公司</dc:creator>
  <cp:lastModifiedBy>lenovop</cp:lastModifiedBy>
  <cp:revision>1226</cp:revision>
  <dcterms:created xsi:type="dcterms:W3CDTF">2015-11-21T07:20:00Z</dcterms:created>
  <dcterms:modified xsi:type="dcterms:W3CDTF">2021-11-01T03:18:43Z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