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7"/>
  </p:notesMasterIdLst>
  <p:handoutMasterIdLst>
    <p:handoutMasterId r:id="rId28"/>
  </p:handoutMasterIdLst>
  <p:sldIdLst>
    <p:sldId id="416" r:id="rId3"/>
    <p:sldId id="580" r:id="rId4"/>
    <p:sldId id="523" r:id="rId5"/>
    <p:sldId id="557" r:id="rId6"/>
    <p:sldId id="559" r:id="rId7"/>
    <p:sldId id="482" r:id="rId8"/>
    <p:sldId id="561" r:id="rId9"/>
    <p:sldId id="571" r:id="rId10"/>
    <p:sldId id="565" r:id="rId11"/>
    <p:sldId id="549" r:id="rId12"/>
    <p:sldId id="578" r:id="rId13"/>
    <p:sldId id="567" r:id="rId14"/>
    <p:sldId id="573" r:id="rId15"/>
    <p:sldId id="550" r:id="rId16"/>
    <p:sldId id="572" r:id="rId17"/>
    <p:sldId id="566" r:id="rId18"/>
    <p:sldId id="574" r:id="rId19"/>
    <p:sldId id="579" r:id="rId20"/>
    <p:sldId id="551" r:id="rId21"/>
    <p:sldId id="552" r:id="rId22"/>
    <p:sldId id="489" r:id="rId23"/>
    <p:sldId id="553" r:id="rId24"/>
    <p:sldId id="555" r:id="rId25"/>
    <p:sldId id="556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53" d="100"/>
          <a:sy n="53" d="100"/>
        </p:scale>
        <p:origin x="58" y="830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494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635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431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084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6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349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630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5772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t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t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0.xml"/><Relationship Id="rId7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image" Target="../media/image2.jpe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3.xml"/><Relationship Id="rId7" Type="http://schemas.openxmlformats.org/officeDocument/2006/relationships/image" Target="../media/image27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6.png"/><Relationship Id="rId11" Type="http://schemas.openxmlformats.org/officeDocument/2006/relationships/image" Target="../media/image6.png"/><Relationship Id="rId5" Type="http://schemas.openxmlformats.org/officeDocument/2006/relationships/image" Target="../media/image2.jpeg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16.xml"/><Relationship Id="rId7" Type="http://schemas.openxmlformats.org/officeDocument/2006/relationships/image" Target="../media/image2.jpeg"/><Relationship Id="rId12" Type="http://schemas.openxmlformats.org/officeDocument/2006/relationships/image" Target="../media/image40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9.png"/><Relationship Id="rId5" Type="http://schemas.openxmlformats.org/officeDocument/2006/relationships/tags" Target="../tags/tag18.xml"/><Relationship Id="rId10" Type="http://schemas.openxmlformats.org/officeDocument/2006/relationships/image" Target="../media/image43.jpeg"/><Relationship Id="rId4" Type="http://schemas.openxmlformats.org/officeDocument/2006/relationships/tags" Target="../tags/tag17.xml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自行车里的数学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77788" y="134938"/>
            <a:ext cx="3275012" cy="1131887"/>
            <a:chOff x="3289601" y="3500574"/>
            <a:chExt cx="3274589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89601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3691198" y="306912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8268" y="232653"/>
            <a:ext cx="32784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直接测量法</a:t>
            </a:r>
          </a:p>
        </p:txBody>
      </p:sp>
      <p:sp>
        <p:nvSpPr>
          <p:cNvPr id="20" name="矩形 19"/>
          <p:cNvSpPr/>
          <p:nvPr/>
        </p:nvSpPr>
        <p:spPr>
          <a:xfrm>
            <a:off x="949122" y="1515040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骑上自行车蹬一圈量一量。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93" t="11723" b="4060"/>
          <a:stretch/>
        </p:blipFill>
        <p:spPr>
          <a:xfrm>
            <a:off x="838549" y="2531823"/>
            <a:ext cx="5945789" cy="32524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2461" r="81629" b="43021"/>
          <a:stretch/>
        </p:blipFill>
        <p:spPr>
          <a:xfrm flipH="1">
            <a:off x="9537777" y="3678820"/>
            <a:ext cx="1659654" cy="2105490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6673766" y="2627334"/>
            <a:ext cx="3715474" cy="1091053"/>
          </a:xfrm>
          <a:prstGeom prst="wedgeRoundRectCallout">
            <a:avLst>
              <a:gd name="adj1" fmla="val 39971"/>
              <a:gd name="adj2" fmla="val 102813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不准确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误差大。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77788" y="134938"/>
            <a:ext cx="3275012" cy="1131887"/>
            <a:chOff x="3289601" y="3500574"/>
            <a:chExt cx="3274589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89601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AutoShape 27"/>
          <p:cNvSpPr/>
          <p:nvPr/>
        </p:nvSpPr>
        <p:spPr>
          <a:xfrm>
            <a:off x="3691198" y="306912"/>
            <a:ext cx="173376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</a:t>
            </a:r>
            <a:r>
              <a:rPr lang="zh-CN" altLang="en-US" sz="3600" b="1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8268" y="232653"/>
            <a:ext cx="32784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all" spc="0" normalizeH="0" baseline="0" noProof="0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数学计算法</a:t>
            </a:r>
          </a:p>
        </p:txBody>
      </p:sp>
      <p:sp>
        <p:nvSpPr>
          <p:cNvPr id="20" name="矩形 19"/>
          <p:cNvSpPr/>
          <p:nvPr/>
        </p:nvSpPr>
        <p:spPr>
          <a:xfrm>
            <a:off x="345475" y="1422468"/>
            <a:ext cx="98796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利用所学的比例知识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eaLnBrk="1" hangingPunct="1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前、后齿轮齿数与它们的转数有什么关系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442" y="2612761"/>
            <a:ext cx="5975684" cy="3080084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6942338" y="3718387"/>
            <a:ext cx="372862" cy="101317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147795" y="48094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轮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038117" y="3923609"/>
            <a:ext cx="812287" cy="349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165113" y="3617910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轴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4315985" y="4183134"/>
            <a:ext cx="1219590" cy="99915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165113" y="4926701"/>
            <a:ext cx="1180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圆心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3559191" y="2835797"/>
            <a:ext cx="1247093" cy="18519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曲线连接符 29"/>
          <p:cNvCxnSpPr/>
          <p:nvPr/>
        </p:nvCxnSpPr>
        <p:spPr>
          <a:xfrm rot="10800000" flipV="1">
            <a:off x="5990903" y="4596225"/>
            <a:ext cx="832994" cy="653641"/>
          </a:xfrm>
          <a:prstGeom prst="curvedConnector3">
            <a:avLst>
              <a:gd name="adj1" fmla="val -4192"/>
            </a:avLst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3866327" y="5575258"/>
            <a:ext cx="4895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脚踏车踏板，轮轴工具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79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  <p:bldP spid="25" grpId="0"/>
      <p:bldP spid="27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530350" y="3479287"/>
            <a:ext cx="98595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链条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带动前齿轮和后齿轮同时转动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前齿轮转过一个齿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后齿轮也转过一个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齿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齿轮转动一周的长度就是链条走过的长度。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前齿轮转动一圈的长度就是后齿轮要转动的长度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56721" y="3456912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-107290"/>
            <a:ext cx="5975684" cy="3080084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8476696" y="998336"/>
            <a:ext cx="372862" cy="101317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8682153" y="20893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轮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5572475" y="1203558"/>
            <a:ext cx="812287" cy="349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699471" y="897859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轴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5850343" y="1463083"/>
            <a:ext cx="1219590" cy="99915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699471" y="2206650"/>
            <a:ext cx="1180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圆心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5093549" y="115746"/>
            <a:ext cx="1247093" cy="18519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/>
          <p:nvPr/>
        </p:nvCxnSpPr>
        <p:spPr>
          <a:xfrm rot="10800000" flipV="1">
            <a:off x="7525261" y="1876174"/>
            <a:ext cx="832994" cy="653641"/>
          </a:xfrm>
          <a:prstGeom prst="curvedConnector3">
            <a:avLst>
              <a:gd name="adj1" fmla="val -4192"/>
            </a:avLst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400685" y="2855207"/>
            <a:ext cx="4895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脚踏车踏板，轮轴工具</a:t>
            </a:r>
            <a:endParaRPr lang="zh-CN" altLang="en-US" sz="3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402" y="3632331"/>
            <a:ext cx="1180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发现：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949124" y="1319015"/>
            <a:ext cx="10185721" cy="830997"/>
            <a:chOff x="-197549" y="571480"/>
            <a:chExt cx="9936937" cy="830997"/>
          </a:xfrm>
        </p:grpSpPr>
        <p:sp>
          <p:nvSpPr>
            <p:cNvPr id="10" name="圆角矩形 9"/>
            <p:cNvSpPr/>
            <p:nvPr/>
          </p:nvSpPr>
          <p:spPr>
            <a:xfrm>
              <a:off x="-95924" y="606206"/>
              <a:ext cx="9643345" cy="77817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197549" y="571480"/>
              <a:ext cx="99369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前齿轮齿数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前齿轮转数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后齿轮齿数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后齿轮转数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968239" y="2578640"/>
            <a:ext cx="80548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齿轮的齿数与齿轮的转数成反比例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65341" y="3715154"/>
            <a:ext cx="9153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前齿轮齿数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×1=</a:t>
            </a:r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后齿轮齿数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后齿轮转数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2896730" y="4542772"/>
                <a:ext cx="6290505" cy="1499898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en-US" sz="4000" b="1" dirty="0" smtClean="0">
                    <a:solidFill>
                      <a:srgbClr val="00000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后齿轮转数</a:t>
                </a:r>
                <a:r>
                  <a:rPr lang="en-US" altLang="zh-CN" sz="4000" b="1" dirty="0" smtClean="0">
                    <a:solidFill>
                      <a:srgbClr val="00000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zh-CN" altLang="en-US" sz="4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前齿轮</m:t>
                        </m:r>
                        <m:r>
                          <a:rPr lang="zh-CN" altLang="en-US" sz="4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齿数</m:t>
                        </m:r>
                        <m:r>
                          <a:rPr lang="en-US" altLang="zh-CN" sz="40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zh-CN" altLang="en-US" sz="4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后</m:t>
                        </m:r>
                        <m:r>
                          <a:rPr lang="zh-CN" altLang="en-US" sz="4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齿轮</m:t>
                        </m:r>
                        <m:r>
                          <a:rPr lang="zh-CN" altLang="en-US" sz="4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齿数</m:t>
                        </m:r>
                      </m:den>
                    </m:f>
                  </m:oMath>
                </a14:m>
                <a:endParaRPr lang="zh-CN" altLang="zh-CN" sz="4000" b="1" dirty="0">
                  <a:solidFill>
                    <a:srgbClr val="000000"/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6730" y="4542772"/>
                <a:ext cx="6290505" cy="1499898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4994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77788" y="134938"/>
            <a:ext cx="3275012" cy="1131887"/>
            <a:chOff x="3289601" y="3500574"/>
            <a:chExt cx="3274589" cy="1132205"/>
          </a:xfrm>
        </p:grpSpPr>
        <p:grpSp>
          <p:nvGrpSpPr>
            <p:cNvPr id="3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4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89601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06262" y="1266825"/>
            <a:ext cx="8858280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前齿轮齿数为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后齿轮齿数为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前齿轮走一圈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后齿轮走多少圈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03467" y="4472180"/>
            <a:ext cx="3714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30÷15=2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（圈）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1948" y="5527861"/>
            <a:ext cx="4612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答：后齿轮走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532959" y="2703740"/>
                <a:ext cx="6070893" cy="135909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en-US" sz="3600" b="1" dirty="0" smtClean="0">
                    <a:solidFill>
                      <a:srgbClr val="00000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后齿轮转数 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zh-CN" altLang="en-US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前齿轮</m:t>
                        </m:r>
                        <m:r>
                          <a:rPr lang="zh-CN" altLang="en-US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齿数</m:t>
                        </m:r>
                        <m:r>
                          <a:rPr lang="en-US" altLang="zh-CN" sz="36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zh-CN" altLang="en-US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后</m:t>
                        </m:r>
                        <m:r>
                          <a:rPr lang="zh-CN" altLang="en-US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齿轮</m:t>
                        </m:r>
                        <m:r>
                          <a:rPr lang="zh-CN" altLang="en-US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齿数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2959" y="2703740"/>
                <a:ext cx="6070893" cy="135909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7"/>
          <p:cNvSpPr/>
          <p:nvPr/>
        </p:nvSpPr>
        <p:spPr>
          <a:xfrm>
            <a:off x="3006182" y="1144588"/>
            <a:ext cx="6739702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活动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二：变速自行车的齿轮转动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87"/>
          <a:stretch/>
        </p:blipFill>
        <p:spPr>
          <a:xfrm>
            <a:off x="2825366" y="678980"/>
            <a:ext cx="6858000" cy="543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75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792140"/>
              </p:ext>
            </p:extLst>
          </p:nvPr>
        </p:nvGraphicFramePr>
        <p:xfrm>
          <a:off x="1551014" y="1266826"/>
          <a:ext cx="9741483" cy="5197324"/>
        </p:xfrm>
        <a:graphic>
          <a:graphicData uri="http://schemas.openxmlformats.org/drawingml/2006/table">
            <a:tbl>
              <a:tblPr/>
              <a:tblGrid>
                <a:gridCol w="4020569"/>
                <a:gridCol w="2677615"/>
                <a:gridCol w="3043299"/>
              </a:tblGrid>
              <a:tr h="1511098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48</a:t>
                      </a:r>
                      <a:endParaRPr lang="en-US" sz="32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40</a:t>
                      </a: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71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28</a:t>
                      </a: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71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24</a:t>
                      </a: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71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20</a:t>
                      </a: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71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18</a:t>
                      </a: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71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16</a:t>
                      </a: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71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14</a:t>
                      </a: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1551014" y="1266825"/>
            <a:ext cx="4017735" cy="9346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51014" y="1266825"/>
            <a:ext cx="3125164" cy="15110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425257" y="2203319"/>
            <a:ext cx="2349663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lnSpc>
                <a:spcPts val="138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lvl="0" algn="ctr" eaLnBrk="1" fontAlgn="auto" hangingPunct="1">
              <a:lnSpc>
                <a:spcPts val="13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后齿轮齿数</a:t>
            </a:r>
            <a:r>
              <a:rPr lang="en-US" altLang="zh-CN" sz="32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</a:t>
            </a:r>
          </a:p>
        </p:txBody>
      </p:sp>
      <p:sp>
        <p:nvSpPr>
          <p:cNvPr id="16" name="矩形 15"/>
          <p:cNvSpPr/>
          <p:nvPr/>
        </p:nvSpPr>
        <p:spPr>
          <a:xfrm>
            <a:off x="3865949" y="2135606"/>
            <a:ext cx="1828557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lnSpc>
                <a:spcPts val="138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lvl="0" algn="ctr" eaLnBrk="1" fontAlgn="auto" hangingPunct="1">
              <a:lnSpc>
                <a:spcPts val="13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齿轮比</a:t>
            </a:r>
            <a:r>
              <a:rPr lang="en-US" altLang="zh-CN" sz="32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</a:t>
            </a:r>
            <a:endParaRPr lang="en-US" altLang="zh-CN" sz="32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29875" y="1314515"/>
            <a:ext cx="3761772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lnSpc>
                <a:spcPts val="138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lvl="0" algn="ctr" eaLnBrk="1" fontAlgn="auto" hangingPunct="1">
              <a:lnSpc>
                <a:spcPts val="13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前齿轮</a:t>
            </a:r>
            <a:r>
              <a:rPr lang="zh-CN" altLang="en-US" sz="32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齿数</a:t>
            </a:r>
            <a:r>
              <a:rPr lang="en-US" altLang="zh-CN" sz="32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</a:t>
            </a:r>
          </a:p>
        </p:txBody>
      </p:sp>
      <p:sp>
        <p:nvSpPr>
          <p:cNvPr id="26" name="矩形 25"/>
          <p:cNvSpPr/>
          <p:nvPr/>
        </p:nvSpPr>
        <p:spPr>
          <a:xfrm>
            <a:off x="6266055" y="2777924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12:7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36576" y="2777924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10:7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55422" y="3424255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2:1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25943" y="3424255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5:3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54478" y="4009431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12:5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414366" y="4009431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2:1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43845" y="4621037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8:3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24999" y="4621037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20:9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43845" y="5236791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3:1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414366" y="5236791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5:2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54478" y="5883122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24:7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24999" y="5883122"/>
            <a:ext cx="1280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20:7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523772" y="464293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个比分为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种，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22122" y="468437"/>
            <a:ext cx="3685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11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种不同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速度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38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55000" y="1983111"/>
                <a:ext cx="11611658" cy="12652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4000" b="1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蹬一圈自行车走的路程</a:t>
                </a:r>
                <a:r>
                  <a:rPr lang="en-US" altLang="zh-CN" sz="4000" b="1" dirty="0" smtClean="0">
                    <a:solidFill>
                      <a:srgbClr val="FF0000"/>
                    </a:solidFill>
                    <a:latin typeface="+mn-ea"/>
                    <a:ea typeface="+mn-ea"/>
                  </a:rPr>
                  <a:t>=</a:t>
                </a:r>
                <a:r>
                  <a:rPr lang="zh-CN" altLang="en-US" sz="4000" b="1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车轮周长 </a:t>
                </a:r>
                <a:r>
                  <a:rPr lang="en-US" altLang="zh-CN" sz="4000" b="1" dirty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4000" b="1" dirty="0" smtClean="0">
                    <a:solidFill>
                      <a:srgbClr val="FF0000"/>
                    </a:solidFill>
                    <a:latin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zh-CN" alt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前齿轮齿数</m:t>
                        </m:r>
                        <m:r>
                          <a:rPr lang="en-US" altLang="zh-CN" sz="40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zh-CN" altLang="en-US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后齿轮齿数</m:t>
                        </m:r>
                      </m:den>
                    </m:f>
                  </m:oMath>
                </a14:m>
                <a:endParaRPr lang="en-US" altLang="zh-CN" sz="4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000" y="1983111"/>
                <a:ext cx="11611658" cy="1265283"/>
              </a:xfrm>
              <a:prstGeom prst="rect">
                <a:avLst/>
              </a:prstGeom>
              <a:blipFill rotWithShape="0">
                <a:blip r:embed="rId7"/>
                <a:stretch>
                  <a:fillRect l="-1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1478803" y="4616851"/>
            <a:ext cx="99542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比值越大</a:t>
            </a:r>
            <a:r>
              <a:rPr lang="en-US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车走的越远</a:t>
            </a:r>
            <a:r>
              <a:rPr lang="en-US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说明车的速度越快。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340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77788" y="134938"/>
            <a:ext cx="3275012" cy="1131887"/>
            <a:chOff x="3289601" y="3500574"/>
            <a:chExt cx="3274589" cy="1132205"/>
          </a:xfrm>
        </p:grpSpPr>
        <p:grpSp>
          <p:nvGrpSpPr>
            <p:cNvPr id="3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4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89601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06262" y="1266825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一辆变速自行车的车轮直径是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 m,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前齿轮有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个齿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后齿轮有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个齿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蹬一圈自行车能走多远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63118" y="3472064"/>
            <a:ext cx="77550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3.14×0.7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×(48÷16)=6.594(m)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37276" y="5041724"/>
            <a:ext cx="7263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：蹬一圈自行车能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6.594m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18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669708" y="2797358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631349" y="2663282"/>
            <a:ext cx="7053399" cy="21717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617062" y="2629944"/>
            <a:ext cx="7104492" cy="224165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2455915" y="2870119"/>
            <a:ext cx="6265639" cy="156966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提出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问题、分析问题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操作、得出结论、应用。</a:t>
            </a:r>
            <a:endParaRPr lang="zh-CN" altLang="en-US" sz="3200" b="1" dirty="0">
              <a:solidFill>
                <a:srgbClr val="6F6F6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学习过程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15"/>
          <p:cNvGrpSpPr/>
          <p:nvPr/>
        </p:nvGrpSpPr>
        <p:grpSpPr>
          <a:xfrm>
            <a:off x="77788" y="134938"/>
            <a:ext cx="3275012" cy="1131887"/>
            <a:chOff x="3289601" y="3500574"/>
            <a:chExt cx="3274589" cy="1132205"/>
          </a:xfrm>
        </p:grpSpPr>
        <p:grpSp>
          <p:nvGrpSpPr>
            <p:cNvPr id="10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2" name="图片 22" descr="图片8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" name="图片 23" descr="xzgj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" name="图片 1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89601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793" y="3267447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44457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39151" y="1324425"/>
            <a:ext cx="8858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写出求普通自行车蹬一圈后齿轮转数的公式。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093121" y="3016256"/>
                <a:ext cx="6070893" cy="135909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en-US" sz="3600" b="1" dirty="0" smtClean="0">
                    <a:solidFill>
                      <a:srgbClr val="00000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后齿轮转数 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latin typeface="+mn-ea"/>
                    <a:ea typeface="+mn-ea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zh-CN" altLang="en-US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前齿轮</m:t>
                        </m:r>
                        <m:r>
                          <a:rPr lang="zh-CN" altLang="en-US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齿数</m:t>
                        </m:r>
                        <m:r>
                          <a:rPr lang="en-US" altLang="zh-CN" sz="36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zh-CN" altLang="en-US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后</m:t>
                        </m:r>
                        <m:r>
                          <a:rPr lang="zh-CN" altLang="en-US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齿轮</m:t>
                        </m:r>
                        <m:r>
                          <a:rPr lang="zh-CN" altLang="en-US" sz="3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齿数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121" y="3016256"/>
                <a:ext cx="6070893" cy="135909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029250" y="1221175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2689194" y="1175574"/>
            <a:ext cx="9409153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小华的变速自行车前齿轮数是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后齿轮数是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自行车的车轮直径是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 cm,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小丽的变速自行车前齿轮数是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后齿轮数是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自行车的车轮直径是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66 cm,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同样蹬一圈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谁走的远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2028372" y="3453664"/>
                <a:ext cx="10069975" cy="2976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小华自行车蹬一圈走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14×75×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𝟒𝟖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𝟏𝟗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≈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594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9(cm)</a:t>
                </a:r>
                <a:r>
                  <a:rPr lang="zh-CN" altLang="zh-CN" sz="3200" b="1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200" b="1" i="1" dirty="0" smtClean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小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丽自行车蹬一圈走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:3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14×66×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≈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323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8(cm)</a:t>
                </a: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594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9 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cm&gt;323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8 cm,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所以小华的自行车走的远。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8372" y="3453664"/>
                <a:ext cx="10069975" cy="2976008"/>
              </a:xfrm>
              <a:prstGeom prst="rect">
                <a:avLst/>
              </a:prstGeom>
              <a:blipFill rotWithShape="0">
                <a:blip r:embed="rId8"/>
                <a:stretch>
                  <a:fillRect b="-2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0637" y="1448036"/>
            <a:ext cx="10740459" cy="45245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69196" y="1687991"/>
            <a:ext cx="9985829" cy="93686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普通自行车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:</a:t>
            </a:r>
          </a:p>
          <a:p>
            <a:pPr marL="1905" lvl="2" indent="454025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	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前齿轮齿数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前齿轮转数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后齿轮齿数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后齿轮转数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20482"/>
              <p:cNvSpPr txBox="1"/>
              <p:nvPr/>
            </p:nvSpPr>
            <p:spPr>
              <a:xfrm>
                <a:off x="987950" y="2924156"/>
                <a:ext cx="9985829" cy="1534779"/>
              </a:xfrm>
              <a:prstGeom prst="rect">
                <a:avLst/>
              </a:prstGeom>
              <a:noFill/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/>
                  <a:t>      </a:t>
                </a:r>
                <a:r>
                  <a:rPr lang="zh-CN" altLang="zh-CN" sz="2400" b="1" dirty="0" smtClean="0"/>
                  <a:t>普通</a:t>
                </a:r>
                <a:r>
                  <a:rPr lang="zh-CN" altLang="zh-CN" sz="2400" b="1" dirty="0"/>
                  <a:t>自行车蹬一圈</a:t>
                </a:r>
                <a:r>
                  <a:rPr lang="en-US" altLang="zh-CN" sz="2400" b="1" dirty="0"/>
                  <a:t>:</a:t>
                </a:r>
                <a:endParaRPr lang="zh-CN" altLang="zh-CN" sz="2400" b="1" dirty="0"/>
              </a:p>
              <a:p>
                <a:r>
                  <a:rPr lang="en-US" altLang="zh-CN" sz="2400" b="1" dirty="0"/>
                  <a:t>	</a:t>
                </a:r>
                <a:r>
                  <a:rPr lang="zh-CN" altLang="zh-CN" sz="2400" b="1" dirty="0"/>
                  <a:t>前齿轮齿数</a:t>
                </a:r>
                <a:r>
                  <a:rPr lang="en-US" altLang="zh-CN" sz="2400" b="1" dirty="0"/>
                  <a:t>×1=</a:t>
                </a:r>
                <a:r>
                  <a:rPr lang="zh-CN" altLang="zh-CN" sz="2400" b="1" dirty="0"/>
                  <a:t>后齿轮齿数</a:t>
                </a:r>
                <a:r>
                  <a:rPr lang="en-US" altLang="zh-CN" sz="2400" b="1" dirty="0"/>
                  <a:t>×</a:t>
                </a:r>
                <a:r>
                  <a:rPr lang="zh-CN" altLang="zh-CN" sz="2400" b="1" dirty="0"/>
                  <a:t>后齿轮转数</a:t>
                </a:r>
              </a:p>
              <a:p>
                <a:r>
                  <a:rPr lang="en-US" altLang="zh-CN" sz="2400" b="1" dirty="0"/>
                  <a:t>	</a:t>
                </a:r>
                <a:r>
                  <a:rPr lang="zh-CN" altLang="zh-CN" sz="2400" b="1" dirty="0"/>
                  <a:t>后齿轮转数</a:t>
                </a:r>
                <a:r>
                  <a:rPr lang="en-US" altLang="zh-CN" sz="2400" b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1"/>
                          <m:t>前齿轮齿数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1"/>
                          <m:t>后齿轮齿数</m:t>
                        </m:r>
                      </m:den>
                    </m:f>
                  </m:oMath>
                </a14:m>
                <a:endParaRPr lang="zh-CN" altLang="zh-CN" sz="2400" b="1" dirty="0"/>
              </a:p>
            </p:txBody>
          </p:sp>
        </mc:Choice>
        <mc:Fallback xmlns="">
          <p:sp>
            <p:nvSpPr>
              <p:cNvPr id="4" name="文本框 20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950" y="2924156"/>
                <a:ext cx="9985829" cy="1534779"/>
              </a:xfrm>
              <a:prstGeom prst="rect">
                <a:avLst/>
              </a:prstGeom>
              <a:blipFill rotWithShape="0">
                <a:blip r:embed="rId6"/>
                <a:stretch>
                  <a:fillRect t="-3906"/>
                </a:stretch>
              </a:blipFill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20482"/>
              <p:cNvSpPr txBox="1"/>
              <p:nvPr/>
            </p:nvSpPr>
            <p:spPr>
              <a:xfrm>
                <a:off x="987950" y="4749381"/>
                <a:ext cx="9985829" cy="936860"/>
              </a:xfrm>
              <a:prstGeom prst="rect">
                <a:avLst/>
              </a:prstGeom>
              <a:noFill/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lstStyle/>
              <a:p>
                <a:pPr marL="1905" lvl="2" indent="454025" eaLnBrk="1" hangingPunct="1">
                  <a:lnSpc>
                    <a:spcPct val="120000"/>
                  </a:lnSpc>
                </a:pPr>
                <a:r>
                  <a:rPr lang="zh-CN" altLang="zh-CN" sz="2400" b="1" dirty="0"/>
                  <a:t>蹬一圈变速自行车走的路程</a:t>
                </a:r>
                <a:r>
                  <a:rPr lang="en-US" altLang="zh-CN" sz="2400" b="1" dirty="0"/>
                  <a:t>=</a:t>
                </a:r>
                <a:r>
                  <a:rPr lang="zh-CN" altLang="zh-CN" sz="2400" b="1" dirty="0"/>
                  <a:t>车轮周长</a:t>
                </a:r>
                <a:r>
                  <a:rPr lang="en-US" altLang="zh-CN" sz="2400" b="1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1"/>
                          <m:t>前齿轮齿数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1"/>
                          <m:t>后齿轮齿数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5" name="文本框 20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950" y="4749381"/>
                <a:ext cx="9985829" cy="93686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自行车里的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93515" y="41437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9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688" y="926857"/>
            <a:ext cx="7256965" cy="483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云形标注 11"/>
          <p:cNvSpPr/>
          <p:nvPr/>
        </p:nvSpPr>
        <p:spPr>
          <a:xfrm>
            <a:off x="389623" y="1500996"/>
            <a:ext cx="10756659" cy="3864634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自行车里的数学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矩形 2"/>
          <p:cNvSpPr/>
          <p:nvPr/>
        </p:nvSpPr>
        <p:spPr>
          <a:xfrm>
            <a:off x="672611" y="1216332"/>
            <a:ext cx="66512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自行车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的种类很多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你都知道哪些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普通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自行车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gimg2.baidu.com/image_search/src=http%3A%2F%2Fimg10.360buyimg.com%2FpopWaterMark%2Fg14%2FM06%2F12%2F04%2FrBEhVVMJfhYIAAAAAAJo_IFASaYAAJCSADmeOEAAmkU129.jpg&amp;refer=http%3A%2F%2Fimg10.360buyimg.com&amp;app=2002&amp;size=f9999,10000&amp;q=a80&amp;n=0&amp;g=0n&amp;fmt=jpeg?sec=1638753882&amp;t=e244184e9538a5a03ac9624c2e5db8f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145" y="1859002"/>
            <a:ext cx="4896090" cy="489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202663" y="2001162"/>
            <a:ext cx="2670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变速自行车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34" y="2253099"/>
            <a:ext cx="5622911" cy="374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26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云形标注 11"/>
          <p:cNvSpPr/>
          <p:nvPr/>
        </p:nvSpPr>
        <p:spPr>
          <a:xfrm>
            <a:off x="389623" y="1500996"/>
            <a:ext cx="10756659" cy="3864634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自行车里的数学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55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7"/>
          <p:cNvSpPr/>
          <p:nvPr/>
        </p:nvSpPr>
        <p:spPr>
          <a:xfrm>
            <a:off x="3006182" y="1144588"/>
            <a:ext cx="6739702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活动一：自行车蹬一圈走的路程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713334"/>
              </p:ext>
            </p:extLst>
          </p:nvPr>
        </p:nvGraphicFramePr>
        <p:xfrm>
          <a:off x="2822605" y="3153268"/>
          <a:ext cx="7037408" cy="1632540"/>
        </p:xfrm>
        <a:graphic>
          <a:graphicData uri="http://schemas.openxmlformats.org/drawingml/2006/table">
            <a:tbl>
              <a:tblPr firstRow="1" firstCol="1" bandRow="1"/>
              <a:tblGrid>
                <a:gridCol w="2496886"/>
                <a:gridCol w="2269460"/>
                <a:gridCol w="2271062"/>
              </a:tblGrid>
              <a:tr h="816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前齿轮齿数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后齿轮齿数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车轮半径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2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0"/>
          <p:cNvSpPr txBox="1"/>
          <p:nvPr/>
        </p:nvSpPr>
        <p:spPr>
          <a:xfrm>
            <a:off x="1971490" y="2276475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找一辆普通自行车，测量出以下数据。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4263" y="4665116"/>
            <a:ext cx="7712368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探究问题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这辆自行车蹬一圈走多远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71490" y="5651325"/>
            <a:ext cx="9533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自行车的前齿轮旋转一周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在地面上走的路程。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7309</TotalTime>
  <Words>677</Words>
  <Application>Microsoft Office PowerPoint</Application>
  <PresentationFormat>宽屏</PresentationFormat>
  <Paragraphs>109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</cp:lastModifiedBy>
  <cp:revision>2122</cp:revision>
  <dcterms:created xsi:type="dcterms:W3CDTF">2017-11-13T08:28:00Z</dcterms:created>
  <dcterms:modified xsi:type="dcterms:W3CDTF">2021-11-17T05:44:18Z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