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5"/>
  </p:notesMasterIdLst>
  <p:sldIdLst>
    <p:sldId id="271" r:id="rId3"/>
    <p:sldId id="258" r:id="rId4"/>
    <p:sldId id="338" r:id="rId5"/>
    <p:sldId id="352" r:id="rId6"/>
    <p:sldId id="278" r:id="rId7"/>
    <p:sldId id="340" r:id="rId8"/>
    <p:sldId id="354" r:id="rId9"/>
    <p:sldId id="344" r:id="rId10"/>
    <p:sldId id="345" r:id="rId11"/>
    <p:sldId id="355" r:id="rId12"/>
    <p:sldId id="356" r:id="rId13"/>
    <p:sldId id="272" r:id="rId1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FFFF"/>
    <a:srgbClr val="0099FF"/>
    <a:srgbClr val="FF0066"/>
    <a:srgbClr val="0000FF"/>
    <a:srgbClr val="75057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66" autoAdjust="0"/>
    <p:restoredTop sz="94521" autoAdjust="0"/>
  </p:normalViewPr>
  <p:slideViewPr>
    <p:cSldViewPr>
      <p:cViewPr varScale="1">
        <p:scale>
          <a:sx n="86" d="100"/>
          <a:sy n="86" d="100"/>
        </p:scale>
        <p:origin x="-908" y="-60"/>
      </p:cViewPr>
      <p:guideLst>
        <p:guide orient="horz" pos="16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2020/11/29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每日必练</a:t>
              </a:r>
              <a:endParaRPr lang="zh-CN" altLang="en-US" sz="1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endParaRP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7504" y="195486"/>
            <a:ext cx="504000" cy="50405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11560" y="267494"/>
            <a:ext cx="1296144" cy="36004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6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rPr>
              <a:t>分层训练</a:t>
            </a:r>
            <a:endParaRPr lang="en-US" altLang="zh-CN" sz="1600" b="1" spc="5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少儿简体"/>
            </a:endParaRPr>
          </a:p>
        </p:txBody>
      </p:sp>
      <p:pic>
        <p:nvPicPr>
          <p:cNvPr id="15" name="图片 14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旧知唤醒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zh-CN" sz="1600" b="1" kern="1200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方正少儿简体"/>
                  <a:cs typeface="+mn-cs"/>
                </a:rPr>
                <a:t>随堂练习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tif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53525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8242" y="134712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件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0" name="组合 2"/>
          <p:cNvGrpSpPr/>
          <p:nvPr/>
        </p:nvGrpSpPr>
        <p:grpSpPr>
          <a:xfrm>
            <a:off x="2300380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练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13"/>
          <p:cNvGrpSpPr/>
          <p:nvPr/>
        </p:nvGrpSpPr>
        <p:grpSpPr>
          <a:xfrm>
            <a:off x="3572837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b="1" smtClean="0">
                  <a:solidFill>
                    <a:srgbClr val="FFC000"/>
                  </a:solidFill>
                </a:rPr>
                <a:t>习</a:t>
              </a:r>
              <a:endParaRPr lang="zh-CN" altLang="en-US" sz="5000" b="1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课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5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2475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707904" y="3075806"/>
            <a:ext cx="1956303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人教版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六年级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bldLvl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85720" y="785800"/>
            <a:ext cx="8358246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妈妈微信零钱提现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2000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扣除手续费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如果提现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需要支付手续费多少元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4" name="矩形 3"/>
          <p:cNvSpPr/>
          <p:nvPr/>
        </p:nvSpPr>
        <p:spPr>
          <a:xfrm>
            <a:off x="2643174" y="2071684"/>
            <a:ext cx="471490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解：设需要支付手续费</a:t>
            </a:r>
            <a:r>
              <a:rPr lang="en-US" altLang="zh-CN" sz="2800" b="1" i="1" dirty="0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x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</a:p>
        </p:txBody>
      </p:sp>
      <p:sp>
        <p:nvSpPr>
          <p:cNvPr id="5" name="矩形 4"/>
          <p:cNvSpPr/>
          <p:nvPr/>
        </p:nvSpPr>
        <p:spPr>
          <a:xfrm>
            <a:off x="2285984" y="2643188"/>
            <a:ext cx="2928958" cy="6568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2000:2=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1000:</a:t>
            </a:r>
            <a:r>
              <a:rPr lang="en-US" altLang="zh-CN" sz="2800" b="1" i="1" dirty="0" err="1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x</a:t>
            </a:r>
            <a:endParaRPr lang="zh-CN" altLang="en-US" sz="2800" b="1" i="1" dirty="0" smtClean="0">
              <a:solidFill>
                <a:srgbClr val="FF0000"/>
              </a:solidFill>
              <a:latin typeface="Times New Roman" pitchFamily="18" charset="0"/>
              <a:ea typeface="楷体" panose="02010609060101010101" pitchFamily="49" charset="-122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86116" y="3143254"/>
            <a:ext cx="221457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x=1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14480" y="3857634"/>
            <a:ext cx="542928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答：需要支付手续费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85720" y="785800"/>
            <a:ext cx="850112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学校用边长是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分米的方砖给会议室铺地面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需要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如果改用边长是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分米的方砖铺地面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需要多少块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4" name="矩形 3"/>
          <p:cNvSpPr/>
          <p:nvPr/>
        </p:nvSpPr>
        <p:spPr>
          <a:xfrm>
            <a:off x="1571604" y="2071684"/>
            <a:ext cx="471490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解：设需要</a:t>
            </a:r>
            <a:r>
              <a:rPr lang="en-US" altLang="zh-CN" sz="2800" b="1" i="1" dirty="0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x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块。</a:t>
            </a:r>
          </a:p>
        </p:txBody>
      </p:sp>
      <p:sp>
        <p:nvSpPr>
          <p:cNvPr id="5" name="矩形 4"/>
          <p:cNvSpPr/>
          <p:nvPr/>
        </p:nvSpPr>
        <p:spPr>
          <a:xfrm>
            <a:off x="2285984" y="2643188"/>
            <a:ext cx="2928958" cy="6568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8×8×80=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4×4</a:t>
            </a:r>
            <a:r>
              <a:rPr lang="en-US" altLang="zh-CN" sz="2800" b="1" i="1" dirty="0" err="1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x</a:t>
            </a:r>
            <a:endParaRPr lang="zh-CN" altLang="en-US" sz="2800" b="1" i="1" dirty="0" smtClean="0">
              <a:solidFill>
                <a:srgbClr val="FF0000"/>
              </a:solidFill>
              <a:latin typeface="Times New Roman" pitchFamily="18" charset="0"/>
              <a:ea typeface="楷体" panose="02010609060101010101" pitchFamily="49" charset="-122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00430" y="3143254"/>
            <a:ext cx="221457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i="1" dirty="0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x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=320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14480" y="3857634"/>
            <a:ext cx="542928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答：需要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320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块。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42204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 rot="20718769">
            <a:off x="2669878" y="1171198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971600" y="987574"/>
            <a:ext cx="1471878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4</a:t>
            </a:r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单元</a:t>
            </a:r>
            <a:endParaRPr lang="zh-CN" altLang="en-US" sz="28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059832" y="1635646"/>
            <a:ext cx="561662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3 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比例的应用</a:t>
            </a:r>
            <a:endParaRPr lang="en-US" altLang="zh-CN" sz="3200" dirty="0" smtClean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4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课时  用比例解决问题</a:t>
            </a:r>
            <a:endParaRPr lang="en-US" altLang="zh-CN" sz="3200" dirty="0" smtClean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4391025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608474"/>
            <a:ext cx="821537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若两种相关联的量的比值一定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则这两种量成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关系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若两种相关联的量的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一定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则这两种相关联的量成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关系。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用方程解答问题的关键是找到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关系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然后根据等量关系列出方程进行解答。</a:t>
            </a:r>
          </a:p>
        </p:txBody>
      </p:sp>
      <p:sp>
        <p:nvSpPr>
          <p:cNvPr id="4" name="矩形 3"/>
          <p:cNvSpPr/>
          <p:nvPr/>
        </p:nvSpPr>
        <p:spPr>
          <a:xfrm>
            <a:off x="571472" y="1285866"/>
            <a:ext cx="128588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正比例</a:t>
            </a:r>
          </a:p>
        </p:txBody>
      </p:sp>
      <p:sp>
        <p:nvSpPr>
          <p:cNvPr id="5" name="矩形 4"/>
          <p:cNvSpPr/>
          <p:nvPr/>
        </p:nvSpPr>
        <p:spPr>
          <a:xfrm>
            <a:off x="6429388" y="1285866"/>
            <a:ext cx="100013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积</a:t>
            </a:r>
          </a:p>
        </p:txBody>
      </p:sp>
      <p:sp>
        <p:nvSpPr>
          <p:cNvPr id="11" name="矩形 10"/>
          <p:cNvSpPr/>
          <p:nvPr/>
        </p:nvSpPr>
        <p:spPr>
          <a:xfrm>
            <a:off x="4000496" y="1857370"/>
            <a:ext cx="185738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反比例</a:t>
            </a:r>
          </a:p>
        </p:txBody>
      </p:sp>
      <p:sp>
        <p:nvSpPr>
          <p:cNvPr id="9" name="矩形 8"/>
          <p:cNvSpPr/>
          <p:nvPr/>
        </p:nvSpPr>
        <p:spPr>
          <a:xfrm>
            <a:off x="5357818" y="2577017"/>
            <a:ext cx="100013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等量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1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608474"/>
            <a:ext cx="7858180" cy="1955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知识回顾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】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用方程解答问题时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先读懂题意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找到关联量之间的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关系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是用方程解答问题的关键步骤。</a:t>
            </a:r>
          </a:p>
        </p:txBody>
      </p:sp>
      <p:sp>
        <p:nvSpPr>
          <p:cNvPr id="4" name="矩形 3"/>
          <p:cNvSpPr/>
          <p:nvPr/>
        </p:nvSpPr>
        <p:spPr>
          <a:xfrm>
            <a:off x="3000364" y="1214428"/>
            <a:ext cx="128588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等量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500034" y="785800"/>
            <a:ext cx="800102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0×       =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14×       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÷      =                       +      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÷4=                           ×       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×        =	              ×       =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214546" y="928676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000760" y="928676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</a:p>
        </p:txBody>
      </p:sp>
      <p:graphicFrame>
        <p:nvGraphicFramePr>
          <p:cNvPr id="16" name="表格 15"/>
          <p:cNvGraphicFramePr>
            <a:graphicFrameLocks noGrp="1"/>
          </p:cNvGraphicFramePr>
          <p:nvPr/>
        </p:nvGraphicFramePr>
        <p:xfrm>
          <a:off x="1118849" y="857238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6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9" name="表格 18"/>
          <p:cNvGraphicFramePr>
            <a:graphicFrameLocks noGrp="1"/>
          </p:cNvGraphicFramePr>
          <p:nvPr/>
        </p:nvGraphicFramePr>
        <p:xfrm>
          <a:off x="642910" y="2643188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8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2" name="表格 21"/>
          <p:cNvGraphicFramePr>
            <a:graphicFrameLocks noGrp="1"/>
          </p:cNvGraphicFramePr>
          <p:nvPr/>
        </p:nvGraphicFramePr>
        <p:xfrm>
          <a:off x="4214810" y="2571750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8" name="表格 27"/>
          <p:cNvGraphicFramePr>
            <a:graphicFrameLocks noGrp="1"/>
          </p:cNvGraphicFramePr>
          <p:nvPr/>
        </p:nvGraphicFramePr>
        <p:xfrm>
          <a:off x="2500298" y="1714494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428628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8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0" name="表格 29"/>
          <p:cNvGraphicFramePr>
            <a:graphicFrameLocks noGrp="1"/>
          </p:cNvGraphicFramePr>
          <p:nvPr/>
        </p:nvGraphicFramePr>
        <p:xfrm>
          <a:off x="5000628" y="857238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7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3" name="表格 32"/>
          <p:cNvGraphicFramePr>
            <a:graphicFrameLocks noGrp="1"/>
          </p:cNvGraphicFramePr>
          <p:nvPr/>
        </p:nvGraphicFramePr>
        <p:xfrm>
          <a:off x="642910" y="1714494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4" name="表格 33"/>
          <p:cNvGraphicFramePr>
            <a:graphicFrameLocks noGrp="1"/>
          </p:cNvGraphicFramePr>
          <p:nvPr/>
        </p:nvGraphicFramePr>
        <p:xfrm>
          <a:off x="1500166" y="1714494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6" name="TextBox 35"/>
          <p:cNvSpPr txBox="1"/>
          <p:nvPr/>
        </p:nvSpPr>
        <p:spPr>
          <a:xfrm>
            <a:off x="2571736" y="3643320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</a:p>
        </p:txBody>
      </p:sp>
      <p:graphicFrame>
        <p:nvGraphicFramePr>
          <p:cNvPr id="18" name="表格 17"/>
          <p:cNvGraphicFramePr>
            <a:graphicFrameLocks noGrp="1"/>
          </p:cNvGraphicFramePr>
          <p:nvPr/>
        </p:nvGraphicFramePr>
        <p:xfrm>
          <a:off x="6143636" y="1714494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428628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0" name="表格 19"/>
          <p:cNvGraphicFramePr>
            <a:graphicFrameLocks noGrp="1"/>
          </p:cNvGraphicFramePr>
          <p:nvPr/>
        </p:nvGraphicFramePr>
        <p:xfrm>
          <a:off x="2071670" y="2571750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428628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9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3" name="表格 22"/>
          <p:cNvGraphicFramePr>
            <a:graphicFrameLocks noGrp="1"/>
          </p:cNvGraphicFramePr>
          <p:nvPr/>
        </p:nvGraphicFramePr>
        <p:xfrm>
          <a:off x="6143636" y="2643188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428628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12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" name="表格 23"/>
          <p:cNvGraphicFramePr>
            <a:graphicFrameLocks noGrp="1"/>
          </p:cNvGraphicFramePr>
          <p:nvPr/>
        </p:nvGraphicFramePr>
        <p:xfrm>
          <a:off x="6215074" y="3429006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428628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81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6" name="表格 25"/>
          <p:cNvGraphicFramePr>
            <a:graphicFrameLocks noGrp="1"/>
          </p:cNvGraphicFramePr>
          <p:nvPr/>
        </p:nvGraphicFramePr>
        <p:xfrm>
          <a:off x="4214810" y="1714494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7" name="表格 26"/>
          <p:cNvGraphicFramePr>
            <a:graphicFrameLocks noGrp="1"/>
          </p:cNvGraphicFramePr>
          <p:nvPr/>
        </p:nvGraphicFramePr>
        <p:xfrm>
          <a:off x="5072066" y="1714494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9" name="表格 28"/>
          <p:cNvGraphicFramePr>
            <a:graphicFrameLocks noGrp="1"/>
          </p:cNvGraphicFramePr>
          <p:nvPr/>
        </p:nvGraphicFramePr>
        <p:xfrm>
          <a:off x="5143504" y="2571750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8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1" name="表格 30"/>
          <p:cNvGraphicFramePr>
            <a:graphicFrameLocks noGrp="1"/>
          </p:cNvGraphicFramePr>
          <p:nvPr/>
        </p:nvGraphicFramePr>
        <p:xfrm>
          <a:off x="642910" y="3500444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2" name="表格 31"/>
          <p:cNvGraphicFramePr>
            <a:graphicFrameLocks noGrp="1"/>
          </p:cNvGraphicFramePr>
          <p:nvPr/>
        </p:nvGraphicFramePr>
        <p:xfrm>
          <a:off x="1571604" y="3500444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8" name="表格 37"/>
          <p:cNvGraphicFramePr>
            <a:graphicFrameLocks noGrp="1"/>
          </p:cNvGraphicFramePr>
          <p:nvPr/>
        </p:nvGraphicFramePr>
        <p:xfrm>
          <a:off x="4214810" y="3429006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9" name="表格 38"/>
          <p:cNvGraphicFramePr>
            <a:graphicFrameLocks noGrp="1"/>
          </p:cNvGraphicFramePr>
          <p:nvPr/>
        </p:nvGraphicFramePr>
        <p:xfrm>
          <a:off x="5143504" y="3429006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3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714348" y="500048"/>
            <a:ext cx="7786742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一台拖拉机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小时耕地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1.25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公顷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照这样计算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,8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小时可以耕地多少公顷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26" name="矩形 25"/>
          <p:cNvSpPr/>
          <p:nvPr/>
        </p:nvSpPr>
        <p:spPr>
          <a:xfrm>
            <a:off x="1500166" y="1785932"/>
            <a:ext cx="4875053" cy="738664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解：设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小时可以耕地</a:t>
            </a:r>
            <a:r>
              <a:rPr lang="en-US" altLang="zh-CN" sz="2800" b="1" i="1" dirty="0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x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公顷。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143240" y="2357436"/>
            <a:ext cx="1994457" cy="656846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2:1.25=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8:</a:t>
            </a:r>
            <a:r>
              <a:rPr lang="en-US" altLang="zh-CN" sz="2800" b="1" i="1" dirty="0" err="1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x</a:t>
            </a:r>
            <a:endParaRPr lang="en-US" altLang="zh-CN" sz="2800" b="1" i="1" dirty="0" smtClean="0">
              <a:solidFill>
                <a:srgbClr val="FF0000"/>
              </a:solidFill>
              <a:latin typeface="Times New Roman" pitchFamily="18" charset="0"/>
              <a:ea typeface="楷体" panose="02010609060101010101" pitchFamily="49" charset="-122"/>
              <a:cs typeface="Times New Roman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929058" y="2928940"/>
            <a:ext cx="1992853" cy="738664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800" b="1" i="1" dirty="0" err="1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x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=8×1.25</a:t>
            </a:r>
          </a:p>
        </p:txBody>
      </p:sp>
      <p:sp>
        <p:nvSpPr>
          <p:cNvPr id="6" name="矩形 5"/>
          <p:cNvSpPr/>
          <p:nvPr/>
        </p:nvSpPr>
        <p:spPr>
          <a:xfrm>
            <a:off x="4143372" y="3429006"/>
            <a:ext cx="726481" cy="738664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i="1" dirty="0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x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=5</a:t>
            </a:r>
          </a:p>
        </p:txBody>
      </p:sp>
      <p:sp>
        <p:nvSpPr>
          <p:cNvPr id="7" name="矩形 6"/>
          <p:cNvSpPr/>
          <p:nvPr/>
        </p:nvSpPr>
        <p:spPr>
          <a:xfrm>
            <a:off x="1714480" y="4071948"/>
            <a:ext cx="4514377" cy="738664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小时可以耕地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公顷。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9" grpId="0"/>
      <p:bldP spid="5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714348" y="500048"/>
            <a:ext cx="7500990" cy="1955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一间房子用方砖铺地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用面积是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平方分米的方砖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正好用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96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如果改用面积是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平方分米的方砖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需要多少块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26" name="矩形 25"/>
          <p:cNvSpPr/>
          <p:nvPr/>
        </p:nvSpPr>
        <p:spPr>
          <a:xfrm>
            <a:off x="3714744" y="1857370"/>
            <a:ext cx="2890535" cy="738664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解：设需要</a:t>
            </a:r>
            <a:r>
              <a:rPr lang="en-US" altLang="zh-CN" sz="2800" b="1" i="1" dirty="0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x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块。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214678" y="2428874"/>
            <a:ext cx="1630575" cy="738664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en-US" altLang="zh-CN" sz="2800" b="1" i="1" dirty="0" err="1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x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=96×9</a:t>
            </a:r>
          </a:p>
        </p:txBody>
      </p:sp>
      <p:sp>
        <p:nvSpPr>
          <p:cNvPr id="6" name="矩形 5"/>
          <p:cNvSpPr/>
          <p:nvPr/>
        </p:nvSpPr>
        <p:spPr>
          <a:xfrm>
            <a:off x="3286116" y="2928940"/>
            <a:ext cx="1269899" cy="738664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en-US" altLang="zh-CN" sz="2800" b="1" i="1" dirty="0" err="1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x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=864</a:t>
            </a:r>
          </a:p>
        </p:txBody>
      </p:sp>
      <p:sp>
        <p:nvSpPr>
          <p:cNvPr id="7" name="矩形 6"/>
          <p:cNvSpPr/>
          <p:nvPr/>
        </p:nvSpPr>
        <p:spPr>
          <a:xfrm>
            <a:off x="3500430" y="3500444"/>
            <a:ext cx="1088760" cy="738664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i="1" dirty="0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x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=216</a:t>
            </a:r>
          </a:p>
        </p:txBody>
      </p:sp>
      <p:sp>
        <p:nvSpPr>
          <p:cNvPr id="8" name="矩形 7"/>
          <p:cNvSpPr/>
          <p:nvPr/>
        </p:nvSpPr>
        <p:spPr>
          <a:xfrm>
            <a:off x="2786050" y="4071948"/>
            <a:ext cx="2892138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答：需要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216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块。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9" grpId="0"/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857224" y="500048"/>
            <a:ext cx="7346526" cy="13111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一堆煤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辆卡车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次可以运完。如果要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次运完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需要安排几辆这样的卡车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6" name="矩形 5"/>
          <p:cNvSpPr/>
          <p:nvPr/>
        </p:nvSpPr>
        <p:spPr>
          <a:xfrm>
            <a:off x="642910" y="1785932"/>
            <a:ext cx="5415265" cy="738664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解：设需要安排</a:t>
            </a:r>
            <a:r>
              <a:rPr lang="en-US" altLang="zh-CN" sz="2800" b="1" i="1" dirty="0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x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辆这样的卡车。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71538" y="2428874"/>
            <a:ext cx="1449436" cy="738664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en-US" altLang="zh-CN" sz="2800" b="1" i="1" dirty="0" err="1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x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=3×8</a:t>
            </a:r>
          </a:p>
        </p:txBody>
      </p:sp>
      <p:sp>
        <p:nvSpPr>
          <p:cNvPr id="8" name="矩形 7"/>
          <p:cNvSpPr/>
          <p:nvPr/>
        </p:nvSpPr>
        <p:spPr>
          <a:xfrm>
            <a:off x="1238973" y="3143254"/>
            <a:ext cx="545342" cy="738664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i="1" dirty="0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x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2000232" y="3071816"/>
          <a:ext cx="95123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51230"/>
              </a:tblGrid>
              <a:tr h="428628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3×8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6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" name="矩形 10"/>
          <p:cNvSpPr/>
          <p:nvPr/>
        </p:nvSpPr>
        <p:spPr>
          <a:xfrm>
            <a:off x="1285852" y="3929072"/>
            <a:ext cx="726481" cy="738664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i="1" dirty="0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x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=4</a:t>
            </a:r>
          </a:p>
        </p:txBody>
      </p:sp>
      <p:sp>
        <p:nvSpPr>
          <p:cNvPr id="12" name="矩形 11"/>
          <p:cNvSpPr/>
          <p:nvPr/>
        </p:nvSpPr>
        <p:spPr>
          <a:xfrm>
            <a:off x="3643306" y="3000378"/>
            <a:ext cx="5054589" cy="738664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答：需要安排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辆这样的卡车。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8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85720" y="785800"/>
            <a:ext cx="8358246" cy="1957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铁路工人修铁路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用每根长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米的新铁轨替换原来每根长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米的旧铁轨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共换下旧铁轨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240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则换上的新铁轨有多少根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4" name="矩形 3"/>
          <p:cNvSpPr/>
          <p:nvPr/>
        </p:nvSpPr>
        <p:spPr>
          <a:xfrm>
            <a:off x="2643174" y="2071684"/>
            <a:ext cx="471490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解：设换上的新铁轨有</a:t>
            </a:r>
            <a:r>
              <a:rPr lang="en-US" altLang="zh-CN" sz="2800" b="1" i="1" dirty="0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x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根。</a:t>
            </a:r>
          </a:p>
        </p:txBody>
      </p:sp>
      <p:sp>
        <p:nvSpPr>
          <p:cNvPr id="5" name="矩形 4"/>
          <p:cNvSpPr/>
          <p:nvPr/>
        </p:nvSpPr>
        <p:spPr>
          <a:xfrm>
            <a:off x="2285984" y="2643188"/>
            <a:ext cx="292895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en-US" altLang="zh-CN" sz="2800" b="1" i="1" dirty="0" err="1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x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=240×6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00298" y="3143254"/>
            <a:ext cx="292895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x=160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00166" y="4000510"/>
            <a:ext cx="542928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答：换上的新铁轨有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521</TotalTime>
  <Words>586</Words>
  <Application>Microsoft Office PowerPoint</Application>
  <PresentationFormat>全屏显示(16:9)</PresentationFormat>
  <Paragraphs>102</Paragraphs>
  <Slides>12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377</cp:revision>
  <dcterms:created xsi:type="dcterms:W3CDTF">2018-12-06T02:32:00Z</dcterms:created>
  <dcterms:modified xsi:type="dcterms:W3CDTF">2020-11-29T04:53:15Z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