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Default Extension="wdp" ContentType="image/vnd.ms-photo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tiff" ContentType="image/tiff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theme/theme4.xml" ContentType="application/vnd.openxmlformats-officedocument.them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6" r:id="rId2"/>
  </p:sldMasterIdLst>
  <p:notesMasterIdLst>
    <p:notesMasterId r:id="rId25"/>
  </p:notesMasterIdLst>
  <p:handoutMasterIdLst>
    <p:handoutMasterId r:id="rId26"/>
  </p:handoutMasterIdLst>
  <p:sldIdLst>
    <p:sldId id="416" r:id="rId3"/>
    <p:sldId id="577" r:id="rId4"/>
    <p:sldId id="523" r:id="rId5"/>
    <p:sldId id="557" r:id="rId6"/>
    <p:sldId id="482" r:id="rId7"/>
    <p:sldId id="559" r:id="rId8"/>
    <p:sldId id="565" r:id="rId9"/>
    <p:sldId id="567" r:id="rId10"/>
    <p:sldId id="566" r:id="rId11"/>
    <p:sldId id="568" r:id="rId12"/>
    <p:sldId id="569" r:id="rId13"/>
    <p:sldId id="573" r:id="rId14"/>
    <p:sldId id="550" r:id="rId15"/>
    <p:sldId id="574" r:id="rId16"/>
    <p:sldId id="575" r:id="rId17"/>
    <p:sldId id="552" r:id="rId18"/>
    <p:sldId id="576" r:id="rId19"/>
    <p:sldId id="489" r:id="rId20"/>
    <p:sldId id="553" r:id="rId21"/>
    <p:sldId id="554" r:id="rId22"/>
    <p:sldId id="555" r:id="rId23"/>
    <p:sldId id="556" r:id="rId24"/>
  </p:sldIdLst>
  <p:sldSz cx="12192000" cy="6858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72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dministrator" initials="A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FFFF"/>
    <a:srgbClr val="BBC0C4"/>
    <a:srgbClr val="FEFEFE"/>
    <a:srgbClr val="ACB3A1"/>
    <a:srgbClr val="969696"/>
    <a:srgbClr val="26182F"/>
    <a:srgbClr val="84AEE1"/>
    <a:srgbClr val="FF7124"/>
    <a:srgbClr val="EF7509"/>
    <a:srgbClr val="8CC5B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26" autoAdjust="0"/>
    <p:restoredTop sz="94660" autoAdjust="0"/>
  </p:normalViewPr>
  <p:slideViewPr>
    <p:cSldViewPr snapToGrid="0">
      <p:cViewPr varScale="1">
        <p:scale>
          <a:sx n="68" d="100"/>
          <a:sy n="68" d="100"/>
        </p:scale>
        <p:origin x="-592" y="-72"/>
      </p:cViewPr>
      <p:guideLst>
        <p:guide orient="horz" pos="2172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 snapToGrid="0">
      <p:cViewPr varScale="1">
        <p:scale>
          <a:sx n="53" d="100"/>
          <a:sy n="53" d="100"/>
        </p:scale>
        <p:origin x="2922" y="90"/>
      </p:cViewPr>
      <p:guideLst/>
    </p:cSldViewPr>
  </p:notesViewPr>
  <p:gridSpacing cx="73731438" cy="7373143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commentAuthors" Target="commentAuthors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2E7378-7136-493C-A505-DB111E44D9D1}" type="datetimeFigureOut">
              <a:rPr lang="zh-CN" altLang="en-US" smtClean="0"/>
              <a:pPr/>
              <a:t>2021/11/22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41A663-AC84-493B-8663-1A01AEFFA81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58864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buFontTx/>
              <a:buNone/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/>
            </a:lvl1pPr>
          </a:lstStyle>
          <a:p>
            <a:pPr>
              <a:defRPr/>
            </a:pPr>
            <a:fld id="{E7A799FB-B973-4727-8223-0B0CC5C4434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627309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428083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845672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45757698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98417176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3234181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51B4D7-F511-4E32-B555-21525E5BC3C2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787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D377F9-1032-4FB3-B53A-157C43F6B460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625786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0.xml"/><Relationship Id="rId7" Type="http://schemas.openxmlformats.org/officeDocument/2006/relationships/slideLayout" Target="../slideLayouts/slideLayout14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en-US" altLang="zh-CN"/>
          </a:p>
        </p:txBody>
      </p:sp>
      <p:sp>
        <p:nvSpPr>
          <p:cNvPr id="1027" name="Text Placeholder 2"/>
          <p:cNvSpPr>
            <a:spLocks noGrp="1" noChangeArrowheads="1"/>
          </p:cNvSpPr>
          <p:nvPr>
            <p:ph type="body" idx="9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zh-C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0" hangingPunct="0">
              <a:buFontTx/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 typeface="Arial" panose="020B0604020202020204" pitchFamily="34" charset="0"/>
              <a:buNone/>
              <a:defRPr sz="1200" noProof="1" smtClean="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1A2FBB8E-8DA5-493C-A5EA-CCF0D988321D}" type="slidenum">
              <a:rPr altLang="en-US">
                <a:latin typeface="Calibri"/>
              </a:rPr>
              <a:pPr>
                <a:defRPr/>
              </a:pPr>
              <a:t>‹#›</a:t>
            </a:fld>
            <a:endParaRPr lang="zh-CN" altLang="en-US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61879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宋体" panose="02010600030101010101" pitchFamily="2" charset="-122"/>
        </a:defRPr>
      </a:lvl9pPr>
    </p:titleStyle>
    <p:bodyStyle>
      <a:lvl1pPr marL="227330" indent="-22733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45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17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89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130" indent="-22733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3765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376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tiff"/><Relationship Id="rId3" Type="http://schemas.openxmlformats.org/officeDocument/2006/relationships/image" Target="../media/image6.png"/><Relationship Id="rId7" Type="http://schemas.openxmlformats.org/officeDocument/2006/relationships/image" Target="../media/image2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microsoft.com/office/2007/relationships/hdphoto" Target="../media/hdphoto1.wdp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4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pn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tiff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tiff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tiff"/><Relationship Id="rId5" Type="http://schemas.openxmlformats.org/officeDocument/2006/relationships/image" Target="../media/image30.png"/><Relationship Id="rId4" Type="http://schemas.openxmlformats.org/officeDocument/2006/relationships/image" Target="../media/image32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tags" Target="../tags/tag8.xml"/><Relationship Id="rId7" Type="http://schemas.openxmlformats.org/officeDocument/2006/relationships/image" Target="../media/image6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33.png"/><Relationship Id="rId5" Type="http://schemas.openxmlformats.org/officeDocument/2006/relationships/image" Target="../media/image2.jpeg"/><Relationship Id="rId4" Type="http://schemas.openxmlformats.org/officeDocument/2006/relationships/slideLayout" Target="../slideLayouts/slideLayout1.xml"/><Relationship Id="rId9" Type="http://schemas.openxmlformats.org/officeDocument/2006/relationships/image" Target="../media/image35.tiff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5.png"/><Relationship Id="rId3" Type="http://schemas.openxmlformats.org/officeDocument/2006/relationships/image" Target="../media/image2.jpeg"/><Relationship Id="rId7" Type="http://schemas.openxmlformats.org/officeDocument/2006/relationships/image" Target="../media/image9.png"/><Relationship Id="rId12" Type="http://schemas.openxmlformats.org/officeDocument/2006/relationships/image" Target="../media/image14.png"/><Relationship Id="rId2" Type="http://schemas.openxmlformats.org/officeDocument/2006/relationships/slideLayout" Target="../slideLayouts/slideLayout8.xml"/><Relationship Id="rId1" Type="http://schemas.openxmlformats.org/officeDocument/2006/relationships/tags" Target="../tags/tag1.xml"/><Relationship Id="rId6" Type="http://schemas.openxmlformats.org/officeDocument/2006/relationships/image" Target="../media/image8.tiff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39.tif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6.png"/><Relationship Id="rId4" Type="http://schemas.openxmlformats.org/officeDocument/2006/relationships/image" Target="../media/image3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image" Target="../media/image50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12" Type="http://schemas.openxmlformats.org/officeDocument/2006/relationships/image" Target="../media/image4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3.png"/><Relationship Id="rId11" Type="http://schemas.openxmlformats.org/officeDocument/2006/relationships/image" Target="../media/image48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Relationship Id="rId14" Type="http://schemas.openxmlformats.org/officeDocument/2006/relationships/image" Target="../media/image51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png"/><Relationship Id="rId3" Type="http://schemas.openxmlformats.org/officeDocument/2006/relationships/tags" Target="../tags/tag11.xml"/><Relationship Id="rId7" Type="http://schemas.openxmlformats.org/officeDocument/2006/relationships/image" Target="../media/image2.jpeg"/><Relationship Id="rId12" Type="http://schemas.openxmlformats.org/officeDocument/2006/relationships/image" Target="../media/image50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slideLayout" Target="../slideLayouts/slideLayout1.xml"/><Relationship Id="rId11" Type="http://schemas.openxmlformats.org/officeDocument/2006/relationships/image" Target="../media/image49.png"/><Relationship Id="rId5" Type="http://schemas.openxmlformats.org/officeDocument/2006/relationships/tags" Target="../tags/tag13.xml"/><Relationship Id="rId10" Type="http://schemas.openxmlformats.org/officeDocument/2006/relationships/image" Target="../media/image53.jpeg"/><Relationship Id="rId4" Type="http://schemas.openxmlformats.org/officeDocument/2006/relationships/tags" Target="../tags/tag12.xml"/><Relationship Id="rId9" Type="http://schemas.openxmlformats.org/officeDocument/2006/relationships/image" Target="../media/image5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tiff"/><Relationship Id="rId3" Type="http://schemas.openxmlformats.org/officeDocument/2006/relationships/image" Target="../media/image2.jpeg"/><Relationship Id="rId7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9.tiff"/><Relationship Id="rId5" Type="http://schemas.openxmlformats.org/officeDocument/2006/relationships/image" Target="../media/image18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19.tiff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22.jpe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tiff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4"/>
          <p:cNvSpPr>
            <a:spLocks noGrp="1"/>
          </p:cNvSpPr>
          <p:nvPr/>
        </p:nvSpPr>
        <p:spPr>
          <a:xfrm>
            <a:off x="4395788" y="5768975"/>
            <a:ext cx="3363912" cy="3397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b="1" dirty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人教版六年级下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562100" y="1046163"/>
            <a:ext cx="9634538" cy="2095500"/>
            <a:chOff x="666751" y="2141538"/>
            <a:chExt cx="11160125" cy="2557463"/>
          </a:xfrm>
        </p:grpSpPr>
        <p:sp>
          <p:nvSpPr>
            <p:cNvPr id="4" name="Freeform 21"/>
            <p:cNvSpPr/>
            <p:nvPr/>
          </p:nvSpPr>
          <p:spPr>
            <a:xfrm>
              <a:off x="666751" y="2141538"/>
              <a:ext cx="11160125" cy="2557463"/>
            </a:xfrm>
            <a:custGeom>
              <a:avLst/>
              <a:gdLst/>
              <a:ahLst/>
              <a:cxnLst>
                <a:cxn ang="0">
                  <a:pos x="731996" y="94163"/>
                </a:cxn>
                <a:cxn ang="0">
                  <a:pos x="6081198" y="86630"/>
                </a:cxn>
                <a:cxn ang="0">
                  <a:pos x="10488190" y="708105"/>
                </a:cxn>
                <a:cxn ang="0">
                  <a:pos x="9985177" y="2323939"/>
                </a:cxn>
                <a:cxn ang="0">
                  <a:pos x="1681714" y="2527331"/>
                </a:cxn>
                <a:cxn ang="0">
                  <a:pos x="90092" y="1250483"/>
                </a:cxn>
                <a:cxn ang="0">
                  <a:pos x="195199" y="406784"/>
                </a:cxn>
                <a:cxn ang="0">
                  <a:pos x="731996" y="94163"/>
                </a:cxn>
              </a:cxnLst>
              <a:rect l="0" t="0" r="0" b="0"/>
              <a:pathLst>
                <a:path w="2973" h="679">
                  <a:moveTo>
                    <a:pt x="195" y="25"/>
                  </a:moveTo>
                  <a:cubicBezTo>
                    <a:pt x="195" y="25"/>
                    <a:pt x="977" y="0"/>
                    <a:pt x="1620" y="23"/>
                  </a:cubicBezTo>
                  <a:cubicBezTo>
                    <a:pt x="2262" y="45"/>
                    <a:pt x="2719" y="78"/>
                    <a:pt x="2794" y="188"/>
                  </a:cubicBezTo>
                  <a:cubicBezTo>
                    <a:pt x="2869" y="298"/>
                    <a:pt x="2973" y="571"/>
                    <a:pt x="2660" y="617"/>
                  </a:cubicBezTo>
                  <a:cubicBezTo>
                    <a:pt x="2347" y="664"/>
                    <a:pt x="841" y="679"/>
                    <a:pt x="448" y="671"/>
                  </a:cubicBezTo>
                  <a:cubicBezTo>
                    <a:pt x="0" y="662"/>
                    <a:pt x="36" y="412"/>
                    <a:pt x="24" y="332"/>
                  </a:cubicBezTo>
                  <a:cubicBezTo>
                    <a:pt x="12" y="252"/>
                    <a:pt x="39" y="135"/>
                    <a:pt x="52" y="108"/>
                  </a:cubicBezTo>
                  <a:cubicBezTo>
                    <a:pt x="93" y="23"/>
                    <a:pt x="195" y="25"/>
                    <a:pt x="195" y="25"/>
                  </a:cubicBez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31"/>
            <p:cNvSpPr/>
            <p:nvPr/>
          </p:nvSpPr>
          <p:spPr>
            <a:xfrm>
              <a:off x="860426" y="2263141"/>
              <a:ext cx="10796588" cy="2309496"/>
            </a:xfrm>
            <a:custGeom>
              <a:avLst/>
              <a:gdLst/>
              <a:ahLst/>
              <a:cxnLst>
                <a:cxn ang="0">
                  <a:pos x="514302" y="92665"/>
                </a:cxn>
                <a:cxn ang="0">
                  <a:pos x="5893826" y="74845"/>
                </a:cxn>
                <a:cxn ang="0">
                  <a:pos x="10150895" y="637963"/>
                </a:cxn>
                <a:cxn ang="0">
                  <a:pos x="9662871" y="2099218"/>
                </a:cxn>
                <a:cxn ang="0">
                  <a:pos x="1648019" y="2284548"/>
                </a:cxn>
                <a:cxn ang="0">
                  <a:pos x="45048" y="1119108"/>
                </a:cxn>
                <a:cxn ang="0">
                  <a:pos x="161423" y="256611"/>
                </a:cxn>
                <a:cxn ang="0">
                  <a:pos x="514302" y="92665"/>
                </a:cxn>
              </a:cxnLst>
              <a:rect l="0" t="0" r="0" b="0"/>
              <a:pathLst>
                <a:path w="2876" h="648">
                  <a:moveTo>
                    <a:pt x="137" y="26"/>
                  </a:moveTo>
                  <a:cubicBezTo>
                    <a:pt x="137" y="26"/>
                    <a:pt x="950" y="0"/>
                    <a:pt x="1570" y="21"/>
                  </a:cubicBezTo>
                  <a:cubicBezTo>
                    <a:pt x="2190" y="43"/>
                    <a:pt x="2631" y="74"/>
                    <a:pt x="2704" y="179"/>
                  </a:cubicBezTo>
                  <a:cubicBezTo>
                    <a:pt x="2776" y="284"/>
                    <a:pt x="2876" y="545"/>
                    <a:pt x="2574" y="589"/>
                  </a:cubicBezTo>
                  <a:cubicBezTo>
                    <a:pt x="2272" y="634"/>
                    <a:pt x="818" y="648"/>
                    <a:pt x="439" y="641"/>
                  </a:cubicBezTo>
                  <a:cubicBezTo>
                    <a:pt x="6" y="633"/>
                    <a:pt x="23" y="390"/>
                    <a:pt x="12" y="314"/>
                  </a:cubicBezTo>
                  <a:cubicBezTo>
                    <a:pt x="0" y="238"/>
                    <a:pt x="38" y="82"/>
                    <a:pt x="43" y="72"/>
                  </a:cubicBezTo>
                  <a:cubicBezTo>
                    <a:pt x="62" y="31"/>
                    <a:pt x="137" y="26"/>
                    <a:pt x="137" y="26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Freeform 29"/>
          <p:cNvSpPr/>
          <p:nvPr/>
        </p:nvSpPr>
        <p:spPr>
          <a:xfrm>
            <a:off x="6096000" y="630238"/>
            <a:ext cx="1246188" cy="803275"/>
          </a:xfrm>
          <a:custGeom>
            <a:avLst/>
            <a:gdLst/>
            <a:ahLst/>
            <a:cxnLst>
              <a:cxn ang="0">
                <a:pos x="618444" y="151971"/>
              </a:cxn>
              <a:cxn ang="0">
                <a:pos x="548695" y="39078"/>
              </a:cxn>
              <a:cxn ang="0">
                <a:pos x="292947" y="99867"/>
              </a:cxn>
              <a:cxn ang="0">
                <a:pos x="292947" y="234469"/>
              </a:cxn>
              <a:cxn ang="0">
                <a:pos x="278997" y="243154"/>
              </a:cxn>
              <a:cxn ang="0">
                <a:pos x="125549" y="182365"/>
              </a:cxn>
              <a:cxn ang="0">
                <a:pos x="13950" y="295258"/>
              </a:cxn>
              <a:cxn ang="0">
                <a:pos x="158098" y="425519"/>
              </a:cxn>
              <a:cxn ang="0">
                <a:pos x="218548" y="438545"/>
              </a:cxn>
              <a:cxn ang="0">
                <a:pos x="185998" y="464597"/>
              </a:cxn>
              <a:cxn ang="0">
                <a:pos x="102299" y="534069"/>
              </a:cxn>
              <a:cxn ang="0">
                <a:pos x="325497" y="712092"/>
              </a:cxn>
              <a:cxn ang="0">
                <a:pos x="423146" y="620910"/>
              </a:cxn>
              <a:cxn ang="0">
                <a:pos x="395246" y="581832"/>
              </a:cxn>
              <a:cxn ang="0">
                <a:pos x="437096" y="759855"/>
              </a:cxn>
              <a:cxn ang="0">
                <a:pos x="664944" y="720776"/>
              </a:cxn>
              <a:cxn ang="0">
                <a:pos x="739343" y="586174"/>
              </a:cxn>
              <a:cxn ang="0">
                <a:pos x="767243" y="586174"/>
              </a:cxn>
              <a:cxn ang="0">
                <a:pos x="832342" y="659988"/>
              </a:cxn>
              <a:cxn ang="0">
                <a:pos x="1078790" y="720776"/>
              </a:cxn>
              <a:cxn ang="0">
                <a:pos x="1218288" y="486307"/>
              </a:cxn>
              <a:cxn ang="0">
                <a:pos x="1069490" y="286574"/>
              </a:cxn>
              <a:cxn ang="0">
                <a:pos x="934641" y="243154"/>
              </a:cxn>
              <a:cxn ang="0">
                <a:pos x="911391" y="343020"/>
              </a:cxn>
              <a:cxn ang="0">
                <a:pos x="1050890" y="329994"/>
              </a:cxn>
              <a:cxn ang="0">
                <a:pos x="1074140" y="204075"/>
              </a:cxn>
              <a:cxn ang="0">
                <a:pos x="743993" y="56446"/>
              </a:cxn>
              <a:cxn ang="0">
                <a:pos x="632394" y="151971"/>
              </a:cxn>
              <a:cxn ang="0">
                <a:pos x="618444" y="151971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29"/>
          <p:cNvSpPr/>
          <p:nvPr/>
        </p:nvSpPr>
        <p:spPr>
          <a:xfrm>
            <a:off x="3081338" y="2671763"/>
            <a:ext cx="1235075" cy="741362"/>
          </a:xfrm>
          <a:custGeom>
            <a:avLst/>
            <a:gdLst/>
            <a:ahLst/>
            <a:cxnLst>
              <a:cxn ang="0">
                <a:pos x="612929" y="140258"/>
              </a:cxn>
              <a:cxn ang="0">
                <a:pos x="543802" y="36066"/>
              </a:cxn>
              <a:cxn ang="0">
                <a:pos x="290335" y="92169"/>
              </a:cxn>
              <a:cxn ang="0">
                <a:pos x="290335" y="216398"/>
              </a:cxn>
              <a:cxn ang="0">
                <a:pos x="276509" y="224412"/>
              </a:cxn>
              <a:cxn ang="0">
                <a:pos x="124429" y="168309"/>
              </a:cxn>
              <a:cxn ang="0">
                <a:pos x="13825" y="272501"/>
              </a:cxn>
              <a:cxn ang="0">
                <a:pos x="156689" y="392721"/>
              </a:cxn>
              <a:cxn ang="0">
                <a:pos x="216599" y="404744"/>
              </a:cxn>
              <a:cxn ang="0">
                <a:pos x="184340" y="428788"/>
              </a:cxn>
              <a:cxn ang="0">
                <a:pos x="101387" y="492906"/>
              </a:cxn>
              <a:cxn ang="0">
                <a:pos x="322594" y="657207"/>
              </a:cxn>
              <a:cxn ang="0">
                <a:pos x="419372" y="573053"/>
              </a:cxn>
              <a:cxn ang="0">
                <a:pos x="391722" y="536987"/>
              </a:cxn>
              <a:cxn ang="0">
                <a:pos x="433198" y="701288"/>
              </a:cxn>
              <a:cxn ang="0">
                <a:pos x="659014" y="665222"/>
              </a:cxn>
              <a:cxn ang="0">
                <a:pos x="732750" y="540994"/>
              </a:cxn>
              <a:cxn ang="0">
                <a:pos x="760401" y="540994"/>
              </a:cxn>
              <a:cxn ang="0">
                <a:pos x="824919" y="609119"/>
              </a:cxn>
              <a:cxn ang="0">
                <a:pos x="1069169" y="665222"/>
              </a:cxn>
              <a:cxn ang="0">
                <a:pos x="1207424" y="448825"/>
              </a:cxn>
              <a:cxn ang="0">
                <a:pos x="1059952" y="264486"/>
              </a:cxn>
              <a:cxn ang="0">
                <a:pos x="926306" y="224412"/>
              </a:cxn>
              <a:cxn ang="0">
                <a:pos x="903264" y="316582"/>
              </a:cxn>
              <a:cxn ang="0">
                <a:pos x="1041518" y="304560"/>
              </a:cxn>
              <a:cxn ang="0">
                <a:pos x="1064561" y="188346"/>
              </a:cxn>
              <a:cxn ang="0">
                <a:pos x="737358" y="52096"/>
              </a:cxn>
              <a:cxn ang="0">
                <a:pos x="626754" y="140258"/>
              </a:cxn>
              <a:cxn ang="0">
                <a:pos x="612929" y="140258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Freeform 29"/>
          <p:cNvSpPr/>
          <p:nvPr/>
        </p:nvSpPr>
        <p:spPr>
          <a:xfrm>
            <a:off x="9499600" y="2952750"/>
            <a:ext cx="677863" cy="468313"/>
          </a:xfrm>
          <a:custGeom>
            <a:avLst/>
            <a:gdLst/>
            <a:ahLst/>
            <a:cxnLst>
              <a:cxn ang="0">
                <a:pos x="336402" y="88600"/>
              </a:cxn>
              <a:cxn ang="0">
                <a:pos x="298462" y="22783"/>
              </a:cxn>
              <a:cxn ang="0">
                <a:pos x="159348" y="58223"/>
              </a:cxn>
              <a:cxn ang="0">
                <a:pos x="159348" y="136697"/>
              </a:cxn>
              <a:cxn ang="0">
                <a:pos x="151760" y="141760"/>
              </a:cxn>
              <a:cxn ang="0">
                <a:pos x="68292" y="106320"/>
              </a:cxn>
              <a:cxn ang="0">
                <a:pos x="7588" y="172137"/>
              </a:cxn>
              <a:cxn ang="0">
                <a:pos x="85998" y="248079"/>
              </a:cxn>
              <a:cxn ang="0">
                <a:pos x="118879" y="255674"/>
              </a:cxn>
              <a:cxn ang="0">
                <a:pos x="101174" y="270862"/>
              </a:cxn>
              <a:cxn ang="0">
                <a:pos x="55645" y="311365"/>
              </a:cxn>
              <a:cxn ang="0">
                <a:pos x="177054" y="415153"/>
              </a:cxn>
              <a:cxn ang="0">
                <a:pos x="230170" y="361993"/>
              </a:cxn>
              <a:cxn ang="0">
                <a:pos x="214994" y="339210"/>
              </a:cxn>
              <a:cxn ang="0">
                <a:pos x="237758" y="442999"/>
              </a:cxn>
              <a:cxn ang="0">
                <a:pos x="361696" y="420216"/>
              </a:cxn>
              <a:cxn ang="0">
                <a:pos x="402165" y="341742"/>
              </a:cxn>
              <a:cxn ang="0">
                <a:pos x="417341" y="341742"/>
              </a:cxn>
              <a:cxn ang="0">
                <a:pos x="452752" y="384776"/>
              </a:cxn>
              <a:cxn ang="0">
                <a:pos x="586807" y="420216"/>
              </a:cxn>
              <a:cxn ang="0">
                <a:pos x="662687" y="283519"/>
              </a:cxn>
              <a:cxn ang="0">
                <a:pos x="581748" y="167074"/>
              </a:cxn>
              <a:cxn ang="0">
                <a:pos x="508397" y="141760"/>
              </a:cxn>
              <a:cxn ang="0">
                <a:pos x="495751" y="199982"/>
              </a:cxn>
              <a:cxn ang="0">
                <a:pos x="571631" y="192388"/>
              </a:cxn>
              <a:cxn ang="0">
                <a:pos x="584277" y="118977"/>
              </a:cxn>
              <a:cxn ang="0">
                <a:pos x="404694" y="32908"/>
              </a:cxn>
              <a:cxn ang="0">
                <a:pos x="343990" y="88600"/>
              </a:cxn>
              <a:cxn ang="0">
                <a:pos x="336402" y="88600"/>
              </a:cxn>
            </a:cxnLst>
            <a:rect l="0" t="0" r="0" b="0"/>
            <a:pathLst>
              <a:path w="268" h="185">
                <a:moveTo>
                  <a:pt x="133" y="35"/>
                </a:moveTo>
                <a:cubicBezTo>
                  <a:pt x="131" y="22"/>
                  <a:pt x="126" y="14"/>
                  <a:pt x="118" y="9"/>
                </a:cubicBezTo>
                <a:cubicBezTo>
                  <a:pt x="103" y="0"/>
                  <a:pt x="72" y="8"/>
                  <a:pt x="63" y="23"/>
                </a:cubicBezTo>
                <a:cubicBezTo>
                  <a:pt x="58" y="32"/>
                  <a:pt x="60" y="43"/>
                  <a:pt x="63" y="54"/>
                </a:cubicBezTo>
                <a:cubicBezTo>
                  <a:pt x="64" y="59"/>
                  <a:pt x="64" y="59"/>
                  <a:pt x="60" y="56"/>
                </a:cubicBezTo>
                <a:cubicBezTo>
                  <a:pt x="47" y="47"/>
                  <a:pt x="36" y="42"/>
                  <a:pt x="27" y="42"/>
                </a:cubicBezTo>
                <a:cubicBezTo>
                  <a:pt x="9" y="41"/>
                  <a:pt x="0" y="52"/>
                  <a:pt x="3" y="68"/>
                </a:cubicBezTo>
                <a:cubicBezTo>
                  <a:pt x="7" y="84"/>
                  <a:pt x="22" y="95"/>
                  <a:pt x="34" y="98"/>
                </a:cubicBezTo>
                <a:cubicBezTo>
                  <a:pt x="39" y="100"/>
                  <a:pt x="44" y="99"/>
                  <a:pt x="47" y="101"/>
                </a:cubicBezTo>
                <a:cubicBezTo>
                  <a:pt x="50" y="103"/>
                  <a:pt x="45" y="104"/>
                  <a:pt x="40" y="107"/>
                </a:cubicBezTo>
                <a:cubicBezTo>
                  <a:pt x="27" y="113"/>
                  <a:pt x="22" y="118"/>
                  <a:pt x="22" y="123"/>
                </a:cubicBezTo>
                <a:cubicBezTo>
                  <a:pt x="24" y="149"/>
                  <a:pt x="51" y="170"/>
                  <a:pt x="70" y="164"/>
                </a:cubicBezTo>
                <a:cubicBezTo>
                  <a:pt x="77" y="162"/>
                  <a:pt x="86" y="156"/>
                  <a:pt x="91" y="143"/>
                </a:cubicBezTo>
                <a:cubicBezTo>
                  <a:pt x="93" y="136"/>
                  <a:pt x="88" y="131"/>
                  <a:pt x="85" y="134"/>
                </a:cubicBezTo>
                <a:cubicBezTo>
                  <a:pt x="79" y="139"/>
                  <a:pt x="75" y="158"/>
                  <a:pt x="94" y="175"/>
                </a:cubicBezTo>
                <a:cubicBezTo>
                  <a:pt x="106" y="185"/>
                  <a:pt x="127" y="184"/>
                  <a:pt x="143" y="166"/>
                </a:cubicBezTo>
                <a:cubicBezTo>
                  <a:pt x="149" y="159"/>
                  <a:pt x="155" y="149"/>
                  <a:pt x="159" y="135"/>
                </a:cubicBezTo>
                <a:cubicBezTo>
                  <a:pt x="162" y="128"/>
                  <a:pt x="161" y="129"/>
                  <a:pt x="165" y="135"/>
                </a:cubicBezTo>
                <a:cubicBezTo>
                  <a:pt x="170" y="142"/>
                  <a:pt x="175" y="148"/>
                  <a:pt x="179" y="152"/>
                </a:cubicBezTo>
                <a:cubicBezTo>
                  <a:pt x="195" y="166"/>
                  <a:pt x="216" y="171"/>
                  <a:pt x="232" y="166"/>
                </a:cubicBezTo>
                <a:cubicBezTo>
                  <a:pt x="253" y="161"/>
                  <a:pt x="268" y="142"/>
                  <a:pt x="262" y="112"/>
                </a:cubicBezTo>
                <a:cubicBezTo>
                  <a:pt x="259" y="98"/>
                  <a:pt x="247" y="84"/>
                  <a:pt x="230" y="66"/>
                </a:cubicBezTo>
                <a:cubicBezTo>
                  <a:pt x="219" y="57"/>
                  <a:pt x="209" y="54"/>
                  <a:pt x="201" y="56"/>
                </a:cubicBezTo>
                <a:cubicBezTo>
                  <a:pt x="185" y="60"/>
                  <a:pt x="183" y="71"/>
                  <a:pt x="196" y="79"/>
                </a:cubicBezTo>
                <a:cubicBezTo>
                  <a:pt x="208" y="86"/>
                  <a:pt x="219" y="82"/>
                  <a:pt x="226" y="76"/>
                </a:cubicBezTo>
                <a:cubicBezTo>
                  <a:pt x="234" y="70"/>
                  <a:pt x="236" y="60"/>
                  <a:pt x="231" y="47"/>
                </a:cubicBezTo>
                <a:cubicBezTo>
                  <a:pt x="220" y="20"/>
                  <a:pt x="189" y="6"/>
                  <a:pt x="160" y="13"/>
                </a:cubicBezTo>
                <a:cubicBezTo>
                  <a:pt x="148" y="15"/>
                  <a:pt x="141" y="23"/>
                  <a:pt x="136" y="35"/>
                </a:cubicBezTo>
                <a:cubicBezTo>
                  <a:pt x="134" y="40"/>
                  <a:pt x="135" y="41"/>
                  <a:pt x="133" y="35"/>
                </a:cubicBezTo>
                <a:close/>
              </a:path>
            </a:pathLst>
          </a:custGeom>
          <a:noFill/>
          <a:ln w="19050" cap="rnd" cmpd="sng">
            <a:solidFill>
              <a:srgbClr val="105372">
                <a:alpha val="100000"/>
              </a:srgbClr>
            </a:solidFill>
            <a:prstDash val="sysDash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140700" y="5373688"/>
            <a:ext cx="2198688" cy="15081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图片4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314960" y="3258185"/>
            <a:ext cx="3549650" cy="34591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标题 3"/>
          <p:cNvSpPr>
            <a:spLocks noGrp="1"/>
          </p:cNvSpPr>
          <p:nvPr/>
        </p:nvSpPr>
        <p:spPr>
          <a:xfrm>
            <a:off x="1398588" y="1643063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en-US" altLang="zh-CN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3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  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比</a:t>
            </a:r>
            <a:r>
              <a:rPr lang="zh-CN" altLang="en-US" sz="66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例的应用</a:t>
            </a:r>
            <a:endParaRPr lang="en-US" altLang="zh-CN" sz="66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326688" y="2352675"/>
            <a:ext cx="1447800" cy="4505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副标题 4"/>
          <p:cNvSpPr>
            <a:spLocks noGrp="1"/>
          </p:cNvSpPr>
          <p:nvPr/>
        </p:nvSpPr>
        <p:spPr>
          <a:xfrm>
            <a:off x="294082" y="173038"/>
            <a:ext cx="3363912" cy="4235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defTabSz="685800">
              <a:lnSpc>
                <a:spcPct val="90000"/>
              </a:lnSpc>
              <a:spcBef>
                <a:spcPts val="750"/>
              </a:spcBef>
            </a:pP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</a:t>
            </a:r>
            <a:r>
              <a:rPr lang="en-US" altLang="zh-CN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sz="24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单元  比例</a:t>
            </a:r>
            <a:endParaRPr lang="zh-CN" altLang="en-US" sz="240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标题 3"/>
          <p:cNvSpPr>
            <a:spLocks noGrp="1"/>
          </p:cNvSpPr>
          <p:nvPr/>
        </p:nvSpPr>
        <p:spPr>
          <a:xfrm>
            <a:off x="1550988" y="3643001"/>
            <a:ext cx="9488487" cy="900112"/>
          </a:xfrm>
          <a:prstGeom prst="rect">
            <a:avLst/>
          </a:prstGeom>
          <a:noFill/>
          <a:ln w="9525">
            <a:noFill/>
          </a:ln>
        </p:spPr>
        <p:txBody>
          <a:bodyPr anchor="b" anchorCtr="0"/>
          <a:lstStyle/>
          <a:p>
            <a:pPr algn="ctr" defTabSz="685800">
              <a:lnSpc>
                <a:spcPct val="90000"/>
              </a:lnSpc>
            </a:pP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第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1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课时  </a:t>
            </a:r>
            <a:r>
              <a:rPr lang="zh-CN" altLang="en-US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比例尺</a:t>
            </a:r>
            <a:r>
              <a:rPr lang="en-US" altLang="zh-CN" sz="4800" b="1" dirty="0" smtClean="0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rPr>
              <a:t>(1)</a:t>
            </a:r>
            <a:endParaRPr lang="en-US" altLang="zh-CN" sz="4800" b="1" dirty="0">
              <a:solidFill>
                <a:srgbClr val="00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570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/>
      <p:bldP spid="15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Group 23"/>
          <p:cNvGrpSpPr>
            <a:grpSpLocks/>
          </p:cNvGrpSpPr>
          <p:nvPr/>
        </p:nvGrpSpPr>
        <p:grpSpPr bwMode="auto">
          <a:xfrm>
            <a:off x="3716011" y="535542"/>
            <a:ext cx="6300108" cy="792163"/>
            <a:chOff x="3192" y="1434"/>
            <a:chExt cx="2881" cy="499"/>
          </a:xfrm>
        </p:grpSpPr>
        <p:sp>
          <p:nvSpPr>
            <p:cNvPr id="10" name="AutoShape 27"/>
            <p:cNvSpPr>
              <a:spLocks noChangeArrowheads="1"/>
            </p:cNvSpPr>
            <p:nvPr/>
          </p:nvSpPr>
          <p:spPr bwMode="auto">
            <a:xfrm>
              <a:off x="3192" y="1434"/>
              <a:ext cx="2786" cy="499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 sz="32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zh-CN" altLang="zh-CN" sz="32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51"/>
            <p:cNvSpPr>
              <a:spLocks noChangeArrowheads="1"/>
            </p:cNvSpPr>
            <p:nvPr/>
          </p:nvSpPr>
          <p:spPr bwMode="auto">
            <a:xfrm>
              <a:off x="3274" y="1434"/>
              <a:ext cx="2799" cy="476"/>
            </a:xfrm>
            <a:prstGeom prst="round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  <a:buFontTx/>
                <a:buNone/>
              </a:pP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把线段</a:t>
              </a:r>
              <a:r>
                <a:rPr lang="zh-CN" altLang="en-US" sz="3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比例尺改成数值比例</a:t>
              </a:r>
              <a:r>
                <a:rPr lang="zh-CN" altLang="en-US" sz="32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尺。</a:t>
              </a:r>
              <a:endPara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Group 28"/>
          <p:cNvGrpSpPr>
            <a:grpSpLocks/>
          </p:cNvGrpSpPr>
          <p:nvPr/>
        </p:nvGrpSpPr>
        <p:grpSpPr bwMode="auto">
          <a:xfrm>
            <a:off x="1929814" y="5533998"/>
            <a:ext cx="3804213" cy="714376"/>
            <a:chOff x="3980" y="3060"/>
            <a:chExt cx="1923" cy="450"/>
          </a:xfrm>
        </p:grpSpPr>
        <p:sp>
          <p:nvSpPr>
            <p:cNvPr id="13" name="AutoShape 27"/>
            <p:cNvSpPr>
              <a:spLocks noChangeArrowheads="1"/>
            </p:cNvSpPr>
            <p:nvPr/>
          </p:nvSpPr>
          <p:spPr bwMode="auto">
            <a:xfrm>
              <a:off x="3980" y="3104"/>
              <a:ext cx="1847" cy="362"/>
            </a:xfrm>
            <a:prstGeom prst="roundRect">
              <a:avLst/>
            </a:prstGeom>
            <a:solidFill>
              <a:srgbClr val="FFFF00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en-US" altLang="zh-CN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en-US" altLang="zh-CN" sz="36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27"/>
            <p:cNvSpPr>
              <a:spLocks noChangeArrowheads="1"/>
            </p:cNvSpPr>
            <p:nvPr/>
          </p:nvSpPr>
          <p:spPr bwMode="auto">
            <a:xfrm>
              <a:off x="4100" y="3060"/>
              <a:ext cx="1803" cy="450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6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单位要相同哦！</a:t>
              </a:r>
            </a:p>
          </p:txBody>
        </p:sp>
      </p:grpSp>
      <p:sp>
        <p:nvSpPr>
          <p:cNvPr id="15" name="矩形 14"/>
          <p:cNvSpPr/>
          <p:nvPr/>
        </p:nvSpPr>
        <p:spPr>
          <a:xfrm>
            <a:off x="1063827" y="2462983"/>
            <a:ext cx="6297921" cy="29844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图上距离</a:t>
            </a: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∶</a:t>
            </a:r>
            <a:r>
              <a:rPr lang="zh-CN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实际距离</a:t>
            </a:r>
          </a:p>
          <a:p>
            <a:pPr>
              <a:lnSpc>
                <a:spcPct val="12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 cm∶50 km</a:t>
            </a:r>
            <a:endParaRPr lang="zh-CN" altLang="zh-CN" sz="4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 cm∶5000000 cm</a:t>
            </a:r>
            <a:endParaRPr lang="zh-CN" altLang="zh-CN" sz="4000" b="1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0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=1∶5000000</a:t>
            </a:r>
            <a:endParaRPr lang="zh-CN" altLang="zh-CN" sz="40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2424087" y="1727863"/>
            <a:ext cx="1571562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</a:p>
        </p:txBody>
      </p:sp>
      <p:grpSp>
        <p:nvGrpSpPr>
          <p:cNvPr id="17" name="Group 6"/>
          <p:cNvGrpSpPr>
            <a:grpSpLocks/>
          </p:cNvGrpSpPr>
          <p:nvPr/>
        </p:nvGrpSpPr>
        <p:grpSpPr bwMode="auto">
          <a:xfrm>
            <a:off x="4106030" y="1632613"/>
            <a:ext cx="2935288" cy="639762"/>
            <a:chOff x="1678" y="2075"/>
            <a:chExt cx="1849" cy="403"/>
          </a:xfrm>
        </p:grpSpPr>
        <p:grpSp>
          <p:nvGrpSpPr>
            <p:cNvPr id="18" name="Group 7"/>
            <p:cNvGrpSpPr>
              <a:grpSpLocks/>
            </p:cNvGrpSpPr>
            <p:nvPr/>
          </p:nvGrpSpPr>
          <p:grpSpPr bwMode="auto">
            <a:xfrm>
              <a:off x="1810" y="2396"/>
              <a:ext cx="1024" cy="82"/>
              <a:chOff x="795" y="2213"/>
              <a:chExt cx="1024" cy="82"/>
            </a:xfrm>
          </p:grpSpPr>
          <p:sp>
            <p:nvSpPr>
              <p:cNvPr id="20" name="Line 8"/>
              <p:cNvSpPr>
                <a:spLocks noChangeShapeType="1"/>
              </p:cNvSpPr>
              <p:nvPr/>
            </p:nvSpPr>
            <p:spPr bwMode="auto">
              <a:xfrm>
                <a:off x="795" y="2286"/>
                <a:ext cx="1024" cy="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Line 9"/>
              <p:cNvSpPr>
                <a:spLocks noChangeShapeType="1"/>
              </p:cNvSpPr>
              <p:nvPr/>
            </p:nvSpPr>
            <p:spPr bwMode="auto">
              <a:xfrm>
                <a:off x="1289" y="2231"/>
                <a:ext cx="0" cy="5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Line 10"/>
              <p:cNvSpPr>
                <a:spLocks noChangeShapeType="1"/>
              </p:cNvSpPr>
              <p:nvPr/>
            </p:nvSpPr>
            <p:spPr bwMode="auto">
              <a:xfrm>
                <a:off x="795" y="2222"/>
                <a:ext cx="0" cy="6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Line 11"/>
              <p:cNvSpPr>
                <a:spLocks noChangeShapeType="1"/>
              </p:cNvSpPr>
              <p:nvPr/>
            </p:nvSpPr>
            <p:spPr bwMode="auto">
              <a:xfrm flipH="1">
                <a:off x="1810" y="2213"/>
                <a:ext cx="1" cy="8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9" name="Text Box 12"/>
            <p:cNvSpPr txBox="1">
              <a:spLocks noChangeArrowheads="1"/>
            </p:cNvSpPr>
            <p:nvPr/>
          </p:nvSpPr>
          <p:spPr bwMode="auto">
            <a:xfrm>
              <a:off x="1678" y="2075"/>
              <a:ext cx="1849" cy="331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0  </a:t>
              </a:r>
              <a:r>
                <a:rPr lang="en-US" altLang="zh-CN" sz="28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50   </a:t>
              </a:r>
              <a:r>
                <a:rPr lang="en-US" altLang="zh-CN" sz="2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100km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709974" y="1892542"/>
            <a:ext cx="4956144" cy="4476003"/>
            <a:chOff x="7019025" y="2052119"/>
            <a:chExt cx="4956144" cy="4476003"/>
          </a:xfrm>
        </p:grpSpPr>
        <p:grpSp>
          <p:nvGrpSpPr>
            <p:cNvPr id="25" name="Group 24"/>
            <p:cNvGrpSpPr>
              <a:grpSpLocks/>
            </p:cNvGrpSpPr>
            <p:nvPr/>
          </p:nvGrpSpPr>
          <p:grpSpPr bwMode="auto">
            <a:xfrm>
              <a:off x="7041318" y="2052119"/>
              <a:ext cx="4933851" cy="4476003"/>
              <a:chOff x="121" y="2614"/>
              <a:chExt cx="3708" cy="2115"/>
            </a:xfrm>
          </p:grpSpPr>
          <p:sp>
            <p:nvSpPr>
              <p:cNvPr id="27" name="AutoShape 27"/>
              <p:cNvSpPr>
                <a:spLocks noChangeArrowheads="1"/>
              </p:cNvSpPr>
              <p:nvPr/>
            </p:nvSpPr>
            <p:spPr bwMode="auto">
              <a:xfrm>
                <a:off x="121" y="2614"/>
                <a:ext cx="3708" cy="2115"/>
              </a:xfrm>
              <a:prstGeom prst="wedgeRoundRectCallout">
                <a:avLst>
                  <a:gd name="adj1" fmla="val 49612"/>
                  <a:gd name="adj2" fmla="val -11593"/>
                  <a:gd name="adj3" fmla="val 16667"/>
                </a:avLst>
              </a:prstGeom>
              <a:solidFill>
                <a:srgbClr val="FFFFFF"/>
              </a:solidFill>
              <a:ln w="19050">
                <a:solidFill>
                  <a:srgbClr val="3399FF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just">
                  <a:buFontTx/>
                  <a:buNone/>
                </a:pPr>
                <a:endParaRPr lang="en-US" altLang="zh-CN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>
                  <a:buFontTx/>
                  <a:buNone/>
                </a:pPr>
                <a:endParaRPr lang="en-US" altLang="zh-CN" sz="3200" b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Rectangle 17"/>
              <p:cNvSpPr>
                <a:spLocks noChangeArrowheads="1"/>
              </p:cNvSpPr>
              <p:nvPr/>
            </p:nvSpPr>
            <p:spPr bwMode="auto">
              <a:xfrm>
                <a:off x="325" y="2688"/>
                <a:ext cx="3420" cy="1789"/>
              </a:xfrm>
              <a:prstGeom prst="rect">
                <a:avLst/>
              </a:prstGeom>
              <a:noFill/>
              <a:ln w="12700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  <a:buFontTx/>
                  <a:buNone/>
                </a:pPr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比例尺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1:5000000</a:t>
                </a:r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表示图上距离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是实</a:t>
                </a:r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际距离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</a:p>
              <a:p>
                <a:pPr>
                  <a:lnSpc>
                    <a:spcPct val="150000"/>
                  </a:lnSpc>
                  <a:buFontTx/>
                  <a:buNone/>
                </a:pP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 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，</a:t>
                </a:r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实际距离是图上距离</a:t>
                </a:r>
                <a:r>
                  <a:rPr lang="zh-CN" altLang="en-US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的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5000000</a:t>
                </a:r>
                <a:r>
                  <a:rPr lang="zh-CN" altLang="en-US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倍。</a:t>
                </a:r>
              </a:p>
            </p:txBody>
          </p:sp>
        </p:grpSp>
        <p:grpSp>
          <p:nvGrpSpPr>
            <p:cNvPr id="29" name="Group 7"/>
            <p:cNvGrpSpPr>
              <a:grpSpLocks/>
            </p:cNvGrpSpPr>
            <p:nvPr/>
          </p:nvGrpSpPr>
          <p:grpSpPr bwMode="auto">
            <a:xfrm>
              <a:off x="7019025" y="3581435"/>
              <a:ext cx="2940215" cy="1049338"/>
              <a:chOff x="2383" y="3105"/>
              <a:chExt cx="1871" cy="661"/>
            </a:xfrm>
          </p:grpSpPr>
          <p:sp>
            <p:nvSpPr>
              <p:cNvPr id="30" name="Rectangle 8"/>
              <p:cNvSpPr>
                <a:spLocks noChangeArrowheads="1"/>
              </p:cNvSpPr>
              <p:nvPr/>
            </p:nvSpPr>
            <p:spPr bwMode="auto">
              <a:xfrm>
                <a:off x="2393" y="3105"/>
                <a:ext cx="1788" cy="3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</a:t>
                </a:r>
                <a:endPara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Rectangle 9"/>
              <p:cNvSpPr>
                <a:spLocks noChangeArrowheads="1"/>
              </p:cNvSpPr>
              <p:nvPr/>
            </p:nvSpPr>
            <p:spPr bwMode="auto">
              <a:xfrm>
                <a:off x="2383" y="3396"/>
                <a:ext cx="1871" cy="370"/>
              </a:xfrm>
              <a:prstGeom prst="rect">
                <a:avLst/>
              </a:prstGeom>
              <a:noFill/>
              <a:ln w="9525" algn="ctr">
                <a:noFill/>
                <a:miter lim="800000"/>
                <a:headEnd/>
                <a:tailEnd/>
              </a:ln>
            </p:spPr>
            <p:txBody>
              <a:bodyPr wrap="square" lIns="90000" tIns="46800" rIns="90000" bIns="46800">
                <a:spAutoFit/>
              </a:bodyPr>
              <a:lstStyle/>
              <a:p>
                <a:pPr algn="ctr"/>
                <a:r>
                  <a:rPr lang="en-US" altLang="zh-CN" sz="3200" b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5000000</a:t>
                </a:r>
                <a:endParaRPr lang="zh-CN" altLang="en-US" sz="3200" b="1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Line 10"/>
              <p:cNvSpPr>
                <a:spLocks noChangeShapeType="1"/>
              </p:cNvSpPr>
              <p:nvPr/>
            </p:nvSpPr>
            <p:spPr bwMode="auto">
              <a:xfrm>
                <a:off x="2586" y="3427"/>
                <a:ext cx="1479" cy="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 sz="36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34" name="图片 33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35" name="图片 34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6925171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7" descr="u4jx06_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79830" y="888521"/>
            <a:ext cx="7497298" cy="56244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5848709" y="1389213"/>
            <a:ext cx="6063891" cy="4092114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在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绘制比较精细的零件图时，经常需要把零件的尺寸按一定的比</a:t>
            </a: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放大。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你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知道这幅零件图纸的比例尺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表示什么吗？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4409104" y="5371796"/>
            <a:ext cx="1016911" cy="623562"/>
          </a:xfrm>
          <a:prstGeom prst="ellipse">
            <a:avLst/>
          </a:prstGeom>
          <a:noFill/>
          <a:ln w="57150" algn="ctr">
            <a:solidFill>
              <a:srgbClr val="FF3300"/>
            </a:solidFill>
            <a:round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2" name="图片 11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3" name="图片 12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2108754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uiExpand="1" build="p"/>
      <p:bldP spid="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Picture 47" descr="u4jx06_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 l="39145" t="77594" r="10985" b="1632"/>
          <a:stretch/>
        </p:blipFill>
        <p:spPr bwMode="auto">
          <a:xfrm>
            <a:off x="497840" y="1515040"/>
            <a:ext cx="3738880" cy="11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ectangle 51"/>
          <p:cNvSpPr>
            <a:spLocks noChangeArrowheads="1"/>
          </p:cNvSpPr>
          <p:nvPr/>
        </p:nvSpPr>
        <p:spPr bwMode="auto">
          <a:xfrm>
            <a:off x="5848709" y="1266825"/>
            <a:ext cx="6063891" cy="1640379"/>
          </a:xfrm>
          <a:prstGeom prst="round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FontTx/>
              <a:buNone/>
            </a:pPr>
            <a:r>
              <a:rPr lang="zh-CN" altLang="en-US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知道这幅零件图纸的比例尺</a:t>
            </a:r>
            <a:r>
              <a:rPr lang="en-US" altLang="zh-CN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2:1</a:t>
            </a:r>
            <a:r>
              <a:rPr lang="zh-CN" altLang="en-US" sz="3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表示什么吗？</a:t>
            </a:r>
            <a:endParaRPr lang="en-US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2051984" y="1634116"/>
            <a:ext cx="1016911" cy="623562"/>
          </a:xfrm>
          <a:prstGeom prst="ellipse">
            <a:avLst/>
          </a:prstGeom>
          <a:noFill/>
          <a:ln w="57150" algn="ctr">
            <a:solidFill>
              <a:srgbClr val="FF3300"/>
            </a:solidFill>
            <a:round/>
            <a:headEnd/>
            <a:tailEnd/>
          </a:ln>
        </p:spPr>
        <p:txBody>
          <a:bodyPr anchor="ctr"/>
          <a:lstStyle/>
          <a:p>
            <a:pPr>
              <a:buFontTx/>
              <a:buNone/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" name="矩形 1"/>
              <p:cNvSpPr/>
              <p:nvPr/>
            </p:nvSpPr>
            <p:spPr>
              <a:xfrm>
                <a:off x="2367280" y="2907204"/>
                <a:ext cx="9357359" cy="22933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图上距离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 cm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相当于零件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1 cm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的实际距离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。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图</a:t>
                </a:r>
                <a:r>
                  <a:rPr lang="zh-CN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上距离是实际距离的</a:t>
                </a:r>
                <a:r>
                  <a:rPr lang="en-US" altLang="zh-CN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</a:t>
                </a:r>
                <a:r>
                  <a:rPr lang="zh-CN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倍</a:t>
                </a:r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。</a:t>
                </a:r>
                <a:endParaRPr lang="en-US" altLang="zh-CN" sz="32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  <a:p>
                <a:pPr>
                  <a:lnSpc>
                    <a:spcPct val="120000"/>
                  </a:lnSpc>
                </a:pPr>
                <a:r>
                  <a:rPr lang="zh-CN" altLang="en-US" sz="3200" b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实际距离是图上距离的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0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zh-CN" altLang="en-US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。</a:t>
                </a:r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" name="矩形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7280" y="2907204"/>
                <a:ext cx="9357359" cy="2293320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l="-1629" t="-1330" b="-106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3" name="Group 45"/>
          <p:cNvGrpSpPr>
            <a:grpSpLocks/>
          </p:cNvGrpSpPr>
          <p:nvPr/>
        </p:nvGrpSpPr>
        <p:grpSpPr bwMode="auto">
          <a:xfrm>
            <a:off x="1176877" y="5208660"/>
            <a:ext cx="11015123" cy="938122"/>
            <a:chOff x="1111" y="4009"/>
            <a:chExt cx="4248" cy="502"/>
          </a:xfrm>
        </p:grpSpPr>
        <p:sp>
          <p:nvSpPr>
            <p:cNvPr id="14" name="AutoShape 27"/>
            <p:cNvSpPr>
              <a:spLocks noChangeArrowheads="1"/>
            </p:cNvSpPr>
            <p:nvPr/>
          </p:nvSpPr>
          <p:spPr bwMode="auto">
            <a:xfrm>
              <a:off x="1227" y="4009"/>
              <a:ext cx="4085" cy="502"/>
            </a:xfrm>
            <a:prstGeom prst="roundRect">
              <a:avLst/>
            </a:prstGeom>
            <a:solidFill>
              <a:srgbClr val="FFFFFF"/>
            </a:solidFill>
            <a:ln w="19050">
              <a:solidFill>
                <a:srgbClr val="3399FF"/>
              </a:solidFill>
              <a:miter lim="800000"/>
              <a:headEnd/>
              <a:tailEnd/>
            </a:ln>
          </p:spPr>
          <p:txBody>
            <a:bodyPr/>
            <a:lstStyle/>
            <a:p>
              <a:pPr algn="just">
                <a:buFontTx/>
                <a:buNone/>
              </a:pPr>
              <a:endParaRPr lang="zh-CN" altLang="zh-CN" sz="20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FontTx/>
                <a:buNone/>
              </a:pPr>
              <a:endParaRPr lang="zh-CN" altLang="zh-CN" sz="2000" b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44"/>
            <p:cNvSpPr>
              <a:spLocks noChangeArrowheads="1"/>
            </p:cNvSpPr>
            <p:nvPr/>
          </p:nvSpPr>
          <p:spPr bwMode="auto">
            <a:xfrm>
              <a:off x="1111" y="4040"/>
              <a:ext cx="4248" cy="419"/>
            </a:xfrm>
            <a:prstGeom prst="round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>
                <a:buFontTx/>
                <a:buNone/>
              </a:pPr>
              <a:r>
                <a:rPr lang="zh-CN" altLang="en-US" sz="3200" b="1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  </a:t>
              </a:r>
              <a:r>
                <a:rPr lang="zh-CN" altLang="en-US" sz="32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</a:t>
              </a:r>
              <a:r>
                <a:rPr lang="zh-CN" altLang="en-US" sz="32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了计算方便，一般把</a:t>
              </a:r>
              <a:r>
                <a:rPr lang="zh-CN" altLang="en-US" sz="32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比例尺写</a:t>
              </a:r>
              <a:r>
                <a:rPr lang="zh-CN" altLang="en-US" sz="32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成前项或后项是</a:t>
              </a:r>
              <a:r>
                <a:rPr lang="en-US" altLang="zh-CN" sz="40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r>
                <a:rPr lang="zh-CN" altLang="en-US" sz="32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的形式！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7" name="图片 16" descr="图片8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8" name="图片 17" descr="xzgj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42303506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" name="图片 4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027579" y="942923"/>
            <a:ext cx="193418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填一填。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570480" y="1371551"/>
            <a:ext cx="9274129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一幅图的比例尺是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1∶2000000,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它表示图上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的距离相当于实际距离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实际距离是</a:t>
            </a:r>
            <a:endParaRPr lang="en-US" altLang="zh-CN" sz="3200" dirty="0" smtClean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图上距离的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251048" y="2300245"/>
            <a:ext cx="1568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226940" y="3014625"/>
            <a:ext cx="24045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2000000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倍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918057" y="3729005"/>
            <a:ext cx="401860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一幅图的比例尺是</a:t>
            </a:r>
            <a:endParaRPr lang="zh-CN" altLang="en-US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6541983" y="3642114"/>
            <a:ext cx="2448832" cy="663097"/>
            <a:chOff x="3755728" y="3270671"/>
            <a:chExt cx="2320164" cy="663097"/>
          </a:xfrm>
        </p:grpSpPr>
        <p:pic>
          <p:nvPicPr>
            <p:cNvPr id="19" name="gd2.jpg" descr="id:2147504478;FounderCES"/>
            <p:cNvPicPr/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4071934" y="3571876"/>
              <a:ext cx="1631642" cy="361892"/>
            </a:xfrm>
            <a:prstGeom prst="rect">
              <a:avLst/>
            </a:prstGeom>
          </p:spPr>
        </p:pic>
        <p:sp>
          <p:nvSpPr>
            <p:cNvPr id="20" name="Text Box 12"/>
            <p:cNvSpPr txBox="1">
              <a:spLocks noChangeArrowheads="1"/>
            </p:cNvSpPr>
            <p:nvPr/>
          </p:nvSpPr>
          <p:spPr bwMode="auto">
            <a:xfrm>
              <a:off x="3755728" y="3270671"/>
              <a:ext cx="2320164" cy="58695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3200" b="1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     </a:t>
              </a:r>
              <a:r>
                <a:rPr lang="en-US" altLang="zh-CN" sz="3200" b="1" dirty="0" smtClean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50km</a:t>
              </a:r>
              <a:endParaRPr lang="en-US" altLang="zh-CN" sz="32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1" name="矩形 20"/>
          <p:cNvSpPr/>
          <p:nvPr/>
        </p:nvSpPr>
        <p:spPr>
          <a:xfrm>
            <a:off x="2939586" y="4301386"/>
            <a:ext cx="9252413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它表示图上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厘米的距离相当于实际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的距离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把它转化成数值比例尺是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zh-CN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　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277740" y="4504663"/>
            <a:ext cx="44869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0141052" y="4514823"/>
            <a:ext cx="156872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</a:t>
            </a:r>
            <a:r>
              <a:rPr lang="zh-CN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千米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8869674" y="5229203"/>
            <a:ext cx="265831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5000000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6" name="图片 25" descr="图片8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7" name="图片 26" descr="xzg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21" grpId="0"/>
      <p:bldP spid="22" grpId="0"/>
      <p:bldP spid="23" grpId="0"/>
      <p:bldP spid="2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" name="矩形 12"/>
          <p:cNvSpPr/>
          <p:nvPr/>
        </p:nvSpPr>
        <p:spPr>
          <a:xfrm>
            <a:off x="622687" y="1285597"/>
            <a:ext cx="1092708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北京到天津的实际距离是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 km,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在一幅地图上量得两地的图上距离是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 cm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。这幅地图的比例尺是多少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838397" y="3071547"/>
            <a:ext cx="764386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图上距离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∶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实际距离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120 km=12000000 cm</a:t>
            </a:r>
            <a:endParaRPr lang="zh-CN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4∶12000000=1∶5000000</a:t>
            </a:r>
            <a:endParaRPr lang="zh-CN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这幅图的比例尺是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1∶5000000</a:t>
            </a:r>
            <a:r>
              <a:rPr lang="zh-CN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1" name="图片 10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2" name="图片 11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1244781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4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18000"/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42" t="8052" r="50352" b="61639"/>
          <a:stretch>
            <a:fillRect/>
          </a:stretch>
        </p:blipFill>
        <p:spPr bwMode="auto">
          <a:xfrm>
            <a:off x="462717" y="1319213"/>
            <a:ext cx="2388059" cy="1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文本框 4"/>
          <p:cNvSpPr txBox="1">
            <a:spLocks noChangeArrowheads="1"/>
          </p:cNvSpPr>
          <p:nvPr/>
        </p:nvSpPr>
        <p:spPr bwMode="auto">
          <a:xfrm>
            <a:off x="669708" y="1777347"/>
            <a:ext cx="162095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lnSpc>
                <a:spcPct val="90000"/>
              </a:lnSpc>
              <a:spcBef>
                <a:spcPts val="1000"/>
              </a:spcBef>
              <a:buClr>
                <a:schemeClr val="accent1"/>
              </a:buClr>
              <a:buFont typeface="Wingdings" panose="05000000000000000000" pitchFamily="2" charset="2"/>
              <a:buChar char="¤"/>
              <a:defRPr sz="2400">
                <a:solidFill>
                  <a:schemeClr val="accent1"/>
                </a:solidFill>
                <a:latin typeface="Arial" panose="020B0604020202020204" pitchFamily="34" charset="0"/>
                <a:ea typeface="黑体" panose="02010609060101010101" charset="-122"/>
              </a:defRPr>
            </a:lvl1pPr>
            <a:lvl2pPr marL="742950" indent="-28575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defRPr>
            </a:lvl9pPr>
          </a:lstStyle>
          <a:p>
            <a:pPr eaLnBrk="1" hangingPunct="1">
              <a:lnSpc>
                <a:spcPct val="100000"/>
              </a:lnSpc>
              <a:spcBef>
                <a:spcPct val="0"/>
              </a:spcBef>
              <a:buClrTx/>
              <a:buFontTx/>
              <a:buNone/>
            </a:pPr>
            <a:r>
              <a:rPr lang="zh-CN" altLang="en-US" sz="2800" dirty="0" smtClean="0">
                <a:solidFill>
                  <a:srgbClr val="1D41D5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巩固练习</a:t>
            </a:r>
            <a:endParaRPr lang="zh-CN" altLang="en-US" sz="2800" dirty="0">
              <a:solidFill>
                <a:srgbClr val="1D41D5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2591786" y="1133460"/>
            <a:ext cx="9600214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2014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日为中国首个烈士纪念日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王叔叔来到中国人民抗日战争纪念馆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缅怀革命英烈。将背景雕塑“铜墙铁壁”拍照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已知背景雕塑实际高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m,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在照片上高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 cm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。求比例尺。</a:t>
            </a:r>
          </a:p>
        </p:txBody>
      </p:sp>
      <p:sp>
        <p:nvSpPr>
          <p:cNvPr id="26" name="矩形 25"/>
          <p:cNvSpPr/>
          <p:nvPr/>
        </p:nvSpPr>
        <p:spPr>
          <a:xfrm>
            <a:off x="4091920" y="3154044"/>
            <a:ext cx="503618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3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 cm∶6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 m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=3</a:t>
            </a:r>
            <a:r>
              <a:rPr lang="en-US" altLang="zh-CN" sz="3600" b="1" i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25 cm∶650 cm</a:t>
            </a: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=1∶200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22126" y="5739367"/>
            <a:ext cx="683995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答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这幅图的比例尺是</a:t>
            </a: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1∶200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zh-CN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560296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53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页“做一做”。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051348" y="1852653"/>
            <a:ext cx="91696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一个圆柱形零件的高是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5mm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，在图纸上的高是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2cm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。这幅图纸的比例尺是多少？</a:t>
            </a: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4509960" y="5527669"/>
            <a:ext cx="6687471" cy="74398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答：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这幅图纸的比例尺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是</a:t>
            </a:r>
            <a:r>
              <a:rPr lang="en-US" altLang="zh-CN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4:1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。</a:t>
            </a:r>
            <a:endParaRPr lang="en-US" altLang="zh-CN" sz="3200" dirty="0" smtClean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Times New Roman" panose="02020603050405020304" pitchFamily="18" charset="0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2365356" y="3528999"/>
            <a:ext cx="583525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图上距离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Khmer UI" pitchFamily="34" charset="0"/>
              </a:rPr>
              <a:t>: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实际距离＝比例尺</a:t>
            </a: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2436794" y="4243379"/>
            <a:ext cx="298831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cm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itchFamily="18" charset="0"/>
              </a:rPr>
              <a:t>mm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itchFamily="18" charset="0"/>
            </a:endParaRPr>
          </a:p>
        </p:txBody>
      </p:sp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2436794" y="4957759"/>
            <a:ext cx="222208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Tx/>
              <a:buNone/>
            </a:pP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20:5</a:t>
            </a:r>
            <a:r>
              <a:rPr lang="zh-CN" altLang="en-US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＝</a:t>
            </a:r>
            <a:r>
              <a:rPr lang="en-US" altLang="zh-CN" sz="36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4:1</a:t>
            </a:r>
            <a:endParaRPr lang="zh-CN" altLang="en-US" sz="36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7" name="图片 16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8" name="图片 17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/>
      <p:bldP spid="12" grpId="0"/>
      <p:bldP spid="13" grpId="0"/>
      <p:bldP spid="14" grpId="0"/>
      <p:bldP spid="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6" name="Picture 2" descr="C:\Users\Administrator\Desktop\图片1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868" t="11764" r="15042" b="22804"/>
          <a:stretch>
            <a:fillRect/>
          </a:stretch>
        </p:blipFill>
        <p:spPr bwMode="auto">
          <a:xfrm>
            <a:off x="674263" y="1252114"/>
            <a:ext cx="1378790" cy="662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7" name="文本框 22"/>
          <p:cNvSpPr txBox="1"/>
          <p:nvPr/>
        </p:nvSpPr>
        <p:spPr>
          <a:xfrm flipH="1">
            <a:off x="2628574" y="1159623"/>
            <a:ext cx="5785176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教材第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56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页练习十第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TextBox 17"/>
          <p:cNvSpPr txBox="1">
            <a:spLocks noChangeArrowheads="1"/>
          </p:cNvSpPr>
          <p:nvPr/>
        </p:nvSpPr>
        <p:spPr bwMode="auto">
          <a:xfrm>
            <a:off x="1027409" y="1897471"/>
            <a:ext cx="945485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-900430"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     一幅地图的比例尺是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1:30000000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，你能用线段比例尺表示出来吗？</a:t>
            </a:r>
          </a:p>
        </p:txBody>
      </p:sp>
      <p:sp>
        <p:nvSpPr>
          <p:cNvPr id="9" name="矩形 8"/>
          <p:cNvSpPr/>
          <p:nvPr/>
        </p:nvSpPr>
        <p:spPr>
          <a:xfrm>
            <a:off x="3028950" y="4138734"/>
            <a:ext cx="45164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30000000cm=300km</a:t>
            </a:r>
            <a:endParaRPr lang="zh-CN" altLang="en-US" b="1" dirty="0"/>
          </a:p>
        </p:txBody>
      </p:sp>
      <p:sp>
        <p:nvSpPr>
          <p:cNvPr id="13" name="矩形 12"/>
          <p:cNvSpPr/>
          <p:nvPr/>
        </p:nvSpPr>
        <p:spPr>
          <a:xfrm>
            <a:off x="2900336" y="3540994"/>
            <a:ext cx="681148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1:30000000=1cm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：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30000000cm</a:t>
            </a:r>
            <a:endParaRPr lang="zh-CN" altLang="en-US" b="1" dirty="0"/>
          </a:p>
        </p:txBody>
      </p:sp>
      <p:cxnSp>
        <p:nvCxnSpPr>
          <p:cNvPr id="12" name="直接连接符 11"/>
          <p:cNvCxnSpPr/>
          <p:nvPr/>
        </p:nvCxnSpPr>
        <p:spPr>
          <a:xfrm>
            <a:off x="4657262" y="6228080"/>
            <a:ext cx="1137920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475184" y="5524179"/>
            <a:ext cx="4379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0</a:t>
            </a:r>
            <a:endParaRPr lang="zh-CN" altLang="en-US" b="1" dirty="0"/>
          </a:p>
        </p:txBody>
      </p:sp>
      <p:sp>
        <p:nvSpPr>
          <p:cNvPr id="17" name="矩形 16"/>
          <p:cNvSpPr/>
          <p:nvPr/>
        </p:nvSpPr>
        <p:spPr>
          <a:xfrm>
            <a:off x="5121411" y="5534339"/>
            <a:ext cx="15921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300km</a:t>
            </a:r>
            <a:endParaRPr lang="zh-CN" altLang="en-US" b="1" dirty="0"/>
          </a:p>
        </p:txBody>
      </p:sp>
      <p:cxnSp>
        <p:nvCxnSpPr>
          <p:cNvPr id="21" name="直接连接符 20"/>
          <p:cNvCxnSpPr/>
          <p:nvPr/>
        </p:nvCxnSpPr>
        <p:spPr>
          <a:xfrm>
            <a:off x="4677582" y="6119114"/>
            <a:ext cx="0" cy="12928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5764702" y="6119114"/>
            <a:ext cx="0" cy="12928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矩形 24"/>
          <p:cNvSpPr/>
          <p:nvPr/>
        </p:nvSpPr>
        <p:spPr>
          <a:xfrm>
            <a:off x="3028950" y="4707733"/>
            <a:ext cx="61252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画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1cm</a:t>
            </a:r>
            <a:r>
              <a:rPr lang="zh-CN" altLang="en-US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长的线段，表示</a:t>
            </a: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300km</a:t>
            </a:r>
            <a:endParaRPr lang="zh-CN" altLang="en-US" b="1" dirty="0"/>
          </a:p>
        </p:txBody>
      </p:sp>
      <p:grpSp>
        <p:nvGrpSpPr>
          <p:cNvPr id="19" name="组合 18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20" name="图片 19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22" name="图片 21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58556574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bldLvl="0" animBg="1"/>
      <p:bldP spid="10" grpId="0"/>
      <p:bldP spid="9" grpId="0"/>
      <p:bldP spid="13" grpId="0"/>
      <p:bldP spid="15" grpId="0"/>
      <p:bldP spid="17" grpId="0"/>
      <p:bldP spid="2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22"/>
          <p:cNvSpPr txBox="1"/>
          <p:nvPr/>
        </p:nvSpPr>
        <p:spPr>
          <a:xfrm flipH="1">
            <a:off x="2929567" y="1515895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完全解读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9859909" y="4649906"/>
            <a:ext cx="3244479" cy="1158240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71164" y="6024519"/>
            <a:ext cx="3233224" cy="1093627"/>
          </a:xfrm>
          <a:prstGeom prst="rect">
            <a:avLst/>
          </a:prstGeom>
          <a:noFill/>
          <a:ln w="19050">
            <a:noFill/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Picture 2" descr="C:\Users\Administrator\Desktop\图片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163" t="17004" r="9837" b="27271"/>
          <a:stretch>
            <a:fillRect/>
          </a:stretch>
        </p:blipFill>
        <p:spPr bwMode="auto">
          <a:xfrm>
            <a:off x="1237594" y="1680153"/>
            <a:ext cx="1451600" cy="565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37465" y="48260"/>
            <a:ext cx="3260090" cy="1286510"/>
            <a:chOff x="59" y="76"/>
            <a:chExt cx="5134" cy="2026"/>
          </a:xfrm>
        </p:grpSpPr>
        <p:pic>
          <p:nvPicPr>
            <p:cNvPr id="14" name="图片 13" descr="图片11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186" y="76"/>
              <a:ext cx="2007" cy="2026"/>
            </a:xfrm>
            <a:prstGeom prst="rect">
              <a:avLst/>
            </a:prstGeom>
          </p:spPr>
        </p:pic>
        <p:pic>
          <p:nvPicPr>
            <p:cNvPr id="15" name="图片 14" descr="stlx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906" b="-2155"/>
            <a:stretch>
              <a:fillRect/>
            </a:stretch>
          </p:blipFill>
          <p:spPr>
            <a:xfrm>
              <a:off x="59" y="504"/>
              <a:ext cx="3127" cy="948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3725" y="1363654"/>
            <a:ext cx="10740459" cy="397986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3" name="文本框 20482"/>
          <p:cNvSpPr txBox="1"/>
          <p:nvPr/>
        </p:nvSpPr>
        <p:spPr>
          <a:xfrm>
            <a:off x="1081336" y="1588663"/>
            <a:ext cx="9985829" cy="49795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marL="1905" lvl="2" indent="454025" eaLnBrk="1" hangingPunct="1">
              <a:lnSpc>
                <a:spcPct val="120000"/>
              </a:lnSpc>
            </a:pP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一幅图的图上距离和实际距离的比</a:t>
            </a:r>
            <a:r>
              <a:rPr lang="en-US" altLang="zh-CN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叫做这幅图的比例尺。</a:t>
            </a: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4" name="文本框 20482"/>
              <p:cNvSpPr txBox="1"/>
              <p:nvPr/>
            </p:nvSpPr>
            <p:spPr>
              <a:xfrm>
                <a:off x="1081335" y="2382566"/>
                <a:ext cx="9985829" cy="819391"/>
              </a:xfrm>
              <a:prstGeom prst="rect">
                <a:avLst/>
              </a:prstGeom>
              <a:noFill/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 wrap="square">
                <a:spAutoFit/>
              </a:bodyPr>
              <a:lstStyle/>
              <a:p>
                <a:r>
                  <a:rPr lang="zh-CN" altLang="en-US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比例尺的</a:t>
                </a:r>
                <a:r>
                  <a:rPr lang="zh-CN" altLang="zh-CN" sz="24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关系式</a:t>
                </a:r>
                <a:r>
                  <a:rPr lang="zh-CN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是</a:t>
                </a: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:</a:t>
                </a:r>
                <a:r>
                  <a:rPr lang="zh-CN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图上距离</a:t>
                </a: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</a:t>
                </a:r>
                <a:r>
                  <a:rPr lang="zh-CN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实际距离</a:t>
                </a:r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zh-CN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比例尺或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zh-CN" altLang="zh-CN" sz="24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m:t>图上距离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sz="2400">
                            <a:latin typeface="微软雅黑" panose="020B0503020204020204" pitchFamily="34" charset="-122"/>
                            <a:ea typeface="微软雅黑" panose="020B0503020204020204" pitchFamily="34" charset="-122"/>
                          </a:rPr>
                          <m:t>实际距离</m:t>
                        </m:r>
                      </m:den>
                    </m:f>
                  </m:oMath>
                </a14:m>
                <a:r>
                  <a:rPr lang="en-US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zh-CN" altLang="zh-CN" sz="2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比例尺。</a:t>
                </a:r>
                <a:endParaRPr lang="zh-CN" altLang="zh-CN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4" name="文本框 2048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81335" y="2382566"/>
                <a:ext cx="9985829" cy="819391"/>
              </a:xfrm>
              <a:prstGeom prst="rect">
                <a:avLst/>
              </a:prstGeom>
              <a:blipFill rotWithShape="0">
                <a:blip r:embed="rId6" cstate="print"/>
                <a:stretch>
                  <a:fillRect r="-487"/>
                </a:stretch>
              </a:blipFill>
              <a:ln w="28575" cap="flat" cmpd="sng">
                <a:solidFill>
                  <a:srgbClr val="1D41D5"/>
                </a:solidFill>
                <a:prstDash val="lgDash"/>
                <a:miter/>
                <a:headEnd type="none" w="med" len="med"/>
                <a:tailEnd type="none" w="med" len="med"/>
              </a:ln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20482"/>
          <p:cNvSpPr txBox="1"/>
          <p:nvPr/>
        </p:nvSpPr>
        <p:spPr>
          <a:xfrm>
            <a:off x="1081334" y="3517278"/>
            <a:ext cx="9985829" cy="461665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比例尺分为：</a:t>
            </a: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数值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，线段比例尺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MH_Other_1"/>
          <p:cNvSpPr/>
          <p:nvPr>
            <p:custDataLst>
              <p:tags r:id="rId1"/>
            </p:custDataLst>
          </p:nvPr>
        </p:nvSpPr>
        <p:spPr>
          <a:xfrm>
            <a:off x="9947403" y="4483465"/>
            <a:ext cx="1646238" cy="1274763"/>
          </a:xfrm>
          <a:custGeom>
            <a:avLst/>
            <a:gdLst>
              <a:gd name="connsiteX0" fmla="*/ 0 w 1120775"/>
              <a:gd name="connsiteY0" fmla="*/ 812800 h 1136650"/>
              <a:gd name="connsiteX1" fmla="*/ 504825 w 1120775"/>
              <a:gd name="connsiteY1" fmla="*/ 0 h 1136650"/>
              <a:gd name="connsiteX2" fmla="*/ 606425 w 1120775"/>
              <a:gd name="connsiteY2" fmla="*/ 28575 h 1136650"/>
              <a:gd name="connsiteX3" fmla="*/ 1120775 w 1120775"/>
              <a:gd name="connsiteY3" fmla="*/ 1136650 h 1136650"/>
              <a:gd name="connsiteX0-1" fmla="*/ 0 w 1098550"/>
              <a:gd name="connsiteY0-2" fmla="*/ 815975 h 1136650"/>
              <a:gd name="connsiteX1-3" fmla="*/ 482600 w 1098550"/>
              <a:gd name="connsiteY1-4" fmla="*/ 0 h 1136650"/>
              <a:gd name="connsiteX2-5" fmla="*/ 584200 w 1098550"/>
              <a:gd name="connsiteY2-6" fmla="*/ 28575 h 1136650"/>
              <a:gd name="connsiteX3-7" fmla="*/ 1098550 w 1098550"/>
              <a:gd name="connsiteY3-8" fmla="*/ 1136650 h 11366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</a:cxnLst>
            <a:rect l="l" t="t" r="r" b="b"/>
            <a:pathLst>
              <a:path w="1098550" h="1136650">
                <a:moveTo>
                  <a:pt x="0" y="815975"/>
                </a:moveTo>
                <a:lnTo>
                  <a:pt x="482600" y="0"/>
                </a:lnTo>
                <a:lnTo>
                  <a:pt x="584200" y="28575"/>
                </a:lnTo>
                <a:lnTo>
                  <a:pt x="1098550" y="1136650"/>
                </a:lnTo>
              </a:path>
            </a:pathLst>
          </a:custGeom>
          <a:ln>
            <a:solidFill>
              <a:schemeClr val="accent6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MH_SubTitle_1"/>
          <p:cNvSpPr/>
          <p:nvPr>
            <p:custDataLst>
              <p:tags r:id="rId2"/>
            </p:custDataLst>
          </p:nvPr>
        </p:nvSpPr>
        <p:spPr>
          <a:xfrm rot="588792">
            <a:off x="9447340" y="5158153"/>
            <a:ext cx="2587625" cy="965200"/>
          </a:xfrm>
          <a:prstGeom prst="roundRect">
            <a:avLst>
              <a:gd name="adj" fmla="val 11293"/>
            </a:avLst>
          </a:prstGeom>
          <a:solidFill>
            <a:schemeClr val="accent6"/>
          </a:solidFill>
          <a:ln w="31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>
            <a:norm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分数乘整数</a:t>
            </a:r>
          </a:p>
        </p:txBody>
      </p:sp>
      <p:sp>
        <p:nvSpPr>
          <p:cNvPr id="8" name="MH_Other_2"/>
          <p:cNvSpPr/>
          <p:nvPr>
            <p:custDataLst>
              <p:tags r:id="rId3"/>
            </p:custDataLst>
          </p:nvPr>
        </p:nvSpPr>
        <p:spPr>
          <a:xfrm rot="19833143">
            <a:off x="10593515" y="4143740"/>
            <a:ext cx="488950" cy="533400"/>
          </a:xfrm>
          <a:custGeom>
            <a:avLst/>
            <a:gdLst/>
            <a:ahLst/>
            <a:cxnLst/>
            <a:rect l="l" t="t" r="r" b="b"/>
            <a:pathLst>
              <a:path w="1059063" h="1007997">
                <a:moveTo>
                  <a:pt x="703357" y="0"/>
                </a:moveTo>
                <a:lnTo>
                  <a:pt x="1059063" y="345377"/>
                </a:lnTo>
                <a:cubicBezTo>
                  <a:pt x="1011759" y="390684"/>
                  <a:pt x="950318" y="412745"/>
                  <a:pt x="888735" y="411717"/>
                </a:cubicBezTo>
                <a:lnTo>
                  <a:pt x="615617" y="668531"/>
                </a:lnTo>
                <a:cubicBezTo>
                  <a:pt x="643882" y="763675"/>
                  <a:pt x="628025" y="864389"/>
                  <a:pt x="564718" y="936620"/>
                </a:cubicBezTo>
                <a:lnTo>
                  <a:pt x="370217" y="747767"/>
                </a:lnTo>
                <a:cubicBezTo>
                  <a:pt x="247618" y="834750"/>
                  <a:pt x="146199" y="930329"/>
                  <a:pt x="0" y="1007997"/>
                </a:cubicBezTo>
                <a:cubicBezTo>
                  <a:pt x="95002" y="875886"/>
                  <a:pt x="190003" y="777809"/>
                  <a:pt x="284746" y="664777"/>
                </a:cubicBezTo>
                <a:lnTo>
                  <a:pt x="96361" y="481861"/>
                </a:lnTo>
                <a:cubicBezTo>
                  <a:pt x="152055" y="429106"/>
                  <a:pt x="226831" y="406169"/>
                  <a:pt x="303394" y="411783"/>
                </a:cubicBezTo>
                <a:cubicBezTo>
                  <a:pt x="325459" y="413401"/>
                  <a:pt x="347673" y="417390"/>
                  <a:pt x="369433" y="424372"/>
                </a:cubicBezTo>
                <a:lnTo>
                  <a:pt x="642990" y="154959"/>
                </a:lnTo>
                <a:cubicBezTo>
                  <a:pt x="643358" y="99193"/>
                  <a:pt x="663662" y="44083"/>
                  <a:pt x="703357" y="0"/>
                </a:cubicBezTo>
                <a:close/>
              </a:path>
            </a:pathLst>
          </a:custGeom>
          <a:solidFill>
            <a:schemeClr val="accent6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Picture 2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文本框 20482"/>
          <p:cNvSpPr txBox="1"/>
          <p:nvPr/>
        </p:nvSpPr>
        <p:spPr>
          <a:xfrm>
            <a:off x="1081334" y="4319306"/>
            <a:ext cx="9985829" cy="830997"/>
          </a:xfrm>
          <a:prstGeom prst="rect">
            <a:avLst/>
          </a:prstGeom>
          <a:noFill/>
          <a:ln w="28575" cap="flat" cmpd="sng">
            <a:solidFill>
              <a:srgbClr val="1D41D5"/>
            </a:solidFill>
            <a:prstDash val="lgDash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>
            <a:defPPr>
              <a:defRPr lang="zh-CN"/>
            </a:defPPr>
          </a:lstStyle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求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一幅图的比例尺的方法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根据比例尺的意义列出比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再化成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前项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后项是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的最简比。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33020" y="31115"/>
            <a:ext cx="2962910" cy="1480820"/>
            <a:chOff x="52" y="49"/>
            <a:chExt cx="4666" cy="2332"/>
          </a:xfrm>
        </p:grpSpPr>
        <p:pic>
          <p:nvPicPr>
            <p:cNvPr id="17" name="图片 16" descr="图片5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024" y="49"/>
              <a:ext cx="1694" cy="2332"/>
            </a:xfrm>
            <a:prstGeom prst="rect">
              <a:avLst/>
            </a:prstGeom>
          </p:spPr>
        </p:pic>
        <p:pic>
          <p:nvPicPr>
            <p:cNvPr id="18" name="图片 17" descr="ktxj"/>
            <p:cNvPicPr>
              <a:picLocks noChangeAspect="1"/>
            </p:cNvPicPr>
            <p:nvPr/>
          </p:nvPicPr>
          <p:blipFill>
            <a:blip r:embed="rId9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76" b="10592"/>
            <a:stretch>
              <a:fillRect/>
            </a:stretch>
          </p:blipFill>
          <p:spPr>
            <a:xfrm>
              <a:off x="52" y="574"/>
              <a:ext cx="3329" cy="878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3" grpId="0" bldLvl="0" animBg="1"/>
      <p:bldP spid="4" grpId="0" bldLvl="0" animBg="1"/>
      <p:bldP spid="5" grpId="0" bldLvl="0" animBg="1"/>
      <p:bldP spid="7" grpId="0" bldLvl="0" animBg="1"/>
      <p:bldP spid="2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86995" y="57785"/>
            <a:ext cx="2636520" cy="1080770"/>
            <a:chOff x="137" y="91"/>
            <a:chExt cx="4152" cy="1702"/>
          </a:xfrm>
        </p:grpSpPr>
        <p:pic>
          <p:nvPicPr>
            <p:cNvPr id="13" name="图片 12" descr="图片7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239" y="91"/>
              <a:ext cx="1051" cy="1702"/>
            </a:xfrm>
            <a:prstGeom prst="rect">
              <a:avLst/>
            </a:prstGeom>
          </p:spPr>
        </p:pic>
        <p:pic>
          <p:nvPicPr>
            <p:cNvPr id="14" name="图片 13" descr="fxzb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652" b="-115"/>
            <a:stretch>
              <a:fillRect/>
            </a:stretch>
          </p:blipFill>
          <p:spPr>
            <a:xfrm>
              <a:off x="137" y="580"/>
              <a:ext cx="2955" cy="872"/>
            </a:xfrm>
            <a:prstGeom prst="rect">
              <a:avLst/>
            </a:prstGeom>
          </p:spPr>
        </p:pic>
      </p:grpSp>
      <p:sp>
        <p:nvSpPr>
          <p:cNvPr id="7" name="矩形 6"/>
          <p:cNvSpPr/>
          <p:nvPr/>
        </p:nvSpPr>
        <p:spPr>
          <a:xfrm>
            <a:off x="933701" y="1138555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求比值。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8" name="矩形 7"/>
              <p:cNvSpPr/>
              <p:nvPr/>
            </p:nvSpPr>
            <p:spPr>
              <a:xfrm>
                <a:off x="1252789" y="1739532"/>
                <a:ext cx="8856912" cy="156280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5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15                 </a:t>
                </a:r>
                <a:r>
                  <a:rPr lang="zh-CN" altLang="zh-CN" sz="4400" i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　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altLang="zh-CN" sz="440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44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400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US" altLang="zh-CN" sz="4400">
                            <a:latin typeface="Cambria Math" panose="02040503050406030204" pitchFamily="18" charset="0"/>
                          </a:rPr>
                          <m:t>5</m:t>
                        </m:r>
                      </m:den>
                    </m:f>
                  </m:oMath>
                </a14:m>
                <a:r>
                  <a:rPr lang="zh-CN" altLang="zh-CN" sz="3200" i="1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　</a:t>
                </a:r>
                <a:r>
                  <a:rPr lang="en-US" altLang="zh-CN" sz="3200" i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                 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</a:t>
                </a:r>
                <a:r>
                  <a:rPr lang="en-US" altLang="zh-CN" sz="3200" i="1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.</a:t>
                </a:r>
                <a:r>
                  <a:rPr lang="en-US" altLang="zh-CN" sz="3200" dirty="0" smtClean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r>
                  <a:rPr lang="en-US" altLang="zh-CN" sz="3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∶3</a:t>
                </a:r>
                <a:endParaRPr lang="zh-CN" altLang="zh-CN" sz="32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endParaRPr lang="zh-CN" altLang="en-US" sz="3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8" name="矩形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2789" y="1739532"/>
                <a:ext cx="8856912" cy="1562800"/>
              </a:xfrm>
              <a:prstGeom prst="rect">
                <a:avLst/>
              </a:prstGeom>
              <a:blipFill rotWithShape="0">
                <a:blip r:embed="rId7" cstate="print"/>
                <a:stretch>
                  <a:fillRect l="-1791" r="-82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矩形 16"/>
          <p:cNvSpPr/>
          <p:nvPr/>
        </p:nvSpPr>
        <p:spPr>
          <a:xfrm>
            <a:off x="933701" y="3067381"/>
            <a:ext cx="22461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3200" i="1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zh-CN" sz="32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解比例。</a:t>
            </a:r>
            <a:endParaRPr lang="zh-CN" altLang="zh-CN" sz="3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mc:AlternateContent xmlns:mc="http://schemas.openxmlformats.org/markup-compatibility/2006">
        <mc:Choice xmlns:a14="http://schemas.microsoft.com/office/drawing/2010/main" xmlns="" Requires="a14">
          <p:sp>
            <p:nvSpPr>
              <p:cNvPr id="24" name="矩形 23"/>
              <p:cNvSpPr/>
              <p:nvPr/>
            </p:nvSpPr>
            <p:spPr>
              <a:xfrm>
                <a:off x="2370845" y="1726539"/>
                <a:ext cx="1095172" cy="10703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en-US" altLang="zh-CN" sz="4400" b="1" i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4" name="矩形 2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70845" y="1726539"/>
                <a:ext cx="1095172" cy="1070358"/>
              </a:xfrm>
              <a:prstGeom prst="rect">
                <a:avLst/>
              </a:prstGeom>
              <a:blipFill rotWithShape="0">
                <a:blip r:embed="rId8" cstate="print"/>
                <a:stretch>
                  <a:fillRect l="-144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5" name="矩形 24"/>
              <p:cNvSpPr/>
              <p:nvPr/>
            </p:nvSpPr>
            <p:spPr>
              <a:xfrm>
                <a:off x="6021230" y="1709512"/>
                <a:ext cx="1342034" cy="1067343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en-US" altLang="zh-CN" sz="4400" b="1" i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400" b="1" i="1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𝟏𝟐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5" name="矩形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21230" y="1709512"/>
                <a:ext cx="1342034" cy="1067343"/>
              </a:xfrm>
              <a:prstGeom prst="rect">
                <a:avLst/>
              </a:prstGeom>
              <a:blipFill rotWithShape="0">
                <a:blip r:embed="rId9" cstate="print"/>
                <a:stretch>
                  <a:fillRect l="-11818" b="-113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6" name="矩形 25"/>
              <p:cNvSpPr/>
              <p:nvPr/>
            </p:nvSpPr>
            <p:spPr>
              <a:xfrm>
                <a:off x="10045543" y="1718207"/>
                <a:ext cx="1588897" cy="1070358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=</a:t>
                </a:r>
                <a:r>
                  <a:rPr lang="en-US" altLang="zh-CN" sz="4400" b="1" i="1" dirty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sz="4400" b="1" i="1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</m:t>
                        </m:r>
                      </m:num>
                      <m:den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𝟏𝟎𝟎</m:t>
                        </m:r>
                        <m:r>
                          <a:rPr lang="en-US" altLang="zh-CN" sz="4400" b="1" i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</m:den>
                    </m:f>
                  </m:oMath>
                </a14:m>
                <a:endParaRPr lang="zh-CN" altLang="en-US" sz="3200" b="1" dirty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mc:Choice>
        <mc:Fallback>
          <p:sp>
            <p:nvSpPr>
              <p:cNvPr id="26" name="矩形 2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045543" y="1718207"/>
                <a:ext cx="1588897" cy="1070358"/>
              </a:xfrm>
              <a:prstGeom prst="rect">
                <a:avLst/>
              </a:prstGeom>
              <a:blipFill rotWithShape="0">
                <a:blip r:embed="rId10" cstate="print"/>
                <a:stretch>
                  <a:fillRect l="-9962" b="-57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" name="矩形 2"/>
              <p:cNvSpPr/>
              <p:nvPr/>
            </p:nvSpPr>
            <p:spPr>
              <a:xfrm>
                <a:off x="933701" y="3302332"/>
                <a:ext cx="10108793" cy="139942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en-US" altLang="zh-CN" sz="3200" dirty="0" smtClean="0">
                    <a:solidFill>
                      <a:srgbClr val="00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     (1)12∶</a:t>
                </a:r>
                <a:r>
                  <a:rPr lang="en-US" altLang="zh-CN" sz="3200" dirty="0">
                    <a:solidFill>
                      <a:srgbClr val="000000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altLang="zh-CN" sz="4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4000" i="1">
                        <a:solidFill>
                          <a:srgbClr val="00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</a:t>
                </a:r>
                <a:r>
                  <a:rPr lang="en-US" altLang="zh-CN" sz="3200" i="1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4∶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0</a:t>
                </a:r>
                <a:r>
                  <a:rPr lang="en-US" altLang="zh-CN" sz="3200" i="1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                        (</a:t>
                </a:r>
                <a:r>
                  <a:rPr lang="en-US" altLang="zh-CN" sz="32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𝑥</m:t>
                        </m:r>
                        <m:r>
                          <a:rPr lang="en-US" altLang="zh-CN" sz="4000" b="0" i="1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6</m:t>
                        </m:r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den>
                    </m:f>
                  </m:oMath>
                </a14:m>
                <a:r>
                  <a:rPr lang="en-US" altLang="zh-CN" sz="4000" dirty="0">
                    <a:solidFill>
                      <a:srgbClr val="00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400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24</m:t>
                        </m:r>
                        <m:r>
                          <a:rPr lang="en-US" altLang="zh-CN" sz="4000" b="0" i="0" smtClean="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  </m:t>
                        </m:r>
                      </m:num>
                      <m:den>
                        <m:r>
                          <a:rPr lang="en-US" altLang="zh-CN" sz="4000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72</m:t>
                        </m:r>
                      </m:den>
                    </m:f>
                  </m:oMath>
                </a14:m>
                <a:endParaRPr lang="zh-CN" altLang="zh-CN" sz="28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" name="矩形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3701" y="3302332"/>
                <a:ext cx="10108793" cy="1399422"/>
              </a:xfrm>
              <a:prstGeom prst="rect">
                <a:avLst/>
              </a:prstGeom>
              <a:blipFill rotWithShape="0">
                <a:blip r:embed="rId11" cstate="print"/>
                <a:stretch>
                  <a:fillRect b="-4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7" name="矩形 26"/>
              <p:cNvSpPr/>
              <p:nvPr/>
            </p:nvSpPr>
            <p:spPr>
              <a:xfrm>
                <a:off x="1605349" y="4818829"/>
                <a:ext cx="3925562" cy="994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解：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2.4</a:t>
                </a:r>
                <a14:m>
                  <m:oMath xmlns:m="http://schemas.openxmlformats.org/officeDocument/2006/math"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=12×0</a:t>
                </a:r>
                <a:r>
                  <a:rPr lang="en-US" altLang="zh-CN" sz="3200" i="1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.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4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7" name="矩形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605349" y="4818829"/>
                <a:ext cx="3925562" cy="994439"/>
              </a:xfrm>
              <a:prstGeom prst="rect">
                <a:avLst/>
              </a:prstGeom>
              <a:blipFill rotWithShape="0">
                <a:blip r:embed="rId12" cstate="print"/>
                <a:stretch>
                  <a:fillRect r="-3261" b="-609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8" name="矩形 27"/>
              <p:cNvSpPr/>
              <p:nvPr/>
            </p:nvSpPr>
            <p:spPr>
              <a:xfrm>
                <a:off x="3057956" y="5664292"/>
                <a:ext cx="1399229" cy="994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8" name="矩形 2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7956" y="5664292"/>
                <a:ext cx="1399229" cy="994439"/>
              </a:xfrm>
              <a:prstGeom prst="rect">
                <a:avLst/>
              </a:prstGeom>
              <a:blipFill rotWithShape="0">
                <a:blip r:embed="rId13" cstate="print"/>
                <a:stretch>
                  <a:fillRect r="-10480" b="-6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29" name="矩形 28"/>
              <p:cNvSpPr/>
              <p:nvPr/>
            </p:nvSpPr>
            <p:spPr>
              <a:xfrm>
                <a:off x="7417136" y="4481835"/>
                <a:ext cx="3629007" cy="994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:r>
                  <a:rPr lang="zh-CN" altLang="en-US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解：</a:t>
                </a:r>
                <a:r>
                  <a:rPr lang="en-US" altLang="zh-CN" sz="3200" dirty="0" smtClean="0">
                    <a:solidFill>
                      <a:srgbClr val="FF0000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7</a:t>
                </a:r>
                <a14:m>
                  <m:oMath xmlns:m="http://schemas.openxmlformats.org/officeDocument/2006/math">
                    <m:r>
                      <a:rPr lang="en-US" altLang="zh-CN" sz="40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2</m:t>
                    </m:r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=6×24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29" name="矩形 2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17136" y="4481835"/>
                <a:ext cx="3629007" cy="994439"/>
              </a:xfrm>
              <a:prstGeom prst="rect">
                <a:avLst/>
              </a:prstGeom>
              <a:blipFill rotWithShape="0">
                <a:blip r:embed="rId14" cstate="print"/>
                <a:stretch>
                  <a:fillRect r="-840" b="-6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xmlns="" Requires="a14">
          <p:sp>
            <p:nvSpPr>
              <p:cNvPr id="30" name="矩形 29"/>
              <p:cNvSpPr/>
              <p:nvPr/>
            </p:nvSpPr>
            <p:spPr>
              <a:xfrm>
                <a:off x="8869743" y="5327298"/>
                <a:ext cx="1399229" cy="99443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indent="266700">
                  <a:lnSpc>
                    <a:spcPct val="150000"/>
                  </a:lnSpc>
                  <a:spcAft>
                    <a:spcPts val="0"/>
                  </a:spcAft>
                </a:pPr>
                <a14:m>
                  <m:oMath xmlns:m="http://schemas.openxmlformats.org/officeDocument/2006/math"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altLang="zh-CN" sz="4000" i="1">
                        <a:solidFill>
                          <a:srgbClr val="FF0000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altLang="zh-CN" sz="3200" dirty="0" smtClean="0">
                    <a:solidFill>
                      <a:srgbClr val="FF0000"/>
                    </a:solidFill>
                    <a:effectLst/>
                    <a:latin typeface="微软雅黑" panose="020B0503020204020204" pitchFamily="34" charset="-122"/>
                    <a:ea typeface="微软雅黑" panose="020B0503020204020204" pitchFamily="34" charset="-122"/>
                    <a:cs typeface="Times New Roman" panose="02020603050405020304" pitchFamily="18" charset="0"/>
                  </a:rPr>
                  <a:t>=2</a:t>
                </a:r>
                <a:endParaRPr lang="zh-CN" altLang="zh-CN" sz="2800" dirty="0">
                  <a:solidFill>
                    <a:srgbClr val="000000"/>
                  </a:solidFill>
                  <a:effectLst/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30" name="矩形 2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869743" y="5327298"/>
                <a:ext cx="1399229" cy="994439"/>
              </a:xfrm>
              <a:prstGeom prst="rect">
                <a:avLst/>
              </a:prstGeom>
              <a:blipFill rotWithShape="0">
                <a:blip r:embed="rId15" cstate="print"/>
                <a:stretch>
                  <a:fillRect r="-10435" b="-67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xmlns="" val="36331354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  <p:bldP spid="17" grpId="0"/>
      <p:bldP spid="24" grpId="0" animBg="1"/>
      <p:bldP spid="25" grpId="0" animBg="1"/>
      <p:bldP spid="26" grpId="0" animBg="1"/>
      <p:bldP spid="3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Users\Administrator\Desktop\作业1.pn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87" t="20395" r="15686" b="27633"/>
          <a:stretch>
            <a:fillRect/>
          </a:stretch>
        </p:blipFill>
        <p:spPr bwMode="auto">
          <a:xfrm>
            <a:off x="1982218" y="1968129"/>
            <a:ext cx="1238069" cy="514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C:\Users\Administrator\Desktop\作业2.pn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247" t="20452" r="14945" b="26367"/>
          <a:stretch>
            <a:fillRect/>
          </a:stretch>
        </p:blipFill>
        <p:spPr bwMode="auto">
          <a:xfrm>
            <a:off x="1982218" y="2960773"/>
            <a:ext cx="1238069" cy="5070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22"/>
          <p:cNvSpPr txBox="1"/>
          <p:nvPr/>
        </p:nvSpPr>
        <p:spPr>
          <a:xfrm flipH="1">
            <a:off x="3829447" y="1782582"/>
            <a:ext cx="5975780" cy="743986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教材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56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页练习十 第</a:t>
            </a:r>
            <a:r>
              <a:rPr lang="en-US" altLang="zh-CN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2,3,4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sp>
        <p:nvSpPr>
          <p:cNvPr id="10" name="文本框 22"/>
          <p:cNvSpPr txBox="1"/>
          <p:nvPr/>
        </p:nvSpPr>
        <p:spPr>
          <a:xfrm flipH="1">
            <a:off x="3829447" y="2755205"/>
            <a:ext cx="7723924" cy="830997"/>
          </a:xfrm>
          <a:prstGeom prst="rect">
            <a:avLst/>
          </a:prstGeom>
          <a:noFill/>
          <a:ln w="9525">
            <a:noFill/>
          </a:ln>
          <a:effectLst>
            <a:outerShdw sx="999" sy="999" algn="ctr" rotWithShape="0">
              <a:srgbClr val="000000"/>
            </a:outerShdw>
          </a:effec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完成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《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全科王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·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同步课时练习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》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相关习题。</a:t>
            </a:r>
            <a:endParaRPr lang="zh-CN" altLang="en-US" sz="3200" b="1" dirty="0">
              <a:latin typeface="微软雅黑" panose="020B0503020204020204" pitchFamily="34" charset="-122"/>
              <a:ea typeface="微软雅黑" panose="020B0503020204020204" pitchFamily="34" charset="-122"/>
              <a:sym typeface="宋体" panose="02010600030101010101" pitchFamily="2" charset="-122"/>
            </a:endParaRPr>
          </a:p>
        </p:txBody>
      </p:sp>
      <p:pic>
        <p:nvPicPr>
          <p:cNvPr id="11" name="Picture 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2" name="组合 11"/>
          <p:cNvGrpSpPr/>
          <p:nvPr/>
        </p:nvGrpSpPr>
        <p:grpSpPr>
          <a:xfrm>
            <a:off x="228600" y="6350"/>
            <a:ext cx="3195320" cy="1609090"/>
            <a:chOff x="120" y="-71"/>
            <a:chExt cx="5032" cy="2534"/>
          </a:xfrm>
        </p:grpSpPr>
        <p:pic>
          <p:nvPicPr>
            <p:cNvPr id="13" name="图片 12" descr="图片10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38" y="-71"/>
              <a:ext cx="2215" cy="2535"/>
            </a:xfrm>
            <a:prstGeom prst="rect">
              <a:avLst/>
            </a:prstGeom>
          </p:spPr>
        </p:pic>
        <p:pic>
          <p:nvPicPr>
            <p:cNvPr id="14" name="图片 13" descr="zysj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864" b="1139"/>
            <a:stretch>
              <a:fillRect/>
            </a:stretch>
          </p:blipFill>
          <p:spPr>
            <a:xfrm>
              <a:off x="120" y="820"/>
              <a:ext cx="3078" cy="902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/>
        </p:nvPicPr>
        <p:blipFill>
          <a:blip r:embed="rId3" cstate="print">
            <a:lum bright="6000"/>
          </a:blip>
          <a:stretch>
            <a:fillRect/>
          </a:stretch>
        </p:blipFill>
        <p:spPr>
          <a:xfrm>
            <a:off x="9751060" y="351155"/>
            <a:ext cx="2132330" cy="12242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 descr="图片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56865" y="370840"/>
            <a:ext cx="6478270" cy="210566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 rot="21120000">
            <a:off x="140335" y="2296160"/>
            <a:ext cx="3921760" cy="2283460"/>
            <a:chOff x="-98" y="6233"/>
            <a:chExt cx="5073" cy="2930"/>
          </a:xfrm>
        </p:grpSpPr>
        <p:pic>
          <p:nvPicPr>
            <p:cNvPr id="5" name="图片 4" descr="图片2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 rot="20640000">
              <a:off x="-98" y="6449"/>
              <a:ext cx="2326" cy="2715"/>
            </a:xfrm>
            <a:prstGeom prst="rect">
              <a:avLst/>
            </a:prstGeom>
          </p:spPr>
        </p:pic>
        <p:pic>
          <p:nvPicPr>
            <p:cNvPr id="6" name="图片 5" descr="图片3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80" y="6233"/>
              <a:ext cx="2313" cy="2710"/>
            </a:xfrm>
            <a:prstGeom prst="rect">
              <a:avLst/>
            </a:prstGeom>
          </p:spPr>
        </p:pic>
        <p:pic>
          <p:nvPicPr>
            <p:cNvPr id="7" name="图片 6" descr="图片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1200000">
              <a:off x="2793" y="6472"/>
              <a:ext cx="2183" cy="2554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 rot="21060000">
            <a:off x="474550" y="4474795"/>
            <a:ext cx="3450394" cy="2142529"/>
            <a:chOff x="6844" y="7123"/>
            <a:chExt cx="4821" cy="2994"/>
          </a:xfrm>
        </p:grpSpPr>
        <p:pic>
          <p:nvPicPr>
            <p:cNvPr id="9" name="图片 8" descr="数学副本"/>
            <p:cNvPicPr>
              <a:picLocks noChangeAspect="1"/>
            </p:cNvPicPr>
            <p:nvPr/>
          </p:nvPicPr>
          <p:blipFill>
            <a:blip r:embed="rId8" cstate="print"/>
            <a:stretch>
              <a:fillRect/>
            </a:stretch>
          </p:blipFill>
          <p:spPr>
            <a:xfrm rot="21000000">
              <a:off x="6844" y="7214"/>
              <a:ext cx="2041" cy="2835"/>
            </a:xfrm>
            <a:prstGeom prst="rect">
              <a:avLst/>
            </a:prstGeom>
          </p:spPr>
        </p:pic>
        <p:pic>
          <p:nvPicPr>
            <p:cNvPr id="10" name="图片 9" descr="语文副本"/>
            <p:cNvPicPr>
              <a:picLocks noChangeAspect="1"/>
            </p:cNvPicPr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8197" y="7123"/>
              <a:ext cx="2040" cy="2835"/>
            </a:xfrm>
            <a:prstGeom prst="rect">
              <a:avLst/>
            </a:prstGeom>
          </p:spPr>
        </p:pic>
        <p:pic>
          <p:nvPicPr>
            <p:cNvPr id="11" name="图片 10" descr="英语副本"/>
            <p:cNvPicPr>
              <a:picLocks noChangeAspect="1"/>
            </p:cNvPicPr>
            <p:nvPr/>
          </p:nvPicPr>
          <p:blipFill>
            <a:blip r:embed="rId10" cstate="print"/>
            <a:stretch>
              <a:fillRect/>
            </a:stretch>
          </p:blipFill>
          <p:spPr>
            <a:xfrm rot="480000">
              <a:off x="9625" y="7282"/>
              <a:ext cx="2040" cy="2835"/>
            </a:xfrm>
            <a:prstGeom prst="rect">
              <a:avLst/>
            </a:prstGeom>
          </p:spPr>
        </p:pic>
      </p:grpSp>
      <p:pic>
        <p:nvPicPr>
          <p:cNvPr id="12" name="图片 11" descr="图片1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930015" y="2456815"/>
            <a:ext cx="5850255" cy="3711575"/>
          </a:xfrm>
          <a:prstGeom prst="rect">
            <a:avLst/>
          </a:prstGeom>
        </p:spPr>
      </p:pic>
      <p:pic>
        <p:nvPicPr>
          <p:cNvPr id="13" name="图片 12" descr="图片14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177915" y="4700270"/>
            <a:ext cx="6013450" cy="2206625"/>
          </a:xfrm>
          <a:prstGeom prst="rect">
            <a:avLst/>
          </a:prstGeom>
        </p:spPr>
      </p:pic>
      <p:pic>
        <p:nvPicPr>
          <p:cNvPr id="14" name="图片 13" descr="图片13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  <p:pic>
        <p:nvPicPr>
          <p:cNvPr id="15" name="图片 14" descr="尖子生阅读封面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rot="720000">
            <a:off x="9732645" y="1940560"/>
            <a:ext cx="2169160" cy="301625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 cstate="print"/>
          <a:stretch>
            <a:fillRect/>
          </a:stretch>
        </p:blipFill>
        <p:spPr>
          <a:xfrm>
            <a:off x="9705975" y="266065"/>
            <a:ext cx="2042795" cy="117284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3514090" y="1403350"/>
            <a:ext cx="5163185" cy="7835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dist"/>
            <a:r>
              <a:rPr lang="zh-CN" altLang="en-US" sz="4500" b="1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小学免费教考资源</a:t>
            </a:r>
            <a:endParaRPr lang="zh-CN" altLang="en-US" sz="4500" b="1">
              <a:solidFill>
                <a:schemeClr val="tx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13"/>
          <p:cNvSpPr txBox="1"/>
          <p:nvPr/>
        </p:nvSpPr>
        <p:spPr>
          <a:xfrm>
            <a:off x="2586990" y="2599690"/>
            <a:ext cx="837120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800"/>
              <a:t>         </a:t>
            </a:r>
            <a:r>
              <a:rPr lang="zh-CN" sz="2800"/>
              <a:t>扫描梓耕教育、名师汇二维码，登录梓耕教育网站www.jlzgjy.com.cn，下载更多教考资源。</a:t>
            </a:r>
          </a:p>
          <a:p>
            <a:pPr algn="l">
              <a:lnSpc>
                <a:spcPct val="150000"/>
              </a:lnSpc>
            </a:pPr>
            <a:r>
              <a:rPr lang="zh-CN" sz="2800"/>
              <a:t>       </a:t>
            </a:r>
            <a:r>
              <a:rPr lang="en-US" altLang="zh-CN" sz="2800"/>
              <a:t>  </a:t>
            </a:r>
            <a:r>
              <a:rPr lang="zh-CN" sz="2800"/>
              <a:t>小学各学科题库、精品课件、名师教案、课文朗读与听力、公开课视频、知识点微课、工作总结及日常工作表格等优质免费资源等你来拿！</a:t>
            </a:r>
          </a:p>
        </p:txBody>
      </p:sp>
      <p:pic>
        <p:nvPicPr>
          <p:cNvPr id="5" name="图片 4" descr="梓耕教育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 cstate="print"/>
          <a:stretch>
            <a:fillRect/>
          </a:stretch>
        </p:blipFill>
        <p:spPr>
          <a:xfrm>
            <a:off x="599758" y="2373630"/>
            <a:ext cx="1809750" cy="1781175"/>
          </a:xfrm>
          <a:prstGeom prst="rect">
            <a:avLst/>
          </a:prstGeom>
        </p:spPr>
      </p:pic>
      <p:pic>
        <p:nvPicPr>
          <p:cNvPr id="6" name="图片 5" descr="梓耕名师汇二维吗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 cstate="print"/>
          <a:srcRect l="3582" t="3184" r="3184" b="4080"/>
          <a:stretch>
            <a:fillRect/>
          </a:stretch>
        </p:blipFill>
        <p:spPr>
          <a:xfrm>
            <a:off x="612140" y="4147185"/>
            <a:ext cx="1784985" cy="1775460"/>
          </a:xfrm>
          <a:prstGeom prst="rect">
            <a:avLst/>
          </a:prstGeom>
        </p:spPr>
      </p:pic>
      <p:pic>
        <p:nvPicPr>
          <p:cNvPr id="7" name="图片 6" descr="图片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1" cstate="print"/>
          <a:stretch>
            <a:fillRect/>
          </a:stretch>
        </p:blipFill>
        <p:spPr>
          <a:xfrm>
            <a:off x="6178550" y="4671060"/>
            <a:ext cx="6013450" cy="2206625"/>
          </a:xfrm>
          <a:prstGeom prst="rect">
            <a:avLst/>
          </a:prstGeom>
        </p:spPr>
      </p:pic>
      <p:pic>
        <p:nvPicPr>
          <p:cNvPr id="8" name="图片 7" descr="图片1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12" cstate="print"/>
          <a:stretch>
            <a:fillRect/>
          </a:stretch>
        </p:blipFill>
        <p:spPr>
          <a:xfrm flipV="1">
            <a:off x="0" y="159385"/>
            <a:ext cx="1712595" cy="1182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一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28" name="Picture 4" descr="https://gimg2.baidu.com/image_search/src=http%3A%2F%2Fgxyfty.cn%2Fuploadfiles%2Fpictures%2Fnews%2F20190603004857_7140.jpg&amp;refer=http%3A%2F%2Fgxyfty.cn&amp;app=2002&amp;size=f9999,10000&amp;q=a80&amp;n=0&amp;g=0n&amp;fmt=jpeg?sec=1637841061&amp;t=d2727b70bf9db97c3c7310ee2aa24ff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466" t="34264" b="-1"/>
          <a:stretch/>
        </p:blipFill>
        <p:spPr bwMode="auto">
          <a:xfrm>
            <a:off x="4481792" y="449194"/>
            <a:ext cx="6134013" cy="2479201"/>
          </a:xfrm>
          <a:prstGeom prst="snip2SameRect">
            <a:avLst>
              <a:gd name="adj1" fmla="val 50000"/>
              <a:gd name="adj2" fmla="val 0"/>
            </a:avLst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gimg2.baidu.com/image_search/src=http%3A%2F%2Fimg95.699pic.com%2Fxsj%2F11%2Fop%2Fhp.jpg%21%2Ffw%2F700%2Fwatermark%2Furl%2FL3hzai93YXRlcl9kZXRhaWwyLnBuZw%2Falign%2Fsoutheast&amp;refer=http%3A%2F%2Fimg95.699pic.com&amp;app=2002&amp;size=f9999,10000&amp;q=a80&amp;n=0&amp;g=0n&amp;fmt=jpeg?sec=1637840980&amp;t=ca9545f84da827a0f2eb7bfdd0ecd43a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8849" y="1584431"/>
            <a:ext cx="3995513" cy="2825399"/>
          </a:xfrm>
          <a:prstGeom prst="hear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4628924" y="3594862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篮球场地的长和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是多少？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628924" y="4179637"/>
            <a:ext cx="699742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篮球场地的长是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28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,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宽是</a:t>
            </a:r>
            <a:r>
              <a:rPr lang="en-US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14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米。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628924" y="4988015"/>
            <a:ext cx="59298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在练习本上画出这个篮球场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地。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11318" y="5634346"/>
            <a:ext cx="341632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练习本画不下。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云形标注 14"/>
          <p:cNvSpPr/>
          <p:nvPr/>
        </p:nvSpPr>
        <p:spPr>
          <a:xfrm>
            <a:off x="2505437" y="2477974"/>
            <a:ext cx="7593936" cy="2573953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7" name="图片 16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7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8" name="图片 17" descr="xkdr"/>
            <p:cNvPicPr>
              <a:picLocks noChangeAspect="1"/>
            </p:cNvPicPr>
            <p:nvPr/>
          </p:nvPicPr>
          <p:blipFill>
            <a:blip r:embed="rId8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17860331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  <p:bldP spid="14" grpId="0"/>
      <p:bldP spid="1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" name="组合 2"/>
          <p:cNvGrpSpPr/>
          <p:nvPr/>
        </p:nvGrpSpPr>
        <p:grpSpPr>
          <a:xfrm>
            <a:off x="2373313" y="1527175"/>
            <a:ext cx="6140450" cy="4094163"/>
            <a:chOff x="639550" y="1467738"/>
            <a:chExt cx="3712030" cy="2843845"/>
          </a:xfrm>
        </p:grpSpPr>
        <p:sp>
          <p:nvSpPr>
            <p:cNvPr id="4" name="Freeform 9"/>
            <p:cNvSpPr/>
            <p:nvPr/>
          </p:nvSpPr>
          <p:spPr>
            <a:xfrm rot="-691463">
              <a:off x="639550" y="1467738"/>
              <a:ext cx="3712030" cy="2843845"/>
            </a:xfrm>
            <a:custGeom>
              <a:avLst/>
              <a:gdLst/>
              <a:ahLst/>
              <a:cxnLst>
                <a:cxn ang="0">
                  <a:pos x="1845076" y="570231"/>
                </a:cxn>
                <a:cxn ang="0">
                  <a:pos x="1020991" y="212009"/>
                </a:cxn>
                <a:cxn ang="0">
                  <a:pos x="816792" y="950385"/>
                </a:cxn>
                <a:cxn ang="0">
                  <a:pos x="758450" y="1864217"/>
                </a:cxn>
                <a:cxn ang="0">
                  <a:pos x="1341873" y="2346720"/>
                </a:cxn>
                <a:cxn ang="0">
                  <a:pos x="2238886" y="2346720"/>
                </a:cxn>
                <a:cxn ang="0">
                  <a:pos x="3507832" y="2156643"/>
                </a:cxn>
                <a:cxn ang="0">
                  <a:pos x="2917116" y="1118530"/>
                </a:cxn>
                <a:cxn ang="0">
                  <a:pos x="2625404" y="160834"/>
                </a:cxn>
                <a:cxn ang="0">
                  <a:pos x="1845076" y="570231"/>
                </a:cxn>
              </a:cxnLst>
              <a:rect l="0" t="0" r="0" b="0"/>
              <a:pathLst>
                <a:path w="509" h="389">
                  <a:moveTo>
                    <a:pt x="253" y="78"/>
                  </a:moveTo>
                  <a:cubicBezTo>
                    <a:pt x="231" y="33"/>
                    <a:pt x="192" y="0"/>
                    <a:pt x="140" y="29"/>
                  </a:cubicBezTo>
                  <a:cubicBezTo>
                    <a:pt x="96" y="52"/>
                    <a:pt x="97" y="107"/>
                    <a:pt x="112" y="130"/>
                  </a:cubicBezTo>
                  <a:cubicBezTo>
                    <a:pt x="11" y="112"/>
                    <a:pt x="0" y="260"/>
                    <a:pt x="104" y="255"/>
                  </a:cubicBezTo>
                  <a:cubicBezTo>
                    <a:pt x="72" y="299"/>
                    <a:pt x="135" y="381"/>
                    <a:pt x="184" y="321"/>
                  </a:cubicBezTo>
                  <a:cubicBezTo>
                    <a:pt x="191" y="374"/>
                    <a:pt x="283" y="389"/>
                    <a:pt x="307" y="321"/>
                  </a:cubicBezTo>
                  <a:cubicBezTo>
                    <a:pt x="369" y="380"/>
                    <a:pt x="456" y="352"/>
                    <a:pt x="481" y="295"/>
                  </a:cubicBezTo>
                  <a:cubicBezTo>
                    <a:pt x="509" y="233"/>
                    <a:pt x="466" y="147"/>
                    <a:pt x="400" y="153"/>
                  </a:cubicBezTo>
                  <a:cubicBezTo>
                    <a:pt x="447" y="98"/>
                    <a:pt x="406" y="30"/>
                    <a:pt x="360" y="22"/>
                  </a:cubicBezTo>
                  <a:cubicBezTo>
                    <a:pt x="298" y="13"/>
                    <a:pt x="269" y="52"/>
                    <a:pt x="253" y="78"/>
                  </a:cubicBezTo>
                  <a:close/>
                </a:path>
              </a:pathLst>
            </a:custGeom>
            <a:solidFill>
              <a:schemeClr val="bg1">
                <a:alpha val="100000"/>
              </a:schemeClr>
            </a:solidFill>
            <a:ln w="28575" cap="rnd" cmpd="sng">
              <a:solidFill>
                <a:srgbClr val="105372">
                  <a:alpha val="100000"/>
                </a:srgbClr>
              </a:solidFill>
              <a:prstDash val="solid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Freeform 5"/>
            <p:cNvSpPr/>
            <p:nvPr/>
          </p:nvSpPr>
          <p:spPr>
            <a:xfrm rot="-691463">
              <a:off x="666495" y="1585623"/>
              <a:ext cx="3515691" cy="2613758"/>
            </a:xfrm>
            <a:custGeom>
              <a:avLst/>
              <a:gdLst/>
              <a:ahLst/>
              <a:cxnLst>
                <a:cxn ang="0">
                  <a:pos x="1699494" y="512502"/>
                </a:cxn>
                <a:cxn ang="0">
                  <a:pos x="991979" y="212322"/>
                </a:cxn>
                <a:cxn ang="0">
                  <a:pos x="860688" y="885896"/>
                </a:cxn>
                <a:cxn ang="0">
                  <a:pos x="816924" y="1661969"/>
                </a:cxn>
                <a:cxn ang="0">
                  <a:pos x="1276444" y="2071971"/>
                </a:cxn>
                <a:cxn ang="0">
                  <a:pos x="2144426" y="2050006"/>
                </a:cxn>
                <a:cxn ang="0">
                  <a:pos x="3304166" y="1954827"/>
                </a:cxn>
                <a:cxn ang="0">
                  <a:pos x="2669591" y="1068932"/>
                </a:cxn>
                <a:cxn ang="0">
                  <a:pos x="2509124" y="153750"/>
                </a:cxn>
                <a:cxn ang="0">
                  <a:pos x="1787021" y="556430"/>
                </a:cxn>
                <a:cxn ang="0">
                  <a:pos x="1699494" y="512502"/>
                </a:cxn>
              </a:cxnLst>
              <a:rect l="0" t="0" r="0" b="0"/>
              <a:pathLst>
                <a:path w="482" h="357">
                  <a:moveTo>
                    <a:pt x="233" y="70"/>
                  </a:moveTo>
                  <a:cubicBezTo>
                    <a:pt x="228" y="61"/>
                    <a:pt x="192" y="0"/>
                    <a:pt x="136" y="29"/>
                  </a:cubicBezTo>
                  <a:cubicBezTo>
                    <a:pt x="98" y="48"/>
                    <a:pt x="105" y="101"/>
                    <a:pt x="118" y="121"/>
                  </a:cubicBezTo>
                  <a:cubicBezTo>
                    <a:pt x="15" y="107"/>
                    <a:pt x="0" y="227"/>
                    <a:pt x="112" y="227"/>
                  </a:cubicBezTo>
                  <a:cubicBezTo>
                    <a:pt x="68" y="280"/>
                    <a:pt x="138" y="343"/>
                    <a:pt x="175" y="283"/>
                  </a:cubicBezTo>
                  <a:cubicBezTo>
                    <a:pt x="183" y="342"/>
                    <a:pt x="269" y="357"/>
                    <a:pt x="294" y="280"/>
                  </a:cubicBezTo>
                  <a:cubicBezTo>
                    <a:pt x="353" y="342"/>
                    <a:pt x="430" y="315"/>
                    <a:pt x="453" y="267"/>
                  </a:cubicBezTo>
                  <a:cubicBezTo>
                    <a:pt x="482" y="206"/>
                    <a:pt x="423" y="140"/>
                    <a:pt x="366" y="146"/>
                  </a:cubicBezTo>
                  <a:cubicBezTo>
                    <a:pt x="413" y="89"/>
                    <a:pt x="384" y="27"/>
                    <a:pt x="344" y="21"/>
                  </a:cubicBezTo>
                  <a:cubicBezTo>
                    <a:pt x="291" y="13"/>
                    <a:pt x="256" y="60"/>
                    <a:pt x="245" y="76"/>
                  </a:cubicBezTo>
                  <a:cubicBezTo>
                    <a:pt x="244" y="78"/>
                    <a:pt x="238" y="80"/>
                    <a:pt x="233" y="70"/>
                  </a:cubicBezTo>
                  <a:close/>
                </a:path>
              </a:pathLst>
            </a:custGeom>
            <a:noFill/>
            <a:ln w="19050" cap="rnd" cmpd="sng">
              <a:solidFill>
                <a:srgbClr val="105372">
                  <a:alpha val="100000"/>
                </a:srgbClr>
              </a:solidFill>
              <a:prstDash val="sysDash"/>
              <a:miter lim="800000"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6" name="矩形 5"/>
          <p:cNvSpPr/>
          <p:nvPr/>
        </p:nvSpPr>
        <p:spPr>
          <a:xfrm>
            <a:off x="3402193" y="3141527"/>
            <a:ext cx="4560046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0000"/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方 法 二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3" name="图片 12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5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14" name="图片 13" descr="xkdr"/>
            <p:cNvPicPr>
              <a:picLocks noChangeAspect="1"/>
            </p:cNvPicPr>
            <p:nvPr/>
          </p:nvPicPr>
          <p:blipFill>
            <a:blip r:embed="rId6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716" t="5462" r="5785" b="6167"/>
          <a:stretch/>
        </p:blipFill>
        <p:spPr>
          <a:xfrm>
            <a:off x="6771190" y="1106815"/>
            <a:ext cx="5319954" cy="5252895"/>
          </a:xfrm>
          <a:prstGeom prst="rect">
            <a:avLst/>
          </a:prstGeom>
        </p:spPr>
      </p:pic>
      <p:sp>
        <p:nvSpPr>
          <p:cNvPr id="12" name="Rectangle 16"/>
          <p:cNvSpPr/>
          <p:nvPr/>
        </p:nvSpPr>
        <p:spPr>
          <a:xfrm>
            <a:off x="615650" y="1404873"/>
            <a:ext cx="5003800" cy="5847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对地图都有哪些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了解</a:t>
            </a:r>
            <a:r>
              <a:rPr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?</a:t>
            </a:r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615649" y="206606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上北、下南、左西、右东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15649" y="2684633"/>
            <a:ext cx="6664827" cy="6331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地图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实际的位置相同</a:t>
            </a: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。</a:t>
            </a:r>
            <a:endParaRPr lang="zh-CN" altLang="en-US" sz="3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45420" y="3317820"/>
            <a:ext cx="6096000" cy="122411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3200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地图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上的距离比实际的距离要小的多。</a:t>
            </a:r>
          </a:p>
        </p:txBody>
      </p:sp>
      <p:sp>
        <p:nvSpPr>
          <p:cNvPr id="16" name="矩形 15"/>
          <p:cNvSpPr/>
          <p:nvPr/>
        </p:nvSpPr>
        <p:spPr>
          <a:xfrm>
            <a:off x="1530619" y="4349399"/>
            <a:ext cx="5414190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      </a:t>
            </a:r>
            <a:r>
              <a:rPr lang="zh-CN" altLang="zh-CN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地图</a:t>
            </a:r>
            <a:r>
              <a:rPr lang="zh-CN" altLang="zh-CN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上的距离是按一定的比把实际的距离缩小了画在图纸上的。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云形标注 16"/>
          <p:cNvSpPr/>
          <p:nvPr/>
        </p:nvSpPr>
        <p:spPr>
          <a:xfrm>
            <a:off x="2516661" y="1967985"/>
            <a:ext cx="7593936" cy="2573953"/>
          </a:xfrm>
          <a:prstGeom prst="cloudCallout">
            <a:avLst>
              <a:gd name="adj1" fmla="val 36769"/>
              <a:gd name="adj2" fmla="val 42222"/>
            </a:avLst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800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  <a:endParaRPr kumimoji="0" lang="zh-CN" altLang="en-US" sz="800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8" name="组合 17"/>
          <p:cNvGrpSpPr/>
          <p:nvPr/>
        </p:nvGrpSpPr>
        <p:grpSpPr>
          <a:xfrm>
            <a:off x="73660" y="79375"/>
            <a:ext cx="3295650" cy="1059180"/>
            <a:chOff x="116" y="125"/>
            <a:chExt cx="5190" cy="1668"/>
          </a:xfrm>
        </p:grpSpPr>
        <p:pic>
          <p:nvPicPr>
            <p:cNvPr id="19" name="图片 18" descr="图片1"/>
            <p:cNvPicPr>
              <a:picLocks noChangeAspect="1"/>
            </p:cNvPicPr>
            <p:nvPr>
              <p:custDataLst>
                <p:tags r:id="rId1"/>
              </p:custDataLst>
            </p:nvPr>
          </p:nvPicPr>
          <p:blipFill>
            <a:blip r:embed="rId6" cstate="print"/>
            <a:stretch>
              <a:fillRect/>
            </a:stretch>
          </p:blipFill>
          <p:spPr>
            <a:xfrm>
              <a:off x="3050" y="125"/>
              <a:ext cx="2256" cy="1668"/>
            </a:xfrm>
            <a:prstGeom prst="rect">
              <a:avLst/>
            </a:prstGeom>
          </p:spPr>
        </p:pic>
        <p:pic>
          <p:nvPicPr>
            <p:cNvPr id="20" name="图片 19" descr="xkdr"/>
            <p:cNvPicPr>
              <a:picLocks noChangeAspect="1"/>
            </p:cNvPicPr>
            <p:nvPr/>
          </p:nvPicPr>
          <p:blipFill>
            <a:blip r:embed="rId7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2433" b="859"/>
            <a:stretch>
              <a:fillRect/>
            </a:stretch>
          </p:blipFill>
          <p:spPr>
            <a:xfrm>
              <a:off x="116" y="465"/>
              <a:ext cx="3177" cy="92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14482890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bldLvl="0" animBg="1"/>
      <p:bldP spid="13" grpId="0"/>
      <p:bldP spid="15" grpId="0"/>
      <p:bldP spid="6" grpId="0"/>
      <p:bldP spid="16" grpId="0"/>
      <p:bldP spid="1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16"/>
          <p:cNvSpPr/>
          <p:nvPr/>
        </p:nvSpPr>
        <p:spPr>
          <a:xfrm>
            <a:off x="4871556" y="303990"/>
            <a:ext cx="1124130" cy="646331"/>
          </a:xfrm>
          <a:prstGeom prst="rect">
            <a:avLst/>
          </a:prstGeom>
          <a:solidFill>
            <a:srgbClr val="FFFF00"/>
          </a:solidFill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自学</a:t>
            </a:r>
            <a:endParaRPr lang="zh-CN" altLang="en-US" sz="36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622385" y="1515040"/>
            <a:ext cx="874660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1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阅读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教材第</a:t>
            </a:r>
            <a:r>
              <a:rPr lang="en-US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53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页关于比例尺的内容。</a:t>
            </a:r>
          </a:p>
          <a:p>
            <a:pPr indent="266700">
              <a:lnSpc>
                <a:spcPct val="150000"/>
              </a:lnSpc>
              <a:spcAft>
                <a:spcPts val="0"/>
              </a:spcAft>
            </a:pPr>
            <a:r>
              <a:rPr lang="en-US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2</a:t>
            </a:r>
            <a:r>
              <a:rPr lang="zh-CN" altLang="en-US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、</a:t>
            </a:r>
            <a:r>
              <a:rPr lang="zh-CN" altLang="zh-CN" sz="32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汇报</a:t>
            </a:r>
            <a:r>
              <a:rPr lang="zh-CN" altLang="zh-CN" sz="32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你知道了哪些关于比例尺的知识。</a:t>
            </a:r>
            <a:endParaRPr lang="zh-CN" altLang="zh-CN" sz="3200" dirty="0">
              <a:solidFill>
                <a:srgbClr val="000000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2173753" y="3482264"/>
            <a:ext cx="8718024" cy="16585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比例尺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是绘图时用的</a:t>
            </a:r>
            <a:r>
              <a:rPr lang="en-US" altLang="zh-CN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它是把实际距离按一定的比缩小或扩大</a:t>
            </a:r>
            <a:r>
              <a:rPr lang="en-US" altLang="zh-CN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再画在图纸上。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13" name="图片 12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14" name="图片 13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33208736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10" grpId="0" build="p"/>
      <p:bldP spid="11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9" name="组合 8"/>
          <p:cNvGrpSpPr/>
          <p:nvPr/>
        </p:nvGrpSpPr>
        <p:grpSpPr>
          <a:xfrm>
            <a:off x="2088987" y="1395813"/>
            <a:ext cx="8507893" cy="1650695"/>
            <a:chOff x="642910" y="1050556"/>
            <a:chExt cx="8507893" cy="1878377"/>
          </a:xfrm>
        </p:grpSpPr>
        <p:sp>
          <p:nvSpPr>
            <p:cNvPr id="10" name="AutoShape 5"/>
            <p:cNvSpPr>
              <a:spLocks noChangeArrowheads="1"/>
            </p:cNvSpPr>
            <p:nvPr/>
          </p:nvSpPr>
          <p:spPr bwMode="auto">
            <a:xfrm>
              <a:off x="642910" y="1050556"/>
              <a:ext cx="8507893" cy="1878377"/>
            </a:xfrm>
            <a:prstGeom prst="roundRect">
              <a:avLst>
                <a:gd name="adj" fmla="val 16667"/>
              </a:avLst>
            </a:prstGeom>
            <a:solidFill>
              <a:srgbClr val="FFFFCC"/>
            </a:solidFill>
            <a:ln w="9525" algn="ctr">
              <a:solidFill>
                <a:schemeClr val="tx1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Text Box 6"/>
            <p:cNvSpPr txBox="1">
              <a:spLocks noChangeArrowheads="1"/>
            </p:cNvSpPr>
            <p:nvPr/>
          </p:nvSpPr>
          <p:spPr bwMode="auto">
            <a:xfrm>
              <a:off x="857222" y="1208067"/>
              <a:ext cx="8178963" cy="155640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36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   一</a:t>
              </a:r>
              <a:r>
                <a:rPr lang="zh-CN" altLang="en-US" sz="36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幅图的图上距离和实际距离的</a:t>
              </a:r>
              <a:r>
                <a:rPr lang="zh-CN" altLang="en-US" sz="36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</a:t>
              </a:r>
              <a:r>
                <a:rPr lang="en-US" altLang="zh-CN" sz="36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sz="36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叫做</a:t>
              </a:r>
              <a:r>
                <a:rPr lang="zh-CN" altLang="en-US" sz="36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这幅图</a:t>
              </a:r>
              <a:r>
                <a:rPr lang="zh-CN" altLang="en-US" sz="3600" b="1" dirty="0" smtClean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的</a:t>
              </a:r>
              <a:r>
                <a:rPr lang="zh-CN" altLang="en-US" sz="3600" b="1" dirty="0" smtClean="0">
                  <a:solidFill>
                    <a:srgbClr val="FF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比例尺</a:t>
              </a:r>
              <a:r>
                <a:rPr lang="zh-CN" altLang="en-US" sz="3600" b="1" dirty="0">
                  <a:solidFill>
                    <a:srgbClr val="7030A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。</a:t>
              </a:r>
            </a:p>
          </p:txBody>
        </p:sp>
      </p:grpSp>
      <p:sp>
        <p:nvSpPr>
          <p:cNvPr id="12" name="AutoShape 3"/>
          <p:cNvSpPr>
            <a:spLocks noChangeArrowheads="1"/>
          </p:cNvSpPr>
          <p:nvPr/>
        </p:nvSpPr>
        <p:spPr bwMode="auto">
          <a:xfrm>
            <a:off x="2303299" y="3252522"/>
            <a:ext cx="8072493" cy="2881313"/>
          </a:xfrm>
          <a:prstGeom prst="roundRect">
            <a:avLst>
              <a:gd name="adj" fmla="val 16667"/>
            </a:avLst>
          </a:prstGeom>
          <a:solidFill>
            <a:srgbClr val="FFFFCC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90000" tIns="46800" rIns="90000" bIns="46800" anchor="ctr"/>
          <a:lstStyle/>
          <a:p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3283623" y="3545417"/>
            <a:ext cx="6301164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99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图上距离</a:t>
            </a:r>
            <a:r>
              <a:rPr lang="en-US" altLang="zh-CN" sz="3600" b="1" dirty="0">
                <a:solidFill>
                  <a:srgbClr val="99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︰</a:t>
            </a:r>
            <a:r>
              <a:rPr lang="zh-CN" altLang="en-US" sz="3600" b="1" dirty="0">
                <a:solidFill>
                  <a:srgbClr val="99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实际距离＝比例尺</a:t>
            </a:r>
          </a:p>
        </p:txBody>
      </p:sp>
      <p:grpSp>
        <p:nvGrpSpPr>
          <p:cNvPr id="14" name="Group 7"/>
          <p:cNvGrpSpPr>
            <a:grpSpLocks/>
          </p:cNvGrpSpPr>
          <p:nvPr/>
        </p:nvGrpSpPr>
        <p:grpSpPr bwMode="auto">
          <a:xfrm>
            <a:off x="4415105" y="4497915"/>
            <a:ext cx="4838643" cy="1295399"/>
            <a:chOff x="2090" y="2989"/>
            <a:chExt cx="2991" cy="816"/>
          </a:xfrm>
        </p:grpSpPr>
        <p:sp>
          <p:nvSpPr>
            <p:cNvPr id="15" name="Rectangle 8"/>
            <p:cNvSpPr>
              <a:spLocks noChangeArrowheads="1"/>
            </p:cNvSpPr>
            <p:nvPr/>
          </p:nvSpPr>
          <p:spPr bwMode="auto">
            <a:xfrm>
              <a:off x="2090" y="2989"/>
              <a:ext cx="1788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99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图上距离</a:t>
              </a:r>
            </a:p>
          </p:txBody>
        </p:sp>
        <p:sp>
          <p:nvSpPr>
            <p:cNvPr id="16" name="Rectangle 9"/>
            <p:cNvSpPr>
              <a:spLocks noChangeArrowheads="1"/>
            </p:cNvSpPr>
            <p:nvPr/>
          </p:nvSpPr>
          <p:spPr bwMode="auto">
            <a:xfrm>
              <a:off x="2173" y="3396"/>
              <a:ext cx="1633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99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实际距离</a:t>
              </a:r>
            </a:p>
          </p:txBody>
        </p:sp>
        <p:sp>
          <p:nvSpPr>
            <p:cNvPr id="17" name="Line 10"/>
            <p:cNvSpPr>
              <a:spLocks noChangeShapeType="1"/>
            </p:cNvSpPr>
            <p:nvPr/>
          </p:nvSpPr>
          <p:spPr bwMode="auto">
            <a:xfrm>
              <a:off x="2336" y="3430"/>
              <a:ext cx="1315" cy="0"/>
            </a:xfrm>
            <a:prstGeom prst="line">
              <a:avLst/>
            </a:prstGeom>
            <a:noFill/>
            <a:ln w="38100">
              <a:solidFill>
                <a:srgbClr val="9933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Rectangle 11"/>
            <p:cNvSpPr>
              <a:spLocks noChangeArrowheads="1"/>
            </p:cNvSpPr>
            <p:nvPr/>
          </p:nvSpPr>
          <p:spPr bwMode="auto">
            <a:xfrm>
              <a:off x="3639" y="3219"/>
              <a:ext cx="405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99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＝</a:t>
              </a:r>
            </a:p>
          </p:txBody>
        </p:sp>
        <p:sp>
          <p:nvSpPr>
            <p:cNvPr id="19" name="Rectangle 12"/>
            <p:cNvSpPr>
              <a:spLocks noChangeArrowheads="1"/>
            </p:cNvSpPr>
            <p:nvPr/>
          </p:nvSpPr>
          <p:spPr bwMode="auto">
            <a:xfrm>
              <a:off x="4094" y="3239"/>
              <a:ext cx="987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rgbClr val="99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比例尺</a:t>
              </a:r>
            </a:p>
          </p:txBody>
        </p:sp>
      </p:grpSp>
      <p:sp>
        <p:nvSpPr>
          <p:cNvPr id="20" name="Text Box 13"/>
          <p:cNvSpPr txBox="1">
            <a:spLocks noChangeArrowheads="1"/>
          </p:cNvSpPr>
          <p:nvPr/>
        </p:nvSpPr>
        <p:spPr bwMode="auto">
          <a:xfrm>
            <a:off x="3728619" y="4804939"/>
            <a:ext cx="657311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或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2" name="图片 21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3" name="图片 22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82572321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/>
      <p:bldP spid="2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圆角矩形 27"/>
          <p:cNvSpPr/>
          <p:nvPr/>
        </p:nvSpPr>
        <p:spPr>
          <a:xfrm>
            <a:off x="2349662" y="3166034"/>
            <a:ext cx="8762034" cy="3042391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482263" y="173038"/>
            <a:ext cx="1430337" cy="9715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圆角矩形 8"/>
          <p:cNvSpPr/>
          <p:nvPr/>
        </p:nvSpPr>
        <p:spPr>
          <a:xfrm>
            <a:off x="3614023" y="652502"/>
            <a:ext cx="6429420" cy="2286221"/>
          </a:xfrm>
          <a:prstGeom prst="round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805407" y="509627"/>
            <a:ext cx="5965392" cy="214334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1:100000000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数值比例</a:t>
            </a:r>
            <a:r>
              <a:rPr lang="zh-CN" altLang="en-US" sz="36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尺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200000"/>
              </a:lnSpc>
            </a:pP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</a:t>
            </a:r>
            <a:r>
              <a: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时写成 </a:t>
            </a:r>
            <a:r>
              <a:rPr lang="en-US" altLang="zh-CN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2592502" y="3524811"/>
            <a:ext cx="1571562" cy="64851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3600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比例尺</a:t>
            </a:r>
          </a:p>
        </p:txBody>
      </p:sp>
      <p:sp>
        <p:nvSpPr>
          <p:cNvPr id="13" name="Text Box 5"/>
          <p:cNvSpPr txBox="1">
            <a:spLocks noChangeArrowheads="1"/>
          </p:cNvSpPr>
          <p:nvPr/>
        </p:nvSpPr>
        <p:spPr bwMode="auto">
          <a:xfrm>
            <a:off x="2349662" y="4274113"/>
            <a:ext cx="8630983" cy="17565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lIns="90000" tIns="46800" rIns="90000" bIns="4680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这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线段比例尺</a:t>
            </a:r>
            <a:r>
              <a:rPr lang="en-US" altLang="zh-CN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表示地图上</a:t>
            </a:r>
            <a:r>
              <a:rPr lang="en-US" altLang="zh-CN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1cm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的距离相当于地面上</a:t>
            </a:r>
            <a:r>
              <a:rPr lang="en-US" altLang="zh-CN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50km</a:t>
            </a:r>
            <a:r>
              <a:rPr lang="zh-CN" altLang="en-US" sz="3600" b="1" dirty="0">
                <a:solidFill>
                  <a:srgbClr val="7030A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的实际距离。</a:t>
            </a:r>
          </a:p>
        </p:txBody>
      </p:sp>
      <p:grpSp>
        <p:nvGrpSpPr>
          <p:cNvPr id="14" name="Group 6"/>
          <p:cNvGrpSpPr>
            <a:grpSpLocks/>
          </p:cNvGrpSpPr>
          <p:nvPr/>
        </p:nvGrpSpPr>
        <p:grpSpPr bwMode="auto">
          <a:xfrm>
            <a:off x="4141095" y="3451786"/>
            <a:ext cx="2806701" cy="617537"/>
            <a:chOff x="1594" y="2089"/>
            <a:chExt cx="1768" cy="389"/>
          </a:xfrm>
        </p:grpSpPr>
        <p:grpSp>
          <p:nvGrpSpPr>
            <p:cNvPr id="15" name="Group 7"/>
            <p:cNvGrpSpPr>
              <a:grpSpLocks/>
            </p:cNvGrpSpPr>
            <p:nvPr/>
          </p:nvGrpSpPr>
          <p:grpSpPr bwMode="auto">
            <a:xfrm>
              <a:off x="1810" y="2396"/>
              <a:ext cx="1024" cy="82"/>
              <a:chOff x="795" y="2213"/>
              <a:chExt cx="1024" cy="82"/>
            </a:xfrm>
          </p:grpSpPr>
          <p:sp>
            <p:nvSpPr>
              <p:cNvPr id="17" name="Line 8"/>
              <p:cNvSpPr>
                <a:spLocks noChangeShapeType="1"/>
              </p:cNvSpPr>
              <p:nvPr/>
            </p:nvSpPr>
            <p:spPr bwMode="auto">
              <a:xfrm>
                <a:off x="795" y="2286"/>
                <a:ext cx="1024" cy="9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8" name="Line 9"/>
              <p:cNvSpPr>
                <a:spLocks noChangeShapeType="1"/>
              </p:cNvSpPr>
              <p:nvPr/>
            </p:nvSpPr>
            <p:spPr bwMode="auto">
              <a:xfrm>
                <a:off x="1289" y="2231"/>
                <a:ext cx="0" cy="55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Line 10"/>
              <p:cNvSpPr>
                <a:spLocks noChangeShapeType="1"/>
              </p:cNvSpPr>
              <p:nvPr/>
            </p:nvSpPr>
            <p:spPr bwMode="auto">
              <a:xfrm>
                <a:off x="795" y="2222"/>
                <a:ext cx="0" cy="64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0" name="Line 11"/>
              <p:cNvSpPr>
                <a:spLocks noChangeShapeType="1"/>
              </p:cNvSpPr>
              <p:nvPr/>
            </p:nvSpPr>
            <p:spPr bwMode="auto">
              <a:xfrm flipH="1">
                <a:off x="1810" y="2213"/>
                <a:ext cx="1" cy="82"/>
              </a:xfrm>
              <a:prstGeom prst="line">
                <a:avLst/>
              </a:prstGeom>
              <a:noFill/>
              <a:ln w="28575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lIns="90000" tIns="46800" rIns="90000" bIns="46800" anchor="ctr"/>
              <a:lstStyle/>
              <a:p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1594" y="2089"/>
              <a:ext cx="1768" cy="29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lIns="90000" tIns="46800" rIns="90000" bIns="46800">
              <a:spAutoFit/>
            </a:bodyPr>
            <a:lstStyle/>
            <a:p>
              <a:pPr algn="ctr"/>
              <a:r>
                <a:rPr lang="en-US" altLang="zh-CN" sz="2400" b="1">
                  <a:solidFill>
                    <a:srgbClr val="FF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     50     100km</a:t>
              </a:r>
            </a:p>
          </p:txBody>
        </p:sp>
      </p:grpSp>
      <p:grpSp>
        <p:nvGrpSpPr>
          <p:cNvPr id="29" name="Group 7"/>
          <p:cNvGrpSpPr>
            <a:grpSpLocks/>
          </p:cNvGrpSpPr>
          <p:nvPr/>
        </p:nvGrpSpPr>
        <p:grpSpPr bwMode="auto">
          <a:xfrm>
            <a:off x="6095308" y="1626447"/>
            <a:ext cx="3070464" cy="1239838"/>
            <a:chOff x="2309" y="3024"/>
            <a:chExt cx="1898" cy="781"/>
          </a:xfrm>
        </p:grpSpPr>
        <p:sp>
          <p:nvSpPr>
            <p:cNvPr id="30" name="Rectangle 8"/>
            <p:cNvSpPr>
              <a:spLocks noChangeArrowheads="1"/>
            </p:cNvSpPr>
            <p:nvPr/>
          </p:nvSpPr>
          <p:spPr bwMode="auto">
            <a:xfrm>
              <a:off x="2309" y="3024"/>
              <a:ext cx="1788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lIns="90000" tIns="46800" rIns="90000" bIns="46800">
              <a:spAutoFit/>
            </a:bodyPr>
            <a:lstStyle/>
            <a:p>
              <a:pPr algn="ctr"/>
              <a:r>
                <a:rPr lang="en-US" altLang="zh-CN" sz="3600" b="1" dirty="0" smtClean="0">
                  <a:solidFill>
                    <a:srgbClr val="9933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b="1" dirty="0">
                <a:solidFill>
                  <a:srgbClr val="99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Rectangle 9"/>
            <p:cNvSpPr>
              <a:spLocks noChangeArrowheads="1"/>
            </p:cNvSpPr>
            <p:nvPr/>
          </p:nvSpPr>
          <p:spPr bwMode="auto">
            <a:xfrm>
              <a:off x="2336" y="3396"/>
              <a:ext cx="1871" cy="409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lIns="90000" tIns="46800" rIns="90000" bIns="46800">
              <a:spAutoFit/>
            </a:bodyPr>
            <a:lstStyle/>
            <a:p>
              <a:pPr algn="ctr"/>
              <a:r>
                <a:rPr lang="en-US" altLang="zh-CN" sz="36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100000000</a:t>
              </a:r>
              <a:endParaRPr lang="zh-CN" altLang="en-US" sz="3600" b="1" dirty="0">
                <a:solidFill>
                  <a:srgbClr val="99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Line 10"/>
            <p:cNvSpPr>
              <a:spLocks noChangeShapeType="1"/>
            </p:cNvSpPr>
            <p:nvPr/>
          </p:nvSpPr>
          <p:spPr bwMode="auto">
            <a:xfrm>
              <a:off x="2336" y="3430"/>
              <a:ext cx="1836" cy="0"/>
            </a:xfrm>
            <a:prstGeom prst="line">
              <a:avLst/>
            </a:prstGeom>
            <a:noFill/>
            <a:ln w="38100">
              <a:solidFill>
                <a:srgbClr val="993300"/>
              </a:solidFill>
              <a:round/>
              <a:headEnd/>
              <a:tailEnd/>
            </a:ln>
          </p:spPr>
          <p:txBody>
            <a:bodyPr wrap="none" lIns="90000" tIns="46800" rIns="90000" bIns="46800" anchor="ctr"/>
            <a:lstStyle/>
            <a:p>
              <a:endParaRPr lang="zh-CN" altLang="en-US" sz="36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4450" y="81915"/>
            <a:ext cx="3251835" cy="1131570"/>
            <a:chOff x="70" y="129"/>
            <a:chExt cx="5121" cy="1782"/>
          </a:xfrm>
        </p:grpSpPr>
        <p:pic>
          <p:nvPicPr>
            <p:cNvPr id="25" name="图片 24" descr="图片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775" y="129"/>
              <a:ext cx="2416" cy="1783"/>
            </a:xfrm>
            <a:prstGeom prst="rect">
              <a:avLst/>
            </a:prstGeom>
          </p:spPr>
        </p:pic>
        <p:pic>
          <p:nvPicPr>
            <p:cNvPr id="26" name="图片 25" descr="xzgj"/>
            <p:cNvPicPr>
              <a:picLocks noChangeAspect="1"/>
            </p:cNvPicPr>
            <p:nvPr/>
          </p:nvPicPr>
          <p:blipFill>
            <a:blip r:embed="rId5" cstate="print">
              <a:clrChange>
                <a:clrFrom>
                  <a:srgbClr val="FFFFFE">
                    <a:alpha val="100000"/>
                  </a:srgbClr>
                </a:clrFrom>
                <a:clrTo>
                  <a:srgbClr val="FFFFFE">
                    <a:alpha val="100000"/>
                    <a:alpha val="0"/>
                  </a:srgbClr>
                </a:clrTo>
              </a:clrChange>
            </a:blip>
            <a:srcRect r="61393" b="-4384"/>
            <a:stretch>
              <a:fillRect/>
            </a:stretch>
          </p:blipFill>
          <p:spPr>
            <a:xfrm>
              <a:off x="70" y="520"/>
              <a:ext cx="3131" cy="93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7883818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9" grpId="0" animBg="1"/>
      <p:bldP spid="10" grpId="0" build="p"/>
      <p:bldP spid="12" grpId="0"/>
      <p:bldP spid="13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702,&quot;width&quot;:1051}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805,&quot;width&quot;:2850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2796,&quot;width&quot;:2811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3475,&quot;width&quot;:9470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62,&quot;width&quot;:2697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668,&quot;width&quot;:2256}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Other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4149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624103217"/>
  <p:tag name="MH_LIBRARY" val="GRAPHIC"/>
  <p:tag name="MH_TYPE" val="Other"/>
  <p:tag name="MH_ORDER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847,&quot;width&quot;:3217}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2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3_Office 主题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blipFill rotWithShape="1">
          <a:blip xmlns:r="http://schemas.openxmlformats.org/officeDocument/2006/relationships" r:embed="rId1" cstate="print"/>
          <a:stretch>
            <a:fillRect l="-1992" t="-1538" b="-12308"/>
          </a:stretch>
        </a:blipFill>
        <a:ln w="9525">
          <a:noFill/>
        </a:ln>
        <a:effectLst>
          <a:outerShdw sx="999" sy="999" algn="ctr" rotWithShape="0">
            <a:srgbClr val="000000"/>
          </a:outerShdw>
        </a:effectLst>
      </a:spPr>
      <a:bodyPr/>
      <a:lstStyle>
        <a:defPPr>
          <a:defRPr>
            <a:noFill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806</TotalTime>
  <Words>1184</Words>
  <Application>Microsoft Office PowerPoint</Application>
  <PresentationFormat>自定义</PresentationFormat>
  <Paragraphs>112</Paragraphs>
  <Slides>22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24" baseType="lpstr">
      <vt:lpstr>2_Office 主题</vt:lpstr>
      <vt:lpstr>3_Office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Administrator</cp:lastModifiedBy>
  <cp:revision>2118</cp:revision>
  <dcterms:created xsi:type="dcterms:W3CDTF">2017-11-13T08:28:00Z</dcterms:created>
  <dcterms:modified xsi:type="dcterms:W3CDTF">2021-11-22T06:04:19Z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2052-11.1.0.10938</vt:lpwstr>
  </property>
  <property fmtid="{D5CDD505-2E9C-101B-9397-08002B2CF9AE}" pid="3" name="ICV">
    <vt:lpwstr>1607044B1AB04E548CD13AD1CD86572E</vt:lpwstr>
  </property>
</Properties>
</file>