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tags/tag6.xml" ContentType="application/vnd.openxmlformats-officedocument.presentationml.tags+xml"/>
  <Override PartName="/ppt/tags/tag8.xml" ContentType="application/vnd.openxmlformats-officedocument.presentationml.tag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tags/tag4.xml" ContentType="application/vnd.openxmlformats-officedocument.presentationml.tag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tags/tag2.xml" ContentType="application/vnd.openxmlformats-officedocument.presentationml.tags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Default Extension="tiff" ContentType="image/tiff"/>
  <Override PartName="/ppt/tags/tag14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Default Extension="png" ContentType="image/png"/>
  <Override PartName="/ppt/slideLayouts/slideLayout7.xml" ContentType="application/vnd.openxmlformats-officedocument.presentationml.slideLayout+xml"/>
  <Override PartName="/ppt/theme/theme4.xml" ContentType="application/vnd.openxmlformats-officedocument.theme+xml"/>
  <Override PartName="/ppt/tags/tag7.xml" ContentType="application/vnd.openxmlformats-officedocument.presentationml.tag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ags/tag5.xml" ContentType="application/vnd.openxmlformats-officedocument.presentationml.tag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tags/tag3.xml" ContentType="application/vnd.openxmlformats-officedocument.presentationml.tags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6" r:id="rId2"/>
  </p:sldMasterIdLst>
  <p:notesMasterIdLst>
    <p:notesMasterId r:id="rId29"/>
  </p:notesMasterIdLst>
  <p:handoutMasterIdLst>
    <p:handoutMasterId r:id="rId30"/>
  </p:handoutMasterIdLst>
  <p:sldIdLst>
    <p:sldId id="416" r:id="rId3"/>
    <p:sldId id="580" r:id="rId4"/>
    <p:sldId id="523" r:id="rId5"/>
    <p:sldId id="557" r:id="rId6"/>
    <p:sldId id="559" r:id="rId7"/>
    <p:sldId id="482" r:id="rId8"/>
    <p:sldId id="561" r:id="rId9"/>
    <p:sldId id="560" r:id="rId10"/>
    <p:sldId id="562" r:id="rId11"/>
    <p:sldId id="572" r:id="rId12"/>
    <p:sldId id="571" r:id="rId13"/>
    <p:sldId id="550" r:id="rId14"/>
    <p:sldId id="573" r:id="rId15"/>
    <p:sldId id="574" r:id="rId16"/>
    <p:sldId id="565" r:id="rId17"/>
    <p:sldId id="552" r:id="rId18"/>
    <p:sldId id="575" r:id="rId19"/>
    <p:sldId id="576" r:id="rId20"/>
    <p:sldId id="577" r:id="rId21"/>
    <p:sldId id="578" r:id="rId22"/>
    <p:sldId id="579" r:id="rId23"/>
    <p:sldId id="489" r:id="rId24"/>
    <p:sldId id="553" r:id="rId25"/>
    <p:sldId id="554" r:id="rId26"/>
    <p:sldId id="555" r:id="rId27"/>
    <p:sldId id="556" r:id="rId28"/>
  </p:sldIdLst>
  <p:sldSz cx="12192000" cy="6858000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72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dministrator" initials="A" lastIdx="4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FFFF"/>
    <a:srgbClr val="BBC0C4"/>
    <a:srgbClr val="FEFEFE"/>
    <a:srgbClr val="ACB3A1"/>
    <a:srgbClr val="969696"/>
    <a:srgbClr val="26182F"/>
    <a:srgbClr val="84AEE1"/>
    <a:srgbClr val="FF7124"/>
    <a:srgbClr val="EF7509"/>
    <a:srgbClr val="8CC5B1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26" autoAdjust="0"/>
    <p:restoredTop sz="94660" autoAdjust="0"/>
  </p:normalViewPr>
  <p:slideViewPr>
    <p:cSldViewPr snapToGrid="0">
      <p:cViewPr varScale="1">
        <p:scale>
          <a:sx n="67" d="100"/>
          <a:sy n="67" d="100"/>
        </p:scale>
        <p:origin x="-84" y="-100"/>
      </p:cViewPr>
      <p:guideLst>
        <p:guide orient="horz" pos="2172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 snapToGrid="0">
      <p:cViewPr varScale="1">
        <p:scale>
          <a:sx n="53" d="100"/>
          <a:sy n="53" d="100"/>
        </p:scale>
        <p:origin x="2922" y="90"/>
      </p:cViewPr>
      <p:guideLst/>
    </p:cSldViewPr>
  </p:notesViewPr>
  <p:gridSpacing cx="73731438" cy="7373143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commentAuthors" Target="commentAuthor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handoutMaster" Target="handoutMasters/handoutMaster1.xml"/><Relationship Id="rId35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2E7378-7136-493C-A505-DB111E44D9D1}" type="datetimeFigureOut">
              <a:rPr lang="zh-CN" altLang="en-US" smtClean="0"/>
              <a:pPr/>
              <a:t>2021/11/22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441A663-AC84-493B-8663-1A01AEFFA81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6588645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buFont typeface="Arial" panose="020B0604020202020204" pitchFamily="34" charset="0"/>
              <a:buNone/>
              <a:defRPr sz="1200" noProof="1"/>
            </a:lvl1pPr>
          </a:lstStyle>
          <a:p>
            <a:pPr>
              <a:defRPr/>
            </a:pPr>
            <a:fld id="{E7A799FB-B973-4727-8223-0B0CC5C4434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6273091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51B4D7-F511-4E32-B555-21525E5BC3C2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3205669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303127766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节标题">
    <p:bg bwMode="auto"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51503847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节标题">
    <p:bg bwMode="auto"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365132807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D377F9-1032-4FB3-B53A-157C43F6B460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0851082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D377F9-1032-4FB3-B53A-157C43F6B460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节标题">
    <p:bg bwMode="auto"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节标题">
    <p:bg bwMode="auto"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D377F9-1032-4FB3-B53A-157C43F6B460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51B4D7-F511-4E32-B555-21525E5BC3C2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9507520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D377F9-1032-4FB3-B53A-157C43F6B460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6829288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3" Type="http://schemas.openxmlformats.org/officeDocument/2006/relationships/slideLayout" Target="../slideLayouts/slideLayout10.xml"/><Relationship Id="rId7" Type="http://schemas.openxmlformats.org/officeDocument/2006/relationships/slideLayout" Target="../slideLayouts/slideLayout14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6" Type="http://schemas.openxmlformats.org/officeDocument/2006/relationships/slideLayout" Target="../slideLayouts/slideLayout13.xml"/><Relationship Id="rId5" Type="http://schemas.openxmlformats.org/officeDocument/2006/relationships/slideLayout" Target="../slideLayouts/slideLayout12.xml"/><Relationship Id="rId4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  <a:endParaRPr lang="en-US" altLang="zh-CN"/>
          </a:p>
        </p:txBody>
      </p:sp>
      <p:sp>
        <p:nvSpPr>
          <p:cNvPr id="1027" name="Text Placeholder 2"/>
          <p:cNvSpPr>
            <a:spLocks noGrp="1" noChangeArrowheads="1"/>
          </p:cNvSpPr>
          <p:nvPr>
            <p:ph type="body" idx="9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altLang="zh-C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0" hangingPunct="0"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0" hangingPunct="0"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 eaLnBrk="1" hangingPunct="1">
              <a:buFont typeface="Arial" panose="020B0604020202020204" pitchFamily="34" charset="0"/>
              <a:buNone/>
              <a:defRPr sz="1200" noProof="1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1A2FBB8E-8DA5-493C-A5EA-CCF0D988321D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7330" indent="-22733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45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17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989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1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  <a:endParaRPr lang="en-US" altLang="zh-CN"/>
          </a:p>
        </p:txBody>
      </p:sp>
      <p:sp>
        <p:nvSpPr>
          <p:cNvPr id="1027" name="Text Placeholder 2"/>
          <p:cNvSpPr>
            <a:spLocks noGrp="1" noChangeArrowheads="1"/>
          </p:cNvSpPr>
          <p:nvPr>
            <p:ph type="body" idx="9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altLang="zh-C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0" hangingPunct="0"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0" hangingPunct="0"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 eaLnBrk="1" hangingPunct="1">
              <a:buFont typeface="Arial" panose="020B0604020202020204" pitchFamily="34" charset="0"/>
              <a:buNone/>
              <a:defRPr sz="1200" noProof="1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1A2FBB8E-8DA5-493C-A5EA-CCF0D988321D}" type="slidenum">
              <a:rPr altLang="en-US">
                <a:latin typeface="Calibri"/>
              </a:rPr>
              <a:pPr>
                <a:defRPr/>
              </a:pPr>
              <a:t>‹#›</a:t>
            </a:fld>
            <a:endParaRPr lang="zh-CN" altLang="en-US"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5085980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  <p:sldLayoutId id="2147483658" r:id="rId2"/>
    <p:sldLayoutId id="2147483659" r:id="rId3"/>
    <p:sldLayoutId id="2147483660" r:id="rId4"/>
    <p:sldLayoutId id="2147483661" r:id="rId5"/>
    <p:sldLayoutId id="2147483662" r:id="rId6"/>
    <p:sldLayoutId id="2147483663" r:id="rId7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7330" indent="-22733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45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17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989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1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tiff"/><Relationship Id="rId4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tiff"/><Relationship Id="rId4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tiff"/><Relationship Id="rId5" Type="http://schemas.openxmlformats.org/officeDocument/2006/relationships/image" Target="../media/image13.png"/><Relationship Id="rId4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tiff"/><Relationship Id="rId5" Type="http://schemas.openxmlformats.org/officeDocument/2006/relationships/image" Target="../media/image13.png"/><Relationship Id="rId4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tiff"/><Relationship Id="rId5" Type="http://schemas.openxmlformats.org/officeDocument/2006/relationships/image" Target="../media/image13.png"/><Relationship Id="rId4" Type="http://schemas.openxmlformats.org/officeDocument/2006/relationships/image" Target="../media/image1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tiff"/><Relationship Id="rId4" Type="http://schemas.openxmlformats.org/officeDocument/2006/relationships/image" Target="../media/image1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19.tif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tiff"/><Relationship Id="rId5" Type="http://schemas.openxmlformats.org/officeDocument/2006/relationships/image" Target="../media/image18.png"/><Relationship Id="rId4" Type="http://schemas.openxmlformats.org/officeDocument/2006/relationships/image" Target="../media/image1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tiff"/><Relationship Id="rId5" Type="http://schemas.openxmlformats.org/officeDocument/2006/relationships/image" Target="../media/image18.png"/><Relationship Id="rId4" Type="http://schemas.openxmlformats.org/officeDocument/2006/relationships/image" Target="../media/image1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tiff"/><Relationship Id="rId5" Type="http://schemas.openxmlformats.org/officeDocument/2006/relationships/image" Target="../media/image18.png"/><Relationship Id="rId4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9.png"/><Relationship Id="rId2" Type="http://schemas.openxmlformats.org/officeDocument/2006/relationships/slideLayout" Target="../slideLayouts/slideLayout8.xml"/><Relationship Id="rId1" Type="http://schemas.openxmlformats.org/officeDocument/2006/relationships/tags" Target="../tags/tag1.xml"/><Relationship Id="rId6" Type="http://schemas.openxmlformats.org/officeDocument/2006/relationships/image" Target="../media/image8.tiff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tiff"/><Relationship Id="rId5" Type="http://schemas.openxmlformats.org/officeDocument/2006/relationships/image" Target="../media/image18.png"/><Relationship Id="rId4" Type="http://schemas.openxmlformats.org/officeDocument/2006/relationships/image" Target="../media/image16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tiff"/><Relationship Id="rId3" Type="http://schemas.openxmlformats.org/officeDocument/2006/relationships/image" Target="../media/image6.png"/><Relationship Id="rId7" Type="http://schemas.openxmlformats.org/officeDocument/2006/relationships/image" Target="../media/image18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6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tiff"/><Relationship Id="rId5" Type="http://schemas.openxmlformats.org/officeDocument/2006/relationships/image" Target="../media/image18.png"/><Relationship Id="rId4" Type="http://schemas.openxmlformats.org/officeDocument/2006/relationships/image" Target="../media/image22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tags" Target="../tags/tag9.xml"/><Relationship Id="rId7" Type="http://schemas.openxmlformats.org/officeDocument/2006/relationships/image" Target="../media/image23.png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image" Target="../media/image6.png"/><Relationship Id="rId5" Type="http://schemas.openxmlformats.org/officeDocument/2006/relationships/image" Target="../media/image2.jpeg"/><Relationship Id="rId4" Type="http://schemas.openxmlformats.org/officeDocument/2006/relationships/slideLayout" Target="../slideLayouts/slideLayout1.xml"/><Relationship Id="rId9" Type="http://schemas.openxmlformats.org/officeDocument/2006/relationships/image" Target="../media/image25.tif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7" Type="http://schemas.openxmlformats.org/officeDocument/2006/relationships/image" Target="../media/image29.tif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8.png"/><Relationship Id="rId5" Type="http://schemas.openxmlformats.org/officeDocument/2006/relationships/image" Target="../media/image6.png"/><Relationship Id="rId4" Type="http://schemas.openxmlformats.org/officeDocument/2006/relationships/image" Target="../media/image27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13" Type="http://schemas.openxmlformats.org/officeDocument/2006/relationships/image" Target="../media/image40.png"/><Relationship Id="rId3" Type="http://schemas.openxmlformats.org/officeDocument/2006/relationships/image" Target="../media/image30.png"/><Relationship Id="rId7" Type="http://schemas.openxmlformats.org/officeDocument/2006/relationships/image" Target="../media/image34.png"/><Relationship Id="rId12" Type="http://schemas.openxmlformats.org/officeDocument/2006/relationships/image" Target="../media/image39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3.png"/><Relationship Id="rId11" Type="http://schemas.openxmlformats.org/officeDocument/2006/relationships/image" Target="../media/image38.png"/><Relationship Id="rId5" Type="http://schemas.openxmlformats.org/officeDocument/2006/relationships/image" Target="../media/image32.png"/><Relationship Id="rId10" Type="http://schemas.openxmlformats.org/officeDocument/2006/relationships/image" Target="../media/image37.png"/><Relationship Id="rId4" Type="http://schemas.openxmlformats.org/officeDocument/2006/relationships/image" Target="../media/image31.png"/><Relationship Id="rId9" Type="http://schemas.openxmlformats.org/officeDocument/2006/relationships/image" Target="../media/image36.png"/><Relationship Id="rId14" Type="http://schemas.openxmlformats.org/officeDocument/2006/relationships/image" Target="../media/image41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tags" Target="../tags/tag12.xml"/><Relationship Id="rId7" Type="http://schemas.openxmlformats.org/officeDocument/2006/relationships/image" Target="../media/image2.jpeg"/><Relationship Id="rId12" Type="http://schemas.openxmlformats.org/officeDocument/2006/relationships/image" Target="../media/image40.png"/><Relationship Id="rId2" Type="http://schemas.openxmlformats.org/officeDocument/2006/relationships/tags" Target="../tags/tag11.xml"/><Relationship Id="rId1" Type="http://schemas.openxmlformats.org/officeDocument/2006/relationships/tags" Target="../tags/tag10.xml"/><Relationship Id="rId6" Type="http://schemas.openxmlformats.org/officeDocument/2006/relationships/slideLayout" Target="../slideLayouts/slideLayout1.xml"/><Relationship Id="rId11" Type="http://schemas.openxmlformats.org/officeDocument/2006/relationships/image" Target="../media/image39.png"/><Relationship Id="rId5" Type="http://schemas.openxmlformats.org/officeDocument/2006/relationships/tags" Target="../tags/tag14.xml"/><Relationship Id="rId10" Type="http://schemas.openxmlformats.org/officeDocument/2006/relationships/image" Target="../media/image43.jpeg"/><Relationship Id="rId4" Type="http://schemas.openxmlformats.org/officeDocument/2006/relationships/tags" Target="../tags/tag13.xml"/><Relationship Id="rId9" Type="http://schemas.openxmlformats.org/officeDocument/2006/relationships/image" Target="../media/image4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6" Type="http://schemas.openxmlformats.org/officeDocument/2006/relationships/image" Target="../media/image11.tiff"/><Relationship Id="rId5" Type="http://schemas.openxmlformats.org/officeDocument/2006/relationships/image" Target="../media/image10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6" Type="http://schemas.openxmlformats.org/officeDocument/2006/relationships/image" Target="../media/image11.tiff"/><Relationship Id="rId5" Type="http://schemas.openxmlformats.org/officeDocument/2006/relationships/image" Target="../media/image10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Relationship Id="rId6" Type="http://schemas.openxmlformats.org/officeDocument/2006/relationships/image" Target="../media/image11.tiff"/><Relationship Id="rId5" Type="http://schemas.openxmlformats.org/officeDocument/2006/relationships/image" Target="../media/image10.png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Relationship Id="rId6" Type="http://schemas.openxmlformats.org/officeDocument/2006/relationships/image" Target="../media/image11.tiff"/><Relationship Id="rId5" Type="http://schemas.openxmlformats.org/officeDocument/2006/relationships/image" Target="../media/image10.png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Relationship Id="rId6" Type="http://schemas.openxmlformats.org/officeDocument/2006/relationships/image" Target="../media/image11.tiff"/><Relationship Id="rId5" Type="http://schemas.openxmlformats.org/officeDocument/2006/relationships/image" Target="../media/image10.png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tiff"/><Relationship Id="rId5" Type="http://schemas.openxmlformats.org/officeDocument/2006/relationships/image" Target="../media/image13.png"/><Relationship Id="rId4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tiff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副标题 4"/>
          <p:cNvSpPr>
            <a:spLocks noGrp="1"/>
          </p:cNvSpPr>
          <p:nvPr/>
        </p:nvSpPr>
        <p:spPr>
          <a:xfrm>
            <a:off x="4395788" y="5768975"/>
            <a:ext cx="3363912" cy="3397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defTabSz="685800">
              <a:lnSpc>
                <a:spcPct val="90000"/>
              </a:lnSpc>
              <a:spcBef>
                <a:spcPts val="750"/>
              </a:spcBef>
            </a:pPr>
            <a:r>
              <a:rPr lang="zh-CN" altLang="en-US" b="1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人教版六年级下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1562100" y="1046163"/>
            <a:ext cx="9634538" cy="2095500"/>
            <a:chOff x="666751" y="2141538"/>
            <a:chExt cx="11160125" cy="2557463"/>
          </a:xfrm>
        </p:grpSpPr>
        <p:sp>
          <p:nvSpPr>
            <p:cNvPr id="4" name="Freeform 21"/>
            <p:cNvSpPr/>
            <p:nvPr/>
          </p:nvSpPr>
          <p:spPr>
            <a:xfrm>
              <a:off x="666751" y="2141538"/>
              <a:ext cx="11160125" cy="2557463"/>
            </a:xfrm>
            <a:custGeom>
              <a:avLst/>
              <a:gdLst/>
              <a:ahLst/>
              <a:cxnLst>
                <a:cxn ang="0">
                  <a:pos x="731996" y="94163"/>
                </a:cxn>
                <a:cxn ang="0">
                  <a:pos x="6081198" y="86630"/>
                </a:cxn>
                <a:cxn ang="0">
                  <a:pos x="10488190" y="708105"/>
                </a:cxn>
                <a:cxn ang="0">
                  <a:pos x="9985177" y="2323939"/>
                </a:cxn>
                <a:cxn ang="0">
                  <a:pos x="1681714" y="2527331"/>
                </a:cxn>
                <a:cxn ang="0">
                  <a:pos x="90092" y="1250483"/>
                </a:cxn>
                <a:cxn ang="0">
                  <a:pos x="195199" y="406784"/>
                </a:cxn>
                <a:cxn ang="0">
                  <a:pos x="731996" y="94163"/>
                </a:cxn>
              </a:cxnLst>
              <a:rect l="0" t="0" r="0" b="0"/>
              <a:pathLst>
                <a:path w="2973" h="679">
                  <a:moveTo>
                    <a:pt x="195" y="25"/>
                  </a:moveTo>
                  <a:cubicBezTo>
                    <a:pt x="195" y="25"/>
                    <a:pt x="977" y="0"/>
                    <a:pt x="1620" y="23"/>
                  </a:cubicBezTo>
                  <a:cubicBezTo>
                    <a:pt x="2262" y="45"/>
                    <a:pt x="2719" y="78"/>
                    <a:pt x="2794" y="188"/>
                  </a:cubicBezTo>
                  <a:cubicBezTo>
                    <a:pt x="2869" y="298"/>
                    <a:pt x="2973" y="571"/>
                    <a:pt x="2660" y="617"/>
                  </a:cubicBezTo>
                  <a:cubicBezTo>
                    <a:pt x="2347" y="664"/>
                    <a:pt x="841" y="679"/>
                    <a:pt x="448" y="671"/>
                  </a:cubicBezTo>
                  <a:cubicBezTo>
                    <a:pt x="0" y="662"/>
                    <a:pt x="36" y="412"/>
                    <a:pt x="24" y="332"/>
                  </a:cubicBezTo>
                  <a:cubicBezTo>
                    <a:pt x="12" y="252"/>
                    <a:pt x="39" y="135"/>
                    <a:pt x="52" y="108"/>
                  </a:cubicBezTo>
                  <a:cubicBezTo>
                    <a:pt x="93" y="23"/>
                    <a:pt x="195" y="25"/>
                    <a:pt x="195" y="25"/>
                  </a:cubicBez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" name="Freeform 31"/>
            <p:cNvSpPr/>
            <p:nvPr/>
          </p:nvSpPr>
          <p:spPr>
            <a:xfrm>
              <a:off x="860426" y="2263141"/>
              <a:ext cx="10796588" cy="2309496"/>
            </a:xfrm>
            <a:custGeom>
              <a:avLst/>
              <a:gdLst/>
              <a:ahLst/>
              <a:cxnLst>
                <a:cxn ang="0">
                  <a:pos x="514302" y="92665"/>
                </a:cxn>
                <a:cxn ang="0">
                  <a:pos x="5893826" y="74845"/>
                </a:cxn>
                <a:cxn ang="0">
                  <a:pos x="10150895" y="637963"/>
                </a:cxn>
                <a:cxn ang="0">
                  <a:pos x="9662871" y="2099218"/>
                </a:cxn>
                <a:cxn ang="0">
                  <a:pos x="1648019" y="2284548"/>
                </a:cxn>
                <a:cxn ang="0">
                  <a:pos x="45048" y="1119108"/>
                </a:cxn>
                <a:cxn ang="0">
                  <a:pos x="161423" y="256611"/>
                </a:cxn>
                <a:cxn ang="0">
                  <a:pos x="514302" y="92665"/>
                </a:cxn>
              </a:cxnLst>
              <a:rect l="0" t="0" r="0" b="0"/>
              <a:pathLst>
                <a:path w="2876" h="648">
                  <a:moveTo>
                    <a:pt x="137" y="26"/>
                  </a:moveTo>
                  <a:cubicBezTo>
                    <a:pt x="137" y="26"/>
                    <a:pt x="950" y="0"/>
                    <a:pt x="1570" y="21"/>
                  </a:cubicBezTo>
                  <a:cubicBezTo>
                    <a:pt x="2190" y="43"/>
                    <a:pt x="2631" y="74"/>
                    <a:pt x="2704" y="179"/>
                  </a:cubicBezTo>
                  <a:cubicBezTo>
                    <a:pt x="2776" y="284"/>
                    <a:pt x="2876" y="545"/>
                    <a:pt x="2574" y="589"/>
                  </a:cubicBezTo>
                  <a:cubicBezTo>
                    <a:pt x="2272" y="634"/>
                    <a:pt x="818" y="648"/>
                    <a:pt x="439" y="641"/>
                  </a:cubicBezTo>
                  <a:cubicBezTo>
                    <a:pt x="6" y="633"/>
                    <a:pt x="23" y="390"/>
                    <a:pt x="12" y="314"/>
                  </a:cubicBezTo>
                  <a:cubicBezTo>
                    <a:pt x="0" y="238"/>
                    <a:pt x="38" y="82"/>
                    <a:pt x="43" y="72"/>
                  </a:cubicBezTo>
                  <a:cubicBezTo>
                    <a:pt x="62" y="31"/>
                    <a:pt x="137" y="26"/>
                    <a:pt x="137" y="26"/>
                  </a:cubicBezTo>
                  <a:close/>
                </a:path>
              </a:pathLst>
            </a:custGeom>
            <a:noFill/>
            <a:ln w="19050" cap="rnd" cmpd="sng">
              <a:solidFill>
                <a:srgbClr val="105372">
                  <a:alpha val="100000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6" name="Freeform 29"/>
          <p:cNvSpPr/>
          <p:nvPr/>
        </p:nvSpPr>
        <p:spPr>
          <a:xfrm>
            <a:off x="6096000" y="630238"/>
            <a:ext cx="1246188" cy="803275"/>
          </a:xfrm>
          <a:custGeom>
            <a:avLst/>
            <a:gdLst/>
            <a:ahLst/>
            <a:cxnLst>
              <a:cxn ang="0">
                <a:pos x="618444" y="151971"/>
              </a:cxn>
              <a:cxn ang="0">
                <a:pos x="548695" y="39078"/>
              </a:cxn>
              <a:cxn ang="0">
                <a:pos x="292947" y="99867"/>
              </a:cxn>
              <a:cxn ang="0">
                <a:pos x="292947" y="234469"/>
              </a:cxn>
              <a:cxn ang="0">
                <a:pos x="278997" y="243154"/>
              </a:cxn>
              <a:cxn ang="0">
                <a:pos x="125549" y="182365"/>
              </a:cxn>
              <a:cxn ang="0">
                <a:pos x="13950" y="295258"/>
              </a:cxn>
              <a:cxn ang="0">
                <a:pos x="158098" y="425519"/>
              </a:cxn>
              <a:cxn ang="0">
                <a:pos x="218548" y="438545"/>
              </a:cxn>
              <a:cxn ang="0">
                <a:pos x="185998" y="464597"/>
              </a:cxn>
              <a:cxn ang="0">
                <a:pos x="102299" y="534069"/>
              </a:cxn>
              <a:cxn ang="0">
                <a:pos x="325497" y="712092"/>
              </a:cxn>
              <a:cxn ang="0">
                <a:pos x="423146" y="620910"/>
              </a:cxn>
              <a:cxn ang="0">
                <a:pos x="395246" y="581832"/>
              </a:cxn>
              <a:cxn ang="0">
                <a:pos x="437096" y="759855"/>
              </a:cxn>
              <a:cxn ang="0">
                <a:pos x="664944" y="720776"/>
              </a:cxn>
              <a:cxn ang="0">
                <a:pos x="739343" y="586174"/>
              </a:cxn>
              <a:cxn ang="0">
                <a:pos x="767243" y="586174"/>
              </a:cxn>
              <a:cxn ang="0">
                <a:pos x="832342" y="659988"/>
              </a:cxn>
              <a:cxn ang="0">
                <a:pos x="1078790" y="720776"/>
              </a:cxn>
              <a:cxn ang="0">
                <a:pos x="1218288" y="486307"/>
              </a:cxn>
              <a:cxn ang="0">
                <a:pos x="1069490" y="286574"/>
              </a:cxn>
              <a:cxn ang="0">
                <a:pos x="934641" y="243154"/>
              </a:cxn>
              <a:cxn ang="0">
                <a:pos x="911391" y="343020"/>
              </a:cxn>
              <a:cxn ang="0">
                <a:pos x="1050890" y="329994"/>
              </a:cxn>
              <a:cxn ang="0">
                <a:pos x="1074140" y="204075"/>
              </a:cxn>
              <a:cxn ang="0">
                <a:pos x="743993" y="56446"/>
              </a:cxn>
              <a:cxn ang="0">
                <a:pos x="632394" y="151971"/>
              </a:cxn>
              <a:cxn ang="0">
                <a:pos x="618444" y="151971"/>
              </a:cxn>
            </a:cxnLst>
            <a:rect l="0" t="0" r="0" b="0"/>
            <a:pathLst>
              <a:path w="268" h="185">
                <a:moveTo>
                  <a:pt x="133" y="35"/>
                </a:moveTo>
                <a:cubicBezTo>
                  <a:pt x="131" y="22"/>
                  <a:pt x="126" y="14"/>
                  <a:pt x="118" y="9"/>
                </a:cubicBezTo>
                <a:cubicBezTo>
                  <a:pt x="103" y="0"/>
                  <a:pt x="72" y="8"/>
                  <a:pt x="63" y="23"/>
                </a:cubicBezTo>
                <a:cubicBezTo>
                  <a:pt x="58" y="32"/>
                  <a:pt x="60" y="43"/>
                  <a:pt x="63" y="54"/>
                </a:cubicBezTo>
                <a:cubicBezTo>
                  <a:pt x="64" y="59"/>
                  <a:pt x="64" y="59"/>
                  <a:pt x="60" y="56"/>
                </a:cubicBezTo>
                <a:cubicBezTo>
                  <a:pt x="47" y="47"/>
                  <a:pt x="36" y="42"/>
                  <a:pt x="27" y="42"/>
                </a:cubicBezTo>
                <a:cubicBezTo>
                  <a:pt x="9" y="41"/>
                  <a:pt x="0" y="52"/>
                  <a:pt x="3" y="68"/>
                </a:cubicBezTo>
                <a:cubicBezTo>
                  <a:pt x="7" y="84"/>
                  <a:pt x="22" y="95"/>
                  <a:pt x="34" y="98"/>
                </a:cubicBezTo>
                <a:cubicBezTo>
                  <a:pt x="39" y="100"/>
                  <a:pt x="44" y="99"/>
                  <a:pt x="47" y="101"/>
                </a:cubicBezTo>
                <a:cubicBezTo>
                  <a:pt x="50" y="103"/>
                  <a:pt x="45" y="104"/>
                  <a:pt x="40" y="107"/>
                </a:cubicBezTo>
                <a:cubicBezTo>
                  <a:pt x="27" y="113"/>
                  <a:pt x="22" y="118"/>
                  <a:pt x="22" y="123"/>
                </a:cubicBezTo>
                <a:cubicBezTo>
                  <a:pt x="24" y="149"/>
                  <a:pt x="51" y="170"/>
                  <a:pt x="70" y="164"/>
                </a:cubicBezTo>
                <a:cubicBezTo>
                  <a:pt x="77" y="162"/>
                  <a:pt x="86" y="156"/>
                  <a:pt x="91" y="143"/>
                </a:cubicBezTo>
                <a:cubicBezTo>
                  <a:pt x="93" y="136"/>
                  <a:pt x="88" y="131"/>
                  <a:pt x="85" y="134"/>
                </a:cubicBezTo>
                <a:cubicBezTo>
                  <a:pt x="79" y="139"/>
                  <a:pt x="75" y="158"/>
                  <a:pt x="94" y="175"/>
                </a:cubicBezTo>
                <a:cubicBezTo>
                  <a:pt x="106" y="185"/>
                  <a:pt x="127" y="184"/>
                  <a:pt x="143" y="166"/>
                </a:cubicBezTo>
                <a:cubicBezTo>
                  <a:pt x="149" y="159"/>
                  <a:pt x="155" y="149"/>
                  <a:pt x="159" y="135"/>
                </a:cubicBezTo>
                <a:cubicBezTo>
                  <a:pt x="162" y="128"/>
                  <a:pt x="161" y="129"/>
                  <a:pt x="165" y="135"/>
                </a:cubicBezTo>
                <a:cubicBezTo>
                  <a:pt x="170" y="142"/>
                  <a:pt x="175" y="148"/>
                  <a:pt x="179" y="152"/>
                </a:cubicBezTo>
                <a:cubicBezTo>
                  <a:pt x="195" y="166"/>
                  <a:pt x="216" y="171"/>
                  <a:pt x="232" y="166"/>
                </a:cubicBezTo>
                <a:cubicBezTo>
                  <a:pt x="253" y="161"/>
                  <a:pt x="268" y="142"/>
                  <a:pt x="262" y="112"/>
                </a:cubicBezTo>
                <a:cubicBezTo>
                  <a:pt x="259" y="98"/>
                  <a:pt x="247" y="84"/>
                  <a:pt x="230" y="66"/>
                </a:cubicBezTo>
                <a:cubicBezTo>
                  <a:pt x="219" y="57"/>
                  <a:pt x="209" y="54"/>
                  <a:pt x="201" y="56"/>
                </a:cubicBezTo>
                <a:cubicBezTo>
                  <a:pt x="185" y="60"/>
                  <a:pt x="183" y="71"/>
                  <a:pt x="196" y="79"/>
                </a:cubicBezTo>
                <a:cubicBezTo>
                  <a:pt x="208" y="86"/>
                  <a:pt x="219" y="82"/>
                  <a:pt x="226" y="76"/>
                </a:cubicBezTo>
                <a:cubicBezTo>
                  <a:pt x="234" y="70"/>
                  <a:pt x="236" y="60"/>
                  <a:pt x="231" y="47"/>
                </a:cubicBezTo>
                <a:cubicBezTo>
                  <a:pt x="220" y="20"/>
                  <a:pt x="189" y="6"/>
                  <a:pt x="160" y="13"/>
                </a:cubicBezTo>
                <a:cubicBezTo>
                  <a:pt x="148" y="15"/>
                  <a:pt x="141" y="23"/>
                  <a:pt x="136" y="35"/>
                </a:cubicBezTo>
                <a:cubicBezTo>
                  <a:pt x="134" y="40"/>
                  <a:pt x="135" y="41"/>
                  <a:pt x="133" y="35"/>
                </a:cubicBezTo>
                <a:close/>
              </a:path>
            </a:pathLst>
          </a:custGeom>
          <a:noFill/>
          <a:ln w="19050" cap="rnd" cmpd="sng">
            <a:solidFill>
              <a:srgbClr val="105372">
                <a:alpha val="100000"/>
              </a:srgbClr>
            </a:solidFill>
            <a:prstDash val="sysDash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" name="Freeform 29"/>
          <p:cNvSpPr/>
          <p:nvPr/>
        </p:nvSpPr>
        <p:spPr>
          <a:xfrm>
            <a:off x="3081338" y="2671763"/>
            <a:ext cx="1235075" cy="741362"/>
          </a:xfrm>
          <a:custGeom>
            <a:avLst/>
            <a:gdLst/>
            <a:ahLst/>
            <a:cxnLst>
              <a:cxn ang="0">
                <a:pos x="612929" y="140258"/>
              </a:cxn>
              <a:cxn ang="0">
                <a:pos x="543802" y="36066"/>
              </a:cxn>
              <a:cxn ang="0">
                <a:pos x="290335" y="92169"/>
              </a:cxn>
              <a:cxn ang="0">
                <a:pos x="290335" y="216398"/>
              </a:cxn>
              <a:cxn ang="0">
                <a:pos x="276509" y="224412"/>
              </a:cxn>
              <a:cxn ang="0">
                <a:pos x="124429" y="168309"/>
              </a:cxn>
              <a:cxn ang="0">
                <a:pos x="13825" y="272501"/>
              </a:cxn>
              <a:cxn ang="0">
                <a:pos x="156689" y="392721"/>
              </a:cxn>
              <a:cxn ang="0">
                <a:pos x="216599" y="404744"/>
              </a:cxn>
              <a:cxn ang="0">
                <a:pos x="184340" y="428788"/>
              </a:cxn>
              <a:cxn ang="0">
                <a:pos x="101387" y="492906"/>
              </a:cxn>
              <a:cxn ang="0">
                <a:pos x="322594" y="657207"/>
              </a:cxn>
              <a:cxn ang="0">
                <a:pos x="419372" y="573053"/>
              </a:cxn>
              <a:cxn ang="0">
                <a:pos x="391722" y="536987"/>
              </a:cxn>
              <a:cxn ang="0">
                <a:pos x="433198" y="701288"/>
              </a:cxn>
              <a:cxn ang="0">
                <a:pos x="659014" y="665222"/>
              </a:cxn>
              <a:cxn ang="0">
                <a:pos x="732750" y="540994"/>
              </a:cxn>
              <a:cxn ang="0">
                <a:pos x="760401" y="540994"/>
              </a:cxn>
              <a:cxn ang="0">
                <a:pos x="824919" y="609119"/>
              </a:cxn>
              <a:cxn ang="0">
                <a:pos x="1069169" y="665222"/>
              </a:cxn>
              <a:cxn ang="0">
                <a:pos x="1207424" y="448825"/>
              </a:cxn>
              <a:cxn ang="0">
                <a:pos x="1059952" y="264486"/>
              </a:cxn>
              <a:cxn ang="0">
                <a:pos x="926306" y="224412"/>
              </a:cxn>
              <a:cxn ang="0">
                <a:pos x="903264" y="316582"/>
              </a:cxn>
              <a:cxn ang="0">
                <a:pos x="1041518" y="304560"/>
              </a:cxn>
              <a:cxn ang="0">
                <a:pos x="1064561" y="188346"/>
              </a:cxn>
              <a:cxn ang="0">
                <a:pos x="737358" y="52096"/>
              </a:cxn>
              <a:cxn ang="0">
                <a:pos x="626754" y="140258"/>
              </a:cxn>
              <a:cxn ang="0">
                <a:pos x="612929" y="140258"/>
              </a:cxn>
            </a:cxnLst>
            <a:rect l="0" t="0" r="0" b="0"/>
            <a:pathLst>
              <a:path w="268" h="185">
                <a:moveTo>
                  <a:pt x="133" y="35"/>
                </a:moveTo>
                <a:cubicBezTo>
                  <a:pt x="131" y="22"/>
                  <a:pt x="126" y="14"/>
                  <a:pt x="118" y="9"/>
                </a:cubicBezTo>
                <a:cubicBezTo>
                  <a:pt x="103" y="0"/>
                  <a:pt x="72" y="8"/>
                  <a:pt x="63" y="23"/>
                </a:cubicBezTo>
                <a:cubicBezTo>
                  <a:pt x="58" y="32"/>
                  <a:pt x="60" y="43"/>
                  <a:pt x="63" y="54"/>
                </a:cubicBezTo>
                <a:cubicBezTo>
                  <a:pt x="64" y="59"/>
                  <a:pt x="64" y="59"/>
                  <a:pt x="60" y="56"/>
                </a:cubicBezTo>
                <a:cubicBezTo>
                  <a:pt x="47" y="47"/>
                  <a:pt x="36" y="42"/>
                  <a:pt x="27" y="42"/>
                </a:cubicBezTo>
                <a:cubicBezTo>
                  <a:pt x="9" y="41"/>
                  <a:pt x="0" y="52"/>
                  <a:pt x="3" y="68"/>
                </a:cubicBezTo>
                <a:cubicBezTo>
                  <a:pt x="7" y="84"/>
                  <a:pt x="22" y="95"/>
                  <a:pt x="34" y="98"/>
                </a:cubicBezTo>
                <a:cubicBezTo>
                  <a:pt x="39" y="100"/>
                  <a:pt x="44" y="99"/>
                  <a:pt x="47" y="101"/>
                </a:cubicBezTo>
                <a:cubicBezTo>
                  <a:pt x="50" y="103"/>
                  <a:pt x="45" y="104"/>
                  <a:pt x="40" y="107"/>
                </a:cubicBezTo>
                <a:cubicBezTo>
                  <a:pt x="27" y="113"/>
                  <a:pt x="22" y="118"/>
                  <a:pt x="22" y="123"/>
                </a:cubicBezTo>
                <a:cubicBezTo>
                  <a:pt x="24" y="149"/>
                  <a:pt x="51" y="170"/>
                  <a:pt x="70" y="164"/>
                </a:cubicBezTo>
                <a:cubicBezTo>
                  <a:pt x="77" y="162"/>
                  <a:pt x="86" y="156"/>
                  <a:pt x="91" y="143"/>
                </a:cubicBezTo>
                <a:cubicBezTo>
                  <a:pt x="93" y="136"/>
                  <a:pt x="88" y="131"/>
                  <a:pt x="85" y="134"/>
                </a:cubicBezTo>
                <a:cubicBezTo>
                  <a:pt x="79" y="139"/>
                  <a:pt x="75" y="158"/>
                  <a:pt x="94" y="175"/>
                </a:cubicBezTo>
                <a:cubicBezTo>
                  <a:pt x="106" y="185"/>
                  <a:pt x="127" y="184"/>
                  <a:pt x="143" y="166"/>
                </a:cubicBezTo>
                <a:cubicBezTo>
                  <a:pt x="149" y="159"/>
                  <a:pt x="155" y="149"/>
                  <a:pt x="159" y="135"/>
                </a:cubicBezTo>
                <a:cubicBezTo>
                  <a:pt x="162" y="128"/>
                  <a:pt x="161" y="129"/>
                  <a:pt x="165" y="135"/>
                </a:cubicBezTo>
                <a:cubicBezTo>
                  <a:pt x="170" y="142"/>
                  <a:pt x="175" y="148"/>
                  <a:pt x="179" y="152"/>
                </a:cubicBezTo>
                <a:cubicBezTo>
                  <a:pt x="195" y="166"/>
                  <a:pt x="216" y="171"/>
                  <a:pt x="232" y="166"/>
                </a:cubicBezTo>
                <a:cubicBezTo>
                  <a:pt x="253" y="161"/>
                  <a:pt x="268" y="142"/>
                  <a:pt x="262" y="112"/>
                </a:cubicBezTo>
                <a:cubicBezTo>
                  <a:pt x="259" y="98"/>
                  <a:pt x="247" y="84"/>
                  <a:pt x="230" y="66"/>
                </a:cubicBezTo>
                <a:cubicBezTo>
                  <a:pt x="219" y="57"/>
                  <a:pt x="209" y="54"/>
                  <a:pt x="201" y="56"/>
                </a:cubicBezTo>
                <a:cubicBezTo>
                  <a:pt x="185" y="60"/>
                  <a:pt x="183" y="71"/>
                  <a:pt x="196" y="79"/>
                </a:cubicBezTo>
                <a:cubicBezTo>
                  <a:pt x="208" y="86"/>
                  <a:pt x="219" y="82"/>
                  <a:pt x="226" y="76"/>
                </a:cubicBezTo>
                <a:cubicBezTo>
                  <a:pt x="234" y="70"/>
                  <a:pt x="236" y="60"/>
                  <a:pt x="231" y="47"/>
                </a:cubicBezTo>
                <a:cubicBezTo>
                  <a:pt x="220" y="20"/>
                  <a:pt x="189" y="6"/>
                  <a:pt x="160" y="13"/>
                </a:cubicBezTo>
                <a:cubicBezTo>
                  <a:pt x="148" y="15"/>
                  <a:pt x="141" y="23"/>
                  <a:pt x="136" y="35"/>
                </a:cubicBezTo>
                <a:cubicBezTo>
                  <a:pt x="134" y="40"/>
                  <a:pt x="135" y="41"/>
                  <a:pt x="133" y="35"/>
                </a:cubicBezTo>
                <a:close/>
              </a:path>
            </a:pathLst>
          </a:custGeom>
          <a:noFill/>
          <a:ln w="19050" cap="rnd" cmpd="sng">
            <a:solidFill>
              <a:srgbClr val="105372">
                <a:alpha val="100000"/>
              </a:srgbClr>
            </a:solidFill>
            <a:prstDash val="sysDash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" name="Freeform 29"/>
          <p:cNvSpPr/>
          <p:nvPr/>
        </p:nvSpPr>
        <p:spPr>
          <a:xfrm>
            <a:off x="9499600" y="2952750"/>
            <a:ext cx="677863" cy="468313"/>
          </a:xfrm>
          <a:custGeom>
            <a:avLst/>
            <a:gdLst/>
            <a:ahLst/>
            <a:cxnLst>
              <a:cxn ang="0">
                <a:pos x="336402" y="88600"/>
              </a:cxn>
              <a:cxn ang="0">
                <a:pos x="298462" y="22783"/>
              </a:cxn>
              <a:cxn ang="0">
                <a:pos x="159348" y="58223"/>
              </a:cxn>
              <a:cxn ang="0">
                <a:pos x="159348" y="136697"/>
              </a:cxn>
              <a:cxn ang="0">
                <a:pos x="151760" y="141760"/>
              </a:cxn>
              <a:cxn ang="0">
                <a:pos x="68292" y="106320"/>
              </a:cxn>
              <a:cxn ang="0">
                <a:pos x="7588" y="172137"/>
              </a:cxn>
              <a:cxn ang="0">
                <a:pos x="85998" y="248079"/>
              </a:cxn>
              <a:cxn ang="0">
                <a:pos x="118879" y="255674"/>
              </a:cxn>
              <a:cxn ang="0">
                <a:pos x="101174" y="270862"/>
              </a:cxn>
              <a:cxn ang="0">
                <a:pos x="55645" y="311365"/>
              </a:cxn>
              <a:cxn ang="0">
                <a:pos x="177054" y="415153"/>
              </a:cxn>
              <a:cxn ang="0">
                <a:pos x="230170" y="361993"/>
              </a:cxn>
              <a:cxn ang="0">
                <a:pos x="214994" y="339210"/>
              </a:cxn>
              <a:cxn ang="0">
                <a:pos x="237758" y="442999"/>
              </a:cxn>
              <a:cxn ang="0">
                <a:pos x="361696" y="420216"/>
              </a:cxn>
              <a:cxn ang="0">
                <a:pos x="402165" y="341742"/>
              </a:cxn>
              <a:cxn ang="0">
                <a:pos x="417341" y="341742"/>
              </a:cxn>
              <a:cxn ang="0">
                <a:pos x="452752" y="384776"/>
              </a:cxn>
              <a:cxn ang="0">
                <a:pos x="586807" y="420216"/>
              </a:cxn>
              <a:cxn ang="0">
                <a:pos x="662687" y="283519"/>
              </a:cxn>
              <a:cxn ang="0">
                <a:pos x="581748" y="167074"/>
              </a:cxn>
              <a:cxn ang="0">
                <a:pos x="508397" y="141760"/>
              </a:cxn>
              <a:cxn ang="0">
                <a:pos x="495751" y="199982"/>
              </a:cxn>
              <a:cxn ang="0">
                <a:pos x="571631" y="192388"/>
              </a:cxn>
              <a:cxn ang="0">
                <a:pos x="584277" y="118977"/>
              </a:cxn>
              <a:cxn ang="0">
                <a:pos x="404694" y="32908"/>
              </a:cxn>
              <a:cxn ang="0">
                <a:pos x="343990" y="88600"/>
              </a:cxn>
              <a:cxn ang="0">
                <a:pos x="336402" y="88600"/>
              </a:cxn>
            </a:cxnLst>
            <a:rect l="0" t="0" r="0" b="0"/>
            <a:pathLst>
              <a:path w="268" h="185">
                <a:moveTo>
                  <a:pt x="133" y="35"/>
                </a:moveTo>
                <a:cubicBezTo>
                  <a:pt x="131" y="22"/>
                  <a:pt x="126" y="14"/>
                  <a:pt x="118" y="9"/>
                </a:cubicBezTo>
                <a:cubicBezTo>
                  <a:pt x="103" y="0"/>
                  <a:pt x="72" y="8"/>
                  <a:pt x="63" y="23"/>
                </a:cubicBezTo>
                <a:cubicBezTo>
                  <a:pt x="58" y="32"/>
                  <a:pt x="60" y="43"/>
                  <a:pt x="63" y="54"/>
                </a:cubicBezTo>
                <a:cubicBezTo>
                  <a:pt x="64" y="59"/>
                  <a:pt x="64" y="59"/>
                  <a:pt x="60" y="56"/>
                </a:cubicBezTo>
                <a:cubicBezTo>
                  <a:pt x="47" y="47"/>
                  <a:pt x="36" y="42"/>
                  <a:pt x="27" y="42"/>
                </a:cubicBezTo>
                <a:cubicBezTo>
                  <a:pt x="9" y="41"/>
                  <a:pt x="0" y="52"/>
                  <a:pt x="3" y="68"/>
                </a:cubicBezTo>
                <a:cubicBezTo>
                  <a:pt x="7" y="84"/>
                  <a:pt x="22" y="95"/>
                  <a:pt x="34" y="98"/>
                </a:cubicBezTo>
                <a:cubicBezTo>
                  <a:pt x="39" y="100"/>
                  <a:pt x="44" y="99"/>
                  <a:pt x="47" y="101"/>
                </a:cubicBezTo>
                <a:cubicBezTo>
                  <a:pt x="50" y="103"/>
                  <a:pt x="45" y="104"/>
                  <a:pt x="40" y="107"/>
                </a:cubicBezTo>
                <a:cubicBezTo>
                  <a:pt x="27" y="113"/>
                  <a:pt x="22" y="118"/>
                  <a:pt x="22" y="123"/>
                </a:cubicBezTo>
                <a:cubicBezTo>
                  <a:pt x="24" y="149"/>
                  <a:pt x="51" y="170"/>
                  <a:pt x="70" y="164"/>
                </a:cubicBezTo>
                <a:cubicBezTo>
                  <a:pt x="77" y="162"/>
                  <a:pt x="86" y="156"/>
                  <a:pt x="91" y="143"/>
                </a:cubicBezTo>
                <a:cubicBezTo>
                  <a:pt x="93" y="136"/>
                  <a:pt x="88" y="131"/>
                  <a:pt x="85" y="134"/>
                </a:cubicBezTo>
                <a:cubicBezTo>
                  <a:pt x="79" y="139"/>
                  <a:pt x="75" y="158"/>
                  <a:pt x="94" y="175"/>
                </a:cubicBezTo>
                <a:cubicBezTo>
                  <a:pt x="106" y="185"/>
                  <a:pt x="127" y="184"/>
                  <a:pt x="143" y="166"/>
                </a:cubicBezTo>
                <a:cubicBezTo>
                  <a:pt x="149" y="159"/>
                  <a:pt x="155" y="149"/>
                  <a:pt x="159" y="135"/>
                </a:cubicBezTo>
                <a:cubicBezTo>
                  <a:pt x="162" y="128"/>
                  <a:pt x="161" y="129"/>
                  <a:pt x="165" y="135"/>
                </a:cubicBezTo>
                <a:cubicBezTo>
                  <a:pt x="170" y="142"/>
                  <a:pt x="175" y="148"/>
                  <a:pt x="179" y="152"/>
                </a:cubicBezTo>
                <a:cubicBezTo>
                  <a:pt x="195" y="166"/>
                  <a:pt x="216" y="171"/>
                  <a:pt x="232" y="166"/>
                </a:cubicBezTo>
                <a:cubicBezTo>
                  <a:pt x="253" y="161"/>
                  <a:pt x="268" y="142"/>
                  <a:pt x="262" y="112"/>
                </a:cubicBezTo>
                <a:cubicBezTo>
                  <a:pt x="259" y="98"/>
                  <a:pt x="247" y="84"/>
                  <a:pt x="230" y="66"/>
                </a:cubicBezTo>
                <a:cubicBezTo>
                  <a:pt x="219" y="57"/>
                  <a:pt x="209" y="54"/>
                  <a:pt x="201" y="56"/>
                </a:cubicBezTo>
                <a:cubicBezTo>
                  <a:pt x="185" y="60"/>
                  <a:pt x="183" y="71"/>
                  <a:pt x="196" y="79"/>
                </a:cubicBezTo>
                <a:cubicBezTo>
                  <a:pt x="208" y="86"/>
                  <a:pt x="219" y="82"/>
                  <a:pt x="226" y="76"/>
                </a:cubicBezTo>
                <a:cubicBezTo>
                  <a:pt x="234" y="70"/>
                  <a:pt x="236" y="60"/>
                  <a:pt x="231" y="47"/>
                </a:cubicBezTo>
                <a:cubicBezTo>
                  <a:pt x="220" y="20"/>
                  <a:pt x="189" y="6"/>
                  <a:pt x="160" y="13"/>
                </a:cubicBezTo>
                <a:cubicBezTo>
                  <a:pt x="148" y="15"/>
                  <a:pt x="141" y="23"/>
                  <a:pt x="136" y="35"/>
                </a:cubicBezTo>
                <a:cubicBezTo>
                  <a:pt x="134" y="40"/>
                  <a:pt x="135" y="41"/>
                  <a:pt x="133" y="35"/>
                </a:cubicBezTo>
                <a:close/>
              </a:path>
            </a:pathLst>
          </a:custGeom>
          <a:noFill/>
          <a:ln w="19050" cap="rnd" cmpd="sng">
            <a:solidFill>
              <a:srgbClr val="105372">
                <a:alpha val="100000"/>
              </a:srgbClr>
            </a:solidFill>
            <a:prstDash val="sysDash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140700" y="5373688"/>
            <a:ext cx="2198688" cy="15081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" name="图片 9" descr="图片4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-314960" y="3258185"/>
            <a:ext cx="3549650" cy="3459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" name="标题 3"/>
          <p:cNvSpPr>
            <a:spLocks noGrp="1"/>
          </p:cNvSpPr>
          <p:nvPr/>
        </p:nvSpPr>
        <p:spPr>
          <a:xfrm>
            <a:off x="1398588" y="1643063"/>
            <a:ext cx="9488487" cy="900112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algn="ctr" defTabSz="685800">
              <a:lnSpc>
                <a:spcPct val="90000"/>
              </a:lnSpc>
            </a:pPr>
            <a:r>
              <a:rPr lang="en-US" altLang="zh-CN" sz="6600" b="1" dirty="0" smtClean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2</a:t>
            </a:r>
            <a:r>
              <a:rPr lang="zh-CN" altLang="en-US" sz="6600" b="1" dirty="0" smtClean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  正比例和反</a:t>
            </a:r>
            <a:r>
              <a:rPr lang="zh-CN" altLang="en-US" sz="6600" b="1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比例</a:t>
            </a:r>
            <a:endParaRPr lang="en-US" altLang="zh-CN" sz="6600" b="1" dirty="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0326688" y="2352675"/>
            <a:ext cx="1447800" cy="45053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" name="Picture 2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" name="副标题 4"/>
          <p:cNvSpPr>
            <a:spLocks noGrp="1"/>
          </p:cNvSpPr>
          <p:nvPr/>
        </p:nvSpPr>
        <p:spPr>
          <a:xfrm>
            <a:off x="294082" y="173038"/>
            <a:ext cx="3363912" cy="4235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defTabSz="685800">
              <a:lnSpc>
                <a:spcPct val="90000"/>
              </a:lnSpc>
              <a:spcBef>
                <a:spcPts val="750"/>
              </a:spcBef>
            </a:pPr>
            <a:r>
              <a:rPr lang="zh-CN" altLang="en-US" sz="2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2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单元  比例</a:t>
            </a:r>
            <a:endParaRPr lang="zh-CN" altLang="en-US" sz="24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标题 3"/>
          <p:cNvSpPr>
            <a:spLocks noGrp="1"/>
          </p:cNvSpPr>
          <p:nvPr/>
        </p:nvSpPr>
        <p:spPr>
          <a:xfrm>
            <a:off x="1550988" y="3475043"/>
            <a:ext cx="9488487" cy="900112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algn="ctr" defTabSz="685800">
              <a:lnSpc>
                <a:spcPct val="90000"/>
              </a:lnSpc>
            </a:pPr>
            <a:r>
              <a:rPr lang="zh-CN" altLang="en-US" sz="4800" b="1" dirty="0" smtClean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第</a:t>
            </a:r>
            <a:r>
              <a:rPr lang="en-US" altLang="zh-CN" sz="4800" b="1" dirty="0" smtClean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2</a:t>
            </a:r>
            <a:r>
              <a:rPr lang="zh-CN" altLang="en-US" sz="4800" b="1" dirty="0" smtClean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课时  </a:t>
            </a:r>
            <a:r>
              <a:rPr lang="zh-CN" altLang="en-US" sz="4800" b="1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反比例</a:t>
            </a:r>
            <a:endParaRPr lang="en-US" altLang="zh-CN" sz="4800" b="1" dirty="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" presetClass="entr" presetSubtype="4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700"/>
                            </p:stCondLst>
                            <p:childTnLst>
                              <p:par>
                                <p:cTn id="5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1" grpId="0"/>
      <p:bldP spid="14" grpId="0"/>
      <p:bldP spid="1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2" name="表格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277478165"/>
              </p:ext>
            </p:extLst>
          </p:nvPr>
        </p:nvGraphicFramePr>
        <p:xfrm>
          <a:off x="1969363" y="1269327"/>
          <a:ext cx="8914944" cy="1375550"/>
        </p:xfrm>
        <a:graphic>
          <a:graphicData uri="http://schemas.openxmlformats.org/drawingml/2006/table">
            <a:tbl>
              <a:tblPr/>
              <a:tblGrid>
                <a:gridCol w="3820692"/>
                <a:gridCol w="849042"/>
                <a:gridCol w="849042"/>
                <a:gridCol w="849042"/>
                <a:gridCol w="849042"/>
                <a:gridCol w="849042"/>
                <a:gridCol w="849042"/>
              </a:tblGrid>
              <a:tr h="687775">
                <a:tc>
                  <a:txBody>
                    <a:bodyPr/>
                    <a:lstStyle/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endParaRPr lang="en-US" altLang="zh-CN" sz="3200" kern="100" dirty="0" smtClean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/>
                      </a:endParaRPr>
                    </a:p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r>
                        <a:rPr lang="zh-CN" sz="32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/>
                        </a:rPr>
                        <a:t>杯</a:t>
                      </a:r>
                      <a:r>
                        <a:rPr lang="zh-CN" sz="32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/>
                        </a:rPr>
                        <a:t>子的底面积</a:t>
                      </a:r>
                      <a:r>
                        <a:rPr lang="en-US" sz="3200" i="1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/>
                        </a:rPr>
                        <a:t>/</a:t>
                      </a:r>
                      <a:r>
                        <a:rPr lang="en-US" sz="32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/>
                        </a:rPr>
                        <a:t>cm</a:t>
                      </a:r>
                      <a:r>
                        <a:rPr lang="en-US" sz="3200" kern="100" baseline="300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/>
                        </a:rPr>
                        <a:t>2</a:t>
                      </a:r>
                      <a:endParaRPr lang="zh-CN" sz="32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endParaRPr lang="en-US" sz="3200" kern="100" dirty="0" smtClean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/>
                      </a:endParaRPr>
                    </a:p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r>
                        <a:rPr lang="en-US" sz="32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/>
                        </a:rPr>
                        <a:t>10</a:t>
                      </a:r>
                      <a:endParaRPr lang="zh-CN" sz="32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endParaRPr lang="en-US" sz="3200" kern="100" dirty="0" smtClean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/>
                      </a:endParaRPr>
                    </a:p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r>
                        <a:rPr lang="en-US" sz="32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/>
                        </a:rPr>
                        <a:t>15</a:t>
                      </a:r>
                      <a:endParaRPr lang="zh-CN" sz="32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endParaRPr lang="en-US" sz="3200" kern="100" dirty="0" smtClean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/>
                      </a:endParaRPr>
                    </a:p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r>
                        <a:rPr lang="en-US" sz="32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/>
                        </a:rPr>
                        <a:t>20</a:t>
                      </a:r>
                      <a:endParaRPr lang="zh-CN" sz="32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endParaRPr lang="en-US" sz="3200" kern="100" dirty="0" smtClean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/>
                      </a:endParaRPr>
                    </a:p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r>
                        <a:rPr lang="en-US" sz="32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/>
                        </a:rPr>
                        <a:t>30</a:t>
                      </a:r>
                      <a:endParaRPr lang="zh-CN" sz="32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endParaRPr lang="en-US" sz="3200" kern="100" dirty="0" smtClean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/>
                      </a:endParaRPr>
                    </a:p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r>
                        <a:rPr lang="en-US" sz="32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/>
                        </a:rPr>
                        <a:t>60</a:t>
                      </a:r>
                      <a:endParaRPr lang="zh-CN" sz="32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endParaRPr lang="en-US" altLang="zh-CN" sz="3200" kern="100" dirty="0" smtClean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/>
                      </a:endParaRPr>
                    </a:p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r>
                        <a:rPr lang="zh-CN" sz="32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/>
                        </a:rPr>
                        <a:t>…</a:t>
                      </a:r>
                      <a:endParaRPr lang="zh-CN" sz="32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87775">
                <a:tc>
                  <a:txBody>
                    <a:bodyPr/>
                    <a:lstStyle/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endParaRPr lang="en-US" altLang="zh-CN" sz="3200" kern="100" dirty="0" smtClean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/>
                      </a:endParaRPr>
                    </a:p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r>
                        <a:rPr lang="zh-CN" sz="32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/>
                        </a:rPr>
                        <a:t>水</a:t>
                      </a:r>
                      <a:r>
                        <a:rPr lang="zh-CN" sz="32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/>
                        </a:rPr>
                        <a:t>的高度</a:t>
                      </a:r>
                      <a:r>
                        <a:rPr lang="en-US" sz="3200" i="1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/>
                        </a:rPr>
                        <a:t>/</a:t>
                      </a:r>
                      <a:r>
                        <a:rPr lang="en-US" sz="32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/>
                        </a:rPr>
                        <a:t>cm</a:t>
                      </a:r>
                      <a:endParaRPr lang="zh-CN" sz="32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endParaRPr lang="en-US" sz="3200" kern="100" dirty="0" smtClean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/>
                      </a:endParaRPr>
                    </a:p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r>
                        <a:rPr lang="en-US" sz="32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/>
                        </a:rPr>
                        <a:t>30</a:t>
                      </a:r>
                      <a:endParaRPr lang="zh-CN" sz="32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endParaRPr lang="en-US" sz="3200" kern="100" dirty="0" smtClean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/>
                      </a:endParaRPr>
                    </a:p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r>
                        <a:rPr lang="en-US" sz="32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/>
                        </a:rPr>
                        <a:t>20</a:t>
                      </a:r>
                      <a:endParaRPr lang="zh-CN" sz="32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endParaRPr lang="en-US" sz="3200" kern="100" dirty="0" smtClean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/>
                      </a:endParaRPr>
                    </a:p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r>
                        <a:rPr lang="en-US" sz="32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/>
                        </a:rPr>
                        <a:t>15</a:t>
                      </a:r>
                      <a:endParaRPr lang="zh-CN" sz="32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endParaRPr lang="en-US" sz="3200" kern="100" dirty="0" smtClean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/>
                      </a:endParaRPr>
                    </a:p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r>
                        <a:rPr lang="en-US" sz="32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/>
                        </a:rPr>
                        <a:t>10</a:t>
                      </a:r>
                      <a:endParaRPr lang="zh-CN" sz="32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endParaRPr lang="en-US" sz="3200" kern="100" dirty="0" smtClean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/>
                      </a:endParaRPr>
                    </a:p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r>
                        <a:rPr lang="en-US" sz="32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/>
                        </a:rPr>
                        <a:t>5</a:t>
                      </a:r>
                      <a:endParaRPr lang="zh-CN" sz="32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endParaRPr lang="en-US" altLang="zh-CN" sz="3200" kern="100" dirty="0" smtClean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/>
                      </a:endParaRPr>
                    </a:p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r>
                        <a:rPr lang="zh-CN" sz="32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/>
                        </a:rPr>
                        <a:t>…</a:t>
                      </a:r>
                      <a:endParaRPr lang="zh-CN" sz="32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3" name="矩形 12"/>
          <p:cNvSpPr/>
          <p:nvPr/>
        </p:nvSpPr>
        <p:spPr>
          <a:xfrm>
            <a:off x="2123677" y="2747901"/>
            <a:ext cx="533511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观察上表</a:t>
            </a:r>
            <a:r>
              <a:rPr lang="en-US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回答下面的问题。</a:t>
            </a:r>
            <a:endParaRPr lang="zh-CN" altLang="en-US" sz="3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174056" y="3365592"/>
            <a:ext cx="1045991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(3)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相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对应的杯子的底面积与水的高度的乘积分别是多少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endParaRPr lang="zh-CN" altLang="zh-CN" sz="3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969363" y="3973451"/>
            <a:ext cx="291726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10×30=300</a:t>
            </a:r>
            <a:endParaRPr lang="zh-CN" altLang="en-US" sz="36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5602382" y="3973451"/>
            <a:ext cx="291726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15×20=300</a:t>
            </a:r>
            <a:endParaRPr lang="zh-CN" altLang="en-US" sz="36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8832280" y="3973451"/>
            <a:ext cx="291726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20×15=300</a:t>
            </a:r>
            <a:endParaRPr lang="zh-CN" altLang="en-US" sz="36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969363" y="4513663"/>
            <a:ext cx="291726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30×10=300</a:t>
            </a:r>
            <a:endParaRPr lang="zh-CN" altLang="en-US" sz="36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5602381" y="4511630"/>
            <a:ext cx="291726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60×5=300</a:t>
            </a:r>
            <a:endParaRPr lang="zh-CN" altLang="en-US" sz="36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8832279" y="4511630"/>
            <a:ext cx="291726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乘积一定</a:t>
            </a:r>
            <a:endParaRPr lang="zh-CN" altLang="en-US" sz="36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1822331" y="5151856"/>
            <a:ext cx="612860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底面积与高的乘积表示的是什么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endParaRPr lang="zh-CN" altLang="zh-CN" sz="3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4277534" y="5748720"/>
            <a:ext cx="291726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水的体积</a:t>
            </a:r>
          </a:p>
        </p:txBody>
      </p:sp>
      <p:grpSp>
        <p:nvGrpSpPr>
          <p:cNvPr id="22" name="组合 21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26" name="图片 25" descr="图片8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32" name="图片 31" descr="xzgj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xmlns="" val="121397265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8" grpId="0"/>
      <p:bldP spid="19" grpId="0"/>
      <p:bldP spid="20" grpId="0"/>
      <p:bldP spid="21" grpId="0"/>
      <p:bldP spid="23" grpId="0"/>
      <p:bldP spid="24" grpId="0"/>
      <p:bldP spid="2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2" name="组合 21"/>
          <p:cNvGrpSpPr/>
          <p:nvPr/>
        </p:nvGrpSpPr>
        <p:grpSpPr>
          <a:xfrm>
            <a:off x="1789471" y="1481126"/>
            <a:ext cx="9144000" cy="3143272"/>
            <a:chOff x="0" y="2000240"/>
            <a:chExt cx="9144000" cy="3143272"/>
          </a:xfrm>
        </p:grpSpPr>
        <p:sp>
          <p:nvSpPr>
            <p:cNvPr id="23" name="圆角矩形 22"/>
            <p:cNvSpPr/>
            <p:nvPr/>
          </p:nvSpPr>
          <p:spPr>
            <a:xfrm>
              <a:off x="0" y="2000240"/>
              <a:ext cx="9144000" cy="3143272"/>
            </a:xfrm>
            <a:prstGeom prst="round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solidFill>
                <a:schemeClr val="accent6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142876" y="2000240"/>
              <a:ext cx="8858280" cy="29670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3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 </a:t>
              </a:r>
              <a:r>
                <a:rPr lang="zh-CN" altLang="zh-CN" sz="3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像这样</a:t>
              </a:r>
              <a:r>
                <a:rPr lang="en-US" altLang="zh-CN" sz="3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zh-CN" sz="3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两种相关联的量</a:t>
              </a:r>
              <a:r>
                <a:rPr lang="en-US" altLang="zh-CN" sz="3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zh-CN" sz="3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一种量变化</a:t>
              </a:r>
              <a:r>
                <a:rPr lang="en-US" altLang="zh-CN" sz="3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zh-CN" sz="3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另一种量也随着变化</a:t>
              </a:r>
              <a:r>
                <a:rPr lang="en-US" altLang="zh-CN" sz="3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zh-CN" sz="3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如果这两种量中相对应的两个数的</a:t>
              </a:r>
              <a:r>
                <a:rPr lang="zh-CN" altLang="zh-CN" sz="3200" b="1" dirty="0" smtClean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乘积一定</a:t>
              </a:r>
              <a:r>
                <a:rPr lang="en-US" altLang="zh-CN" sz="3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zh-CN" sz="3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这两种量就叫做</a:t>
              </a:r>
              <a:r>
                <a:rPr lang="zh-CN" altLang="zh-CN" sz="3200" b="1" dirty="0" smtClean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成反比例的量</a:t>
              </a:r>
              <a:r>
                <a:rPr lang="en-US" altLang="zh-CN" sz="3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zh-CN" sz="3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它们的关系叫做</a:t>
              </a:r>
              <a:r>
                <a:rPr lang="zh-CN" altLang="zh-CN" sz="3200" b="1" dirty="0" smtClean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反比例关系</a:t>
              </a:r>
              <a:r>
                <a:rPr lang="zh-CN" altLang="zh-CN" sz="3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endPara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4575521" y="480994"/>
            <a:ext cx="3640740" cy="785818"/>
            <a:chOff x="3143240" y="785794"/>
            <a:chExt cx="3640740" cy="785818"/>
          </a:xfrm>
        </p:grpSpPr>
        <p:sp>
          <p:nvSpPr>
            <p:cNvPr id="26" name="圆角矩形 25"/>
            <p:cNvSpPr/>
            <p:nvPr/>
          </p:nvSpPr>
          <p:spPr>
            <a:xfrm>
              <a:off x="3143240" y="785794"/>
              <a:ext cx="3640740" cy="785818"/>
            </a:xfrm>
            <a:prstGeom prst="roundRect">
              <a:avLst/>
            </a:prstGeom>
            <a:solidFill>
              <a:srgbClr val="FFFF00"/>
            </a:solidFill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3143240" y="857232"/>
              <a:ext cx="3640740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zh-CN" sz="36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底面积</a:t>
              </a:r>
              <a:r>
                <a:rPr lang="en-US" altLang="zh-CN" sz="36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×</a:t>
              </a:r>
              <a:r>
                <a:rPr lang="zh-CN" altLang="zh-CN" sz="36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高</a:t>
              </a:r>
              <a:r>
                <a:rPr lang="en-US" altLang="zh-CN" sz="36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=</a:t>
              </a:r>
              <a:r>
                <a:rPr lang="zh-CN" altLang="zh-CN" sz="36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体积</a:t>
              </a:r>
              <a:endParaRPr lang="zh-CN" altLang="en-US" sz="36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8" name="Group 4"/>
          <p:cNvGrpSpPr>
            <a:grpSpLocks/>
          </p:cNvGrpSpPr>
          <p:nvPr/>
        </p:nvGrpSpPr>
        <p:grpSpPr bwMode="auto">
          <a:xfrm>
            <a:off x="3697627" y="4838711"/>
            <a:ext cx="5430839" cy="1146176"/>
            <a:chOff x="-13" y="135"/>
            <a:chExt cx="3421" cy="722"/>
          </a:xfrm>
        </p:grpSpPr>
        <p:sp>
          <p:nvSpPr>
            <p:cNvPr id="29" name="AutoShape 5"/>
            <p:cNvSpPr>
              <a:spLocks noChangeArrowheads="1"/>
            </p:cNvSpPr>
            <p:nvPr/>
          </p:nvSpPr>
          <p:spPr bwMode="auto">
            <a:xfrm>
              <a:off x="-13" y="178"/>
              <a:ext cx="3356" cy="679"/>
            </a:xfrm>
            <a:prstGeom prst="roundRect">
              <a:avLst>
                <a:gd name="adj" fmla="val 16667"/>
              </a:avLst>
            </a:prstGeom>
            <a:solidFill>
              <a:schemeClr val="tx1"/>
            </a:solidFill>
            <a:ln w="9525">
              <a:solidFill>
                <a:srgbClr val="FFCC99"/>
              </a:solidFill>
              <a:round/>
              <a:headEnd/>
              <a:tailEnd/>
            </a:ln>
          </p:spPr>
          <p:txBody>
            <a:bodyPr wrap="none" lIns="90000" tIns="46800" rIns="90000" bIns="46800" anchor="ctr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" name="Text Box 10"/>
            <p:cNvSpPr txBox="1">
              <a:spLocks noChangeArrowheads="1"/>
            </p:cNvSpPr>
            <p:nvPr/>
          </p:nvSpPr>
          <p:spPr bwMode="auto">
            <a:xfrm>
              <a:off x="225" y="135"/>
              <a:ext cx="3183" cy="6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90000" tIns="46800" rIns="90000" bIns="46800">
              <a:spAutoFit/>
            </a:bodyPr>
            <a:lstStyle/>
            <a:p>
              <a:r>
                <a:rPr lang="en-US" altLang="zh-CN" sz="6600" b="1" i="1" dirty="0" err="1" smtClean="0">
                  <a:solidFill>
                    <a:srgbClr val="FFFF00"/>
                  </a:solidFill>
                  <a:latin typeface="Century Schoolbook" panose="020406040505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xy</a:t>
              </a:r>
              <a:r>
                <a:rPr lang="en-US" altLang="zh-CN" sz="6600" dirty="0" smtClean="0">
                  <a:solidFill>
                    <a:srgbClr val="FFFF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=</a:t>
              </a:r>
              <a:r>
                <a:rPr lang="en-US" altLang="zh-CN" sz="6600" b="1" i="1" dirty="0" smtClean="0">
                  <a:solidFill>
                    <a:srgbClr val="FF0000"/>
                  </a:solidFill>
                  <a:latin typeface="Century Schoolbook" panose="020406040505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k</a:t>
              </a:r>
              <a:r>
                <a:rPr lang="zh-CN" altLang="en-US" sz="5400" dirty="0" smtClean="0">
                  <a:solidFill>
                    <a:srgbClr val="FFFF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（</a:t>
              </a:r>
              <a:r>
                <a:rPr lang="zh-CN" altLang="en-US" sz="5400" dirty="0">
                  <a:solidFill>
                    <a:srgbClr val="FFFF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一定）</a:t>
              </a: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18" name="图片 17" descr="图片8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19" name="图片 18" descr="xzgj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xmlns="" val="111751045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" name="图片 4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8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742" t="8052" r="50352" b="61639"/>
          <a:stretch>
            <a:fillRect/>
          </a:stretch>
        </p:blipFill>
        <p:spPr bwMode="auto">
          <a:xfrm>
            <a:off x="462717" y="1319213"/>
            <a:ext cx="2388059" cy="1206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文本框 4"/>
          <p:cNvSpPr txBox="1">
            <a:spLocks noChangeArrowheads="1"/>
          </p:cNvSpPr>
          <p:nvPr/>
        </p:nvSpPr>
        <p:spPr bwMode="auto">
          <a:xfrm>
            <a:off x="669708" y="1777347"/>
            <a:ext cx="162095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Wingdings" panose="05000000000000000000" pitchFamily="2" charset="2"/>
              <a:buChar char="¤"/>
              <a:defRPr sz="2400">
                <a:solidFill>
                  <a:schemeClr val="accent1"/>
                </a:solidFill>
                <a:latin typeface="Arial" panose="020B0604020202020204" pitchFamily="34" charset="0"/>
                <a:ea typeface="黑体" panose="02010609060101010101" charset="-122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ClrTx/>
              <a:buFontTx/>
              <a:buNone/>
            </a:pPr>
            <a:r>
              <a:rPr lang="zh-CN" altLang="en-US" sz="2800" dirty="0" smtClean="0">
                <a:solidFill>
                  <a:srgbClr val="1D41D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巩固练习</a:t>
            </a:r>
            <a:endParaRPr lang="zh-CN" altLang="en-US" sz="2800" dirty="0">
              <a:solidFill>
                <a:srgbClr val="1D41D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748392" y="1144588"/>
            <a:ext cx="933632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锅炉房烧煤的天数与每天烧煤的吨数如下表</a:t>
            </a:r>
            <a:r>
              <a:rPr lang="en-US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endParaRPr lang="zh-CN" altLang="en-US" sz="3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11" name="表格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793557136"/>
              </p:ext>
            </p:extLst>
          </p:nvPr>
        </p:nvGraphicFramePr>
        <p:xfrm>
          <a:off x="2595717" y="2045782"/>
          <a:ext cx="8959692" cy="1357322"/>
        </p:xfrm>
        <a:graphic>
          <a:graphicData uri="http://schemas.openxmlformats.org/drawingml/2006/table">
            <a:tbl>
              <a:tblPr/>
              <a:tblGrid>
                <a:gridCol w="4244062"/>
                <a:gridCol w="943126"/>
                <a:gridCol w="943126"/>
                <a:gridCol w="943126"/>
                <a:gridCol w="943126"/>
                <a:gridCol w="943126"/>
              </a:tblGrid>
              <a:tr h="678661">
                <a:tc>
                  <a:txBody>
                    <a:bodyPr/>
                    <a:lstStyle/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endParaRPr lang="en-US" altLang="zh-CN" sz="3200" kern="100" dirty="0" smtClean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/>
                      </a:endParaRPr>
                    </a:p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r>
                        <a:rPr lang="zh-CN" sz="32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/>
                        </a:rPr>
                        <a:t>每</a:t>
                      </a:r>
                      <a:r>
                        <a:rPr lang="zh-CN" sz="32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/>
                        </a:rPr>
                        <a:t>天烧煤的吨数</a:t>
                      </a:r>
                      <a:r>
                        <a:rPr lang="en-US" sz="3200" i="1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/>
                        </a:rPr>
                        <a:t>/ </a:t>
                      </a:r>
                      <a:r>
                        <a:rPr lang="zh-CN" sz="32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/>
                        </a:rPr>
                        <a:t>吨</a:t>
                      </a:r>
                      <a:endParaRPr lang="zh-CN" sz="32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endParaRPr lang="en-US" sz="3200" kern="100" dirty="0" smtClean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/>
                      </a:endParaRPr>
                    </a:p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r>
                        <a:rPr lang="en-US" sz="32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/>
                        </a:rPr>
                        <a:t>1</a:t>
                      </a:r>
                      <a:endParaRPr lang="zh-CN" sz="32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endParaRPr lang="en-US" sz="3200" kern="100" dirty="0" smtClean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/>
                      </a:endParaRPr>
                    </a:p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r>
                        <a:rPr lang="en-US" sz="32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/>
                        </a:rPr>
                        <a:t>1</a:t>
                      </a:r>
                      <a:r>
                        <a:rPr lang="en-US" sz="3200" i="1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/>
                        </a:rPr>
                        <a:t>.</a:t>
                      </a:r>
                      <a:r>
                        <a:rPr lang="en-US" sz="32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/>
                        </a:rPr>
                        <a:t>5</a:t>
                      </a:r>
                      <a:endParaRPr lang="zh-CN" sz="32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endParaRPr lang="en-US" sz="3200" kern="100" dirty="0" smtClean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/>
                      </a:endParaRPr>
                    </a:p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r>
                        <a:rPr lang="en-US" sz="32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/>
                        </a:rPr>
                        <a:t>2</a:t>
                      </a:r>
                      <a:endParaRPr lang="zh-CN" sz="32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endParaRPr lang="en-US" sz="3200" kern="100" dirty="0" smtClean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/>
                      </a:endParaRPr>
                    </a:p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r>
                        <a:rPr lang="en-US" sz="32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/>
                        </a:rPr>
                        <a:t>2</a:t>
                      </a:r>
                      <a:r>
                        <a:rPr lang="en-US" sz="3200" i="1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/>
                        </a:rPr>
                        <a:t>.</a:t>
                      </a:r>
                      <a:r>
                        <a:rPr lang="en-US" sz="32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/>
                        </a:rPr>
                        <a:t>5</a:t>
                      </a:r>
                      <a:endParaRPr lang="zh-CN" sz="32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endParaRPr lang="en-US" sz="3200" kern="100" dirty="0" smtClean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/>
                      </a:endParaRPr>
                    </a:p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r>
                        <a:rPr lang="en-US" sz="32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/>
                        </a:rPr>
                        <a:t>3</a:t>
                      </a:r>
                      <a:endParaRPr lang="zh-CN" sz="32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78661">
                <a:tc>
                  <a:txBody>
                    <a:bodyPr/>
                    <a:lstStyle/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endParaRPr lang="en-US" altLang="zh-CN" sz="3200" kern="100" dirty="0" smtClean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/>
                      </a:endParaRPr>
                    </a:p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r>
                        <a:rPr lang="zh-CN" sz="32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/>
                        </a:rPr>
                        <a:t>烧</a:t>
                      </a:r>
                      <a:r>
                        <a:rPr lang="zh-CN" sz="32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/>
                        </a:rPr>
                        <a:t>煤的天数</a:t>
                      </a:r>
                      <a:r>
                        <a:rPr lang="en-US" sz="3200" i="1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/>
                        </a:rPr>
                        <a:t>/ </a:t>
                      </a:r>
                      <a:r>
                        <a:rPr lang="zh-CN" sz="32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/>
                        </a:rPr>
                        <a:t>天</a:t>
                      </a:r>
                      <a:endParaRPr lang="zh-CN" sz="32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endParaRPr lang="en-US" sz="3200" kern="100" dirty="0" smtClean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/>
                      </a:endParaRPr>
                    </a:p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r>
                        <a:rPr lang="en-US" sz="32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/>
                        </a:rPr>
                        <a:t>30</a:t>
                      </a:r>
                      <a:endParaRPr lang="zh-CN" sz="32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endParaRPr lang="en-US" sz="3200" kern="100" dirty="0" smtClean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/>
                      </a:endParaRPr>
                    </a:p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r>
                        <a:rPr lang="en-US" sz="32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/>
                        </a:rPr>
                        <a:t>20</a:t>
                      </a:r>
                      <a:endParaRPr lang="zh-CN" sz="32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endParaRPr lang="en-US" sz="3200" kern="100" dirty="0" smtClean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/>
                      </a:endParaRPr>
                    </a:p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r>
                        <a:rPr lang="en-US" sz="32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/>
                        </a:rPr>
                        <a:t>15</a:t>
                      </a:r>
                      <a:endParaRPr lang="zh-CN" sz="32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endParaRPr lang="en-US" sz="3200" kern="100" dirty="0" smtClean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/>
                      </a:endParaRPr>
                    </a:p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r>
                        <a:rPr lang="en-US" sz="32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/>
                        </a:rPr>
                        <a:t>12</a:t>
                      </a:r>
                      <a:endParaRPr lang="zh-CN" sz="32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endParaRPr lang="en-US" sz="3200" kern="100" dirty="0" smtClean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/>
                      </a:endParaRPr>
                    </a:p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r>
                        <a:rPr lang="en-US" sz="32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/>
                        </a:rPr>
                        <a:t>10</a:t>
                      </a:r>
                      <a:endParaRPr lang="zh-CN" sz="32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2" name="矩形 11"/>
          <p:cNvSpPr/>
          <p:nvPr/>
        </p:nvSpPr>
        <p:spPr>
          <a:xfrm>
            <a:off x="2533289" y="3774215"/>
            <a:ext cx="866414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(1)</a:t>
            </a:r>
            <a:r>
              <a:rPr lang="zh-CN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表中有哪两种量</a:t>
            </a:r>
            <a:r>
              <a:rPr lang="en-US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r>
              <a:rPr lang="zh-CN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它们是不是相关联的量</a:t>
            </a:r>
            <a:r>
              <a:rPr lang="en-US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endParaRPr lang="zh-CN" altLang="en-US" sz="3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389239" y="4730102"/>
            <a:ext cx="969547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6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每天烧煤的吨数和烧煤的天数</a:t>
            </a:r>
            <a:r>
              <a:rPr lang="en-US" altLang="zh-CN" sz="36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36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是相关联的量。</a:t>
            </a:r>
            <a:endParaRPr lang="zh-CN" altLang="en-US" sz="36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15" name="图片 14" descr="图片8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16" name="图片 15" descr="xzgj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2" grpId="0"/>
      <p:bldP spid="1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" name="图片 4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8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742" t="8052" r="50352" b="61639"/>
          <a:stretch>
            <a:fillRect/>
          </a:stretch>
        </p:blipFill>
        <p:spPr bwMode="auto">
          <a:xfrm>
            <a:off x="462717" y="1319213"/>
            <a:ext cx="2388059" cy="1206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文本框 4"/>
          <p:cNvSpPr txBox="1">
            <a:spLocks noChangeArrowheads="1"/>
          </p:cNvSpPr>
          <p:nvPr/>
        </p:nvSpPr>
        <p:spPr bwMode="auto">
          <a:xfrm>
            <a:off x="669708" y="1777347"/>
            <a:ext cx="162095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Wingdings" panose="05000000000000000000" pitchFamily="2" charset="2"/>
              <a:buChar char="¤"/>
              <a:defRPr sz="2400">
                <a:solidFill>
                  <a:schemeClr val="accent1"/>
                </a:solidFill>
                <a:latin typeface="Arial" panose="020B0604020202020204" pitchFamily="34" charset="0"/>
                <a:ea typeface="黑体" panose="02010609060101010101" charset="-122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ClrTx/>
              <a:buFontTx/>
              <a:buNone/>
            </a:pPr>
            <a:r>
              <a:rPr lang="zh-CN" altLang="en-US" sz="2800" dirty="0" smtClean="0">
                <a:solidFill>
                  <a:srgbClr val="1D41D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巩固练习</a:t>
            </a:r>
            <a:endParaRPr lang="zh-CN" altLang="en-US" sz="2800" dirty="0">
              <a:solidFill>
                <a:srgbClr val="1D41D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748392" y="1144588"/>
            <a:ext cx="933632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锅炉房烧煤的天数与每天烧煤的吨数如下表</a:t>
            </a:r>
            <a:r>
              <a:rPr lang="en-US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endParaRPr lang="zh-CN" altLang="en-US" sz="3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11" name="表格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793557136"/>
              </p:ext>
            </p:extLst>
          </p:nvPr>
        </p:nvGraphicFramePr>
        <p:xfrm>
          <a:off x="2595717" y="2045782"/>
          <a:ext cx="8959692" cy="1357322"/>
        </p:xfrm>
        <a:graphic>
          <a:graphicData uri="http://schemas.openxmlformats.org/drawingml/2006/table">
            <a:tbl>
              <a:tblPr/>
              <a:tblGrid>
                <a:gridCol w="4244062"/>
                <a:gridCol w="943126"/>
                <a:gridCol w="943126"/>
                <a:gridCol w="943126"/>
                <a:gridCol w="943126"/>
                <a:gridCol w="943126"/>
              </a:tblGrid>
              <a:tr h="678661">
                <a:tc>
                  <a:txBody>
                    <a:bodyPr/>
                    <a:lstStyle/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endParaRPr lang="en-US" altLang="zh-CN" sz="3200" kern="100" dirty="0" smtClean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/>
                      </a:endParaRPr>
                    </a:p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r>
                        <a:rPr lang="zh-CN" sz="32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/>
                        </a:rPr>
                        <a:t>每</a:t>
                      </a:r>
                      <a:r>
                        <a:rPr lang="zh-CN" sz="32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/>
                        </a:rPr>
                        <a:t>天烧煤的吨数</a:t>
                      </a:r>
                      <a:r>
                        <a:rPr lang="en-US" sz="3200" i="1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/>
                        </a:rPr>
                        <a:t>/ </a:t>
                      </a:r>
                      <a:r>
                        <a:rPr lang="zh-CN" sz="32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/>
                        </a:rPr>
                        <a:t>吨</a:t>
                      </a:r>
                      <a:endParaRPr lang="zh-CN" sz="32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endParaRPr lang="en-US" sz="3200" kern="100" dirty="0" smtClean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/>
                      </a:endParaRPr>
                    </a:p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r>
                        <a:rPr lang="en-US" sz="32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/>
                        </a:rPr>
                        <a:t>1</a:t>
                      </a:r>
                      <a:endParaRPr lang="zh-CN" sz="32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endParaRPr lang="en-US" sz="3200" kern="100" dirty="0" smtClean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/>
                      </a:endParaRPr>
                    </a:p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r>
                        <a:rPr lang="en-US" sz="32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/>
                        </a:rPr>
                        <a:t>1</a:t>
                      </a:r>
                      <a:r>
                        <a:rPr lang="en-US" sz="3200" i="1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/>
                        </a:rPr>
                        <a:t>.</a:t>
                      </a:r>
                      <a:r>
                        <a:rPr lang="en-US" sz="32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/>
                        </a:rPr>
                        <a:t>5</a:t>
                      </a:r>
                      <a:endParaRPr lang="zh-CN" sz="32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endParaRPr lang="en-US" sz="3200" kern="100" dirty="0" smtClean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/>
                      </a:endParaRPr>
                    </a:p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r>
                        <a:rPr lang="en-US" sz="32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/>
                        </a:rPr>
                        <a:t>2</a:t>
                      </a:r>
                      <a:endParaRPr lang="zh-CN" sz="32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endParaRPr lang="en-US" sz="3200" kern="100" dirty="0" smtClean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/>
                      </a:endParaRPr>
                    </a:p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r>
                        <a:rPr lang="en-US" sz="32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/>
                        </a:rPr>
                        <a:t>2</a:t>
                      </a:r>
                      <a:r>
                        <a:rPr lang="en-US" sz="3200" i="1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/>
                        </a:rPr>
                        <a:t>.</a:t>
                      </a:r>
                      <a:r>
                        <a:rPr lang="en-US" sz="32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/>
                        </a:rPr>
                        <a:t>5</a:t>
                      </a:r>
                      <a:endParaRPr lang="zh-CN" sz="32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endParaRPr lang="en-US" sz="3200" kern="100" dirty="0" smtClean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/>
                      </a:endParaRPr>
                    </a:p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r>
                        <a:rPr lang="en-US" sz="32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/>
                        </a:rPr>
                        <a:t>3</a:t>
                      </a:r>
                      <a:endParaRPr lang="zh-CN" sz="32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78661">
                <a:tc>
                  <a:txBody>
                    <a:bodyPr/>
                    <a:lstStyle/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endParaRPr lang="en-US" altLang="zh-CN" sz="3200" kern="100" dirty="0" smtClean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/>
                      </a:endParaRPr>
                    </a:p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r>
                        <a:rPr lang="zh-CN" sz="32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/>
                        </a:rPr>
                        <a:t>烧</a:t>
                      </a:r>
                      <a:r>
                        <a:rPr lang="zh-CN" sz="32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/>
                        </a:rPr>
                        <a:t>煤的天数</a:t>
                      </a:r>
                      <a:r>
                        <a:rPr lang="en-US" sz="3200" i="1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/>
                        </a:rPr>
                        <a:t>/ </a:t>
                      </a:r>
                      <a:r>
                        <a:rPr lang="zh-CN" sz="32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/>
                        </a:rPr>
                        <a:t>天</a:t>
                      </a:r>
                      <a:endParaRPr lang="zh-CN" sz="32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endParaRPr lang="en-US" sz="3200" kern="100" dirty="0" smtClean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/>
                      </a:endParaRPr>
                    </a:p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r>
                        <a:rPr lang="en-US" sz="32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/>
                        </a:rPr>
                        <a:t>30</a:t>
                      </a:r>
                      <a:endParaRPr lang="zh-CN" sz="32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endParaRPr lang="en-US" sz="3200" kern="100" dirty="0" smtClean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/>
                      </a:endParaRPr>
                    </a:p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r>
                        <a:rPr lang="en-US" sz="32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/>
                        </a:rPr>
                        <a:t>20</a:t>
                      </a:r>
                      <a:endParaRPr lang="zh-CN" sz="32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endParaRPr lang="en-US" sz="3200" kern="100" dirty="0" smtClean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/>
                      </a:endParaRPr>
                    </a:p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r>
                        <a:rPr lang="en-US" sz="32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/>
                        </a:rPr>
                        <a:t>15</a:t>
                      </a:r>
                      <a:endParaRPr lang="zh-CN" sz="32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endParaRPr lang="en-US" sz="3200" kern="100" dirty="0" smtClean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/>
                      </a:endParaRPr>
                    </a:p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r>
                        <a:rPr lang="en-US" sz="32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/>
                        </a:rPr>
                        <a:t>12</a:t>
                      </a:r>
                      <a:endParaRPr lang="zh-CN" sz="32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endParaRPr lang="en-US" sz="3200" kern="100" dirty="0" smtClean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/>
                      </a:endParaRPr>
                    </a:p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r>
                        <a:rPr lang="en-US" sz="32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/>
                        </a:rPr>
                        <a:t>10</a:t>
                      </a:r>
                      <a:endParaRPr lang="zh-CN" sz="32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4" name="矩形 13"/>
          <p:cNvSpPr/>
          <p:nvPr/>
        </p:nvSpPr>
        <p:spPr>
          <a:xfrm>
            <a:off x="2389823" y="3501817"/>
            <a:ext cx="828680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(2)</a:t>
            </a:r>
            <a:r>
              <a:rPr lang="zh-CN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写出几组这两种量中相对应的两个数的积</a:t>
            </a:r>
            <a:r>
              <a:rPr lang="en-US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</a:p>
          <a:p>
            <a:r>
              <a:rPr lang="en-US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并比较大小</a:t>
            </a:r>
            <a:r>
              <a:rPr lang="en-US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说一说这个积表示什么。</a:t>
            </a:r>
            <a:endParaRPr lang="zh-CN" altLang="zh-CN" sz="3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2724521" y="5654487"/>
            <a:ext cx="581971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2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这个积表示这批煤的总吨数。</a:t>
            </a:r>
            <a:endParaRPr lang="zh-CN" altLang="en-US" sz="32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2112750" y="4577269"/>
            <a:ext cx="291726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1×30=30</a:t>
            </a:r>
            <a:endParaRPr lang="zh-CN" altLang="en-US" sz="36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5745769" y="4577269"/>
            <a:ext cx="291726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1.5×2=30</a:t>
            </a:r>
            <a:endParaRPr lang="zh-CN" altLang="en-US" sz="36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8975667" y="4577269"/>
            <a:ext cx="291726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2×15=30</a:t>
            </a:r>
            <a:endParaRPr lang="zh-CN" altLang="en-US" sz="36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2112750" y="5117481"/>
            <a:ext cx="291726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2.5×12=30</a:t>
            </a:r>
            <a:endParaRPr lang="zh-CN" altLang="en-US" sz="36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5745768" y="5115448"/>
            <a:ext cx="291726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3×10=30</a:t>
            </a:r>
            <a:endParaRPr lang="zh-CN" altLang="en-US" sz="36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8975666" y="5115448"/>
            <a:ext cx="291726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积相等</a:t>
            </a:r>
            <a:endParaRPr lang="zh-CN" altLang="en-US" sz="36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23" name="图片 22" descr="图片8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24" name="图片 23" descr="xzgj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xmlns="" val="40198858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6" grpId="0"/>
      <p:bldP spid="17" grpId="0"/>
      <p:bldP spid="18" grpId="0"/>
      <p:bldP spid="19" grpId="0"/>
      <p:bldP spid="20" grpId="0"/>
      <p:bldP spid="2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" name="图片 4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8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742" t="8052" r="50352" b="61639"/>
          <a:stretch>
            <a:fillRect/>
          </a:stretch>
        </p:blipFill>
        <p:spPr bwMode="auto">
          <a:xfrm>
            <a:off x="462717" y="1319213"/>
            <a:ext cx="2388059" cy="1206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文本框 4"/>
          <p:cNvSpPr txBox="1">
            <a:spLocks noChangeArrowheads="1"/>
          </p:cNvSpPr>
          <p:nvPr/>
        </p:nvSpPr>
        <p:spPr bwMode="auto">
          <a:xfrm>
            <a:off x="669708" y="1777347"/>
            <a:ext cx="162095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Wingdings" panose="05000000000000000000" pitchFamily="2" charset="2"/>
              <a:buChar char="¤"/>
              <a:defRPr sz="2400">
                <a:solidFill>
                  <a:schemeClr val="accent1"/>
                </a:solidFill>
                <a:latin typeface="Arial" panose="020B0604020202020204" pitchFamily="34" charset="0"/>
                <a:ea typeface="黑体" panose="02010609060101010101" charset="-122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ClrTx/>
              <a:buFontTx/>
              <a:buNone/>
            </a:pPr>
            <a:r>
              <a:rPr lang="zh-CN" altLang="en-US" sz="2800" dirty="0" smtClean="0">
                <a:solidFill>
                  <a:srgbClr val="1D41D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巩固练习</a:t>
            </a:r>
            <a:endParaRPr lang="zh-CN" altLang="en-US" sz="2800" dirty="0">
              <a:solidFill>
                <a:srgbClr val="1D41D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748392" y="1144588"/>
            <a:ext cx="933632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锅炉房烧煤的天数与每天烧煤的吨数如下表</a:t>
            </a:r>
            <a:r>
              <a:rPr lang="en-US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endParaRPr lang="zh-CN" altLang="en-US" sz="3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11" name="表格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793557136"/>
              </p:ext>
            </p:extLst>
          </p:nvPr>
        </p:nvGraphicFramePr>
        <p:xfrm>
          <a:off x="2595717" y="2045782"/>
          <a:ext cx="8959692" cy="1357322"/>
        </p:xfrm>
        <a:graphic>
          <a:graphicData uri="http://schemas.openxmlformats.org/drawingml/2006/table">
            <a:tbl>
              <a:tblPr/>
              <a:tblGrid>
                <a:gridCol w="4244062"/>
                <a:gridCol w="943126"/>
                <a:gridCol w="943126"/>
                <a:gridCol w="943126"/>
                <a:gridCol w="943126"/>
                <a:gridCol w="943126"/>
              </a:tblGrid>
              <a:tr h="678661">
                <a:tc>
                  <a:txBody>
                    <a:bodyPr/>
                    <a:lstStyle/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endParaRPr lang="en-US" altLang="zh-CN" sz="3200" kern="100" dirty="0" smtClean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/>
                      </a:endParaRPr>
                    </a:p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r>
                        <a:rPr lang="zh-CN" sz="32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/>
                        </a:rPr>
                        <a:t>每</a:t>
                      </a:r>
                      <a:r>
                        <a:rPr lang="zh-CN" sz="32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/>
                        </a:rPr>
                        <a:t>天烧煤的吨数</a:t>
                      </a:r>
                      <a:r>
                        <a:rPr lang="en-US" sz="3200" i="1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/>
                        </a:rPr>
                        <a:t>/ </a:t>
                      </a:r>
                      <a:r>
                        <a:rPr lang="zh-CN" sz="32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/>
                        </a:rPr>
                        <a:t>吨</a:t>
                      </a:r>
                      <a:endParaRPr lang="zh-CN" sz="32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endParaRPr lang="en-US" sz="3200" kern="100" dirty="0" smtClean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/>
                      </a:endParaRPr>
                    </a:p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r>
                        <a:rPr lang="en-US" sz="32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/>
                        </a:rPr>
                        <a:t>1</a:t>
                      </a:r>
                      <a:endParaRPr lang="zh-CN" sz="32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endParaRPr lang="en-US" sz="3200" kern="100" dirty="0" smtClean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/>
                      </a:endParaRPr>
                    </a:p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r>
                        <a:rPr lang="en-US" sz="32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/>
                        </a:rPr>
                        <a:t>1</a:t>
                      </a:r>
                      <a:r>
                        <a:rPr lang="en-US" sz="3200" i="1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/>
                        </a:rPr>
                        <a:t>.</a:t>
                      </a:r>
                      <a:r>
                        <a:rPr lang="en-US" sz="32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/>
                        </a:rPr>
                        <a:t>5</a:t>
                      </a:r>
                      <a:endParaRPr lang="zh-CN" sz="32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endParaRPr lang="en-US" sz="3200" kern="100" dirty="0" smtClean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/>
                      </a:endParaRPr>
                    </a:p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r>
                        <a:rPr lang="en-US" sz="32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/>
                        </a:rPr>
                        <a:t>2</a:t>
                      </a:r>
                      <a:endParaRPr lang="zh-CN" sz="32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endParaRPr lang="en-US" sz="3200" kern="100" dirty="0" smtClean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/>
                      </a:endParaRPr>
                    </a:p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r>
                        <a:rPr lang="en-US" sz="32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/>
                        </a:rPr>
                        <a:t>2</a:t>
                      </a:r>
                      <a:r>
                        <a:rPr lang="en-US" sz="3200" i="1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/>
                        </a:rPr>
                        <a:t>.</a:t>
                      </a:r>
                      <a:r>
                        <a:rPr lang="en-US" sz="32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/>
                        </a:rPr>
                        <a:t>5</a:t>
                      </a:r>
                      <a:endParaRPr lang="zh-CN" sz="32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endParaRPr lang="en-US" sz="3200" kern="100" dirty="0" smtClean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/>
                      </a:endParaRPr>
                    </a:p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r>
                        <a:rPr lang="en-US" sz="32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/>
                        </a:rPr>
                        <a:t>3</a:t>
                      </a:r>
                      <a:endParaRPr lang="zh-CN" sz="32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78661">
                <a:tc>
                  <a:txBody>
                    <a:bodyPr/>
                    <a:lstStyle/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endParaRPr lang="en-US" altLang="zh-CN" sz="3200" kern="100" dirty="0" smtClean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/>
                      </a:endParaRPr>
                    </a:p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r>
                        <a:rPr lang="zh-CN" sz="32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/>
                        </a:rPr>
                        <a:t>烧</a:t>
                      </a:r>
                      <a:r>
                        <a:rPr lang="zh-CN" sz="32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/>
                        </a:rPr>
                        <a:t>煤的天数</a:t>
                      </a:r>
                      <a:r>
                        <a:rPr lang="en-US" sz="3200" i="1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/>
                        </a:rPr>
                        <a:t>/ </a:t>
                      </a:r>
                      <a:r>
                        <a:rPr lang="zh-CN" sz="32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/>
                        </a:rPr>
                        <a:t>天</a:t>
                      </a:r>
                      <a:endParaRPr lang="zh-CN" sz="32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endParaRPr lang="en-US" sz="3200" kern="100" dirty="0" smtClean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/>
                      </a:endParaRPr>
                    </a:p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r>
                        <a:rPr lang="en-US" sz="32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/>
                        </a:rPr>
                        <a:t>30</a:t>
                      </a:r>
                      <a:endParaRPr lang="zh-CN" sz="32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endParaRPr lang="en-US" sz="3200" kern="100" dirty="0" smtClean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/>
                      </a:endParaRPr>
                    </a:p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r>
                        <a:rPr lang="en-US" sz="32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/>
                        </a:rPr>
                        <a:t>20</a:t>
                      </a:r>
                      <a:endParaRPr lang="zh-CN" sz="32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endParaRPr lang="en-US" sz="3200" kern="100" dirty="0" smtClean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/>
                      </a:endParaRPr>
                    </a:p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r>
                        <a:rPr lang="en-US" sz="32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/>
                        </a:rPr>
                        <a:t>15</a:t>
                      </a:r>
                      <a:endParaRPr lang="zh-CN" sz="32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endParaRPr lang="en-US" sz="3200" kern="100" dirty="0" smtClean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/>
                      </a:endParaRPr>
                    </a:p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r>
                        <a:rPr lang="en-US" sz="32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/>
                        </a:rPr>
                        <a:t>12</a:t>
                      </a:r>
                      <a:endParaRPr lang="zh-CN" sz="32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endParaRPr lang="en-US" sz="3200" kern="100" dirty="0" smtClean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/>
                      </a:endParaRPr>
                    </a:p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r>
                        <a:rPr lang="en-US" sz="32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/>
                        </a:rPr>
                        <a:t>10</a:t>
                      </a:r>
                      <a:endParaRPr lang="zh-CN" sz="32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2" name="矩形 21"/>
          <p:cNvSpPr/>
          <p:nvPr/>
        </p:nvSpPr>
        <p:spPr>
          <a:xfrm>
            <a:off x="1888378" y="3591064"/>
            <a:ext cx="1002422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(3)</a:t>
            </a:r>
            <a:r>
              <a:rPr lang="zh-CN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烧煤的天数与每天烧煤的吨数成反比例吗</a:t>
            </a:r>
            <a:r>
              <a:rPr lang="en-US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r>
              <a:rPr lang="zh-CN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为什么</a:t>
            </a:r>
            <a:r>
              <a:rPr lang="en-US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endParaRPr lang="zh-CN" altLang="zh-CN" sz="3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2348153" y="4468455"/>
            <a:ext cx="9454819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6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成反比例</a:t>
            </a:r>
            <a:r>
              <a:rPr lang="zh-CN" altLang="en-US" sz="36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3600" b="1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36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因为烧煤的天数与每天烧煤的吨数的积一定。</a:t>
            </a:r>
            <a:endParaRPr lang="zh-CN" altLang="en-US" sz="36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15" name="图片 14" descr="图片8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16" name="图片 15" descr="xzgj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xmlns="" val="18377217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云形标注 8"/>
          <p:cNvSpPr/>
          <p:nvPr/>
        </p:nvSpPr>
        <p:spPr>
          <a:xfrm>
            <a:off x="2424857" y="2073234"/>
            <a:ext cx="7604045" cy="945885"/>
          </a:xfrm>
          <a:prstGeom prst="cloudCallout">
            <a:avLst>
              <a:gd name="adj1" fmla="val 36769"/>
              <a:gd name="adj2" fmla="val 42222"/>
            </a:avLst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lvl="0" algn="ctr" eaLnBrk="1" hangingPunct="1">
              <a:defRPr/>
            </a:pPr>
            <a:r>
              <a:rPr lang="zh-CN" altLang="en-US" sz="32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单价和数量成反比例关系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284742" y="336689"/>
            <a:ext cx="6096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ctr" eaLnBrk="1" hangingPunct="1">
              <a:defRPr/>
            </a:pPr>
            <a:r>
              <a:rPr lang="zh-CN" altLang="en-US" sz="3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寻找生活中的反比例关系</a:t>
            </a:r>
          </a:p>
        </p:txBody>
      </p:sp>
      <p:sp>
        <p:nvSpPr>
          <p:cNvPr id="13" name="矩形 12"/>
          <p:cNvSpPr/>
          <p:nvPr/>
        </p:nvSpPr>
        <p:spPr>
          <a:xfrm>
            <a:off x="3697820" y="1381289"/>
            <a:ext cx="491352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eaLnBrk="1" hangingPunct="1">
              <a:defRPr/>
            </a:pPr>
            <a:r>
              <a: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单价</a:t>
            </a:r>
            <a:r>
              <a:rPr lang="en-US" altLang="zh-CN" sz="3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×</a:t>
            </a:r>
            <a:r>
              <a: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数量</a:t>
            </a:r>
            <a:r>
              <a:rPr lang="en-US" altLang="zh-CN" sz="3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总价（一定）</a:t>
            </a:r>
          </a:p>
        </p:txBody>
      </p:sp>
      <p:sp>
        <p:nvSpPr>
          <p:cNvPr id="15" name="矩形 14"/>
          <p:cNvSpPr/>
          <p:nvPr/>
        </p:nvSpPr>
        <p:spPr>
          <a:xfrm>
            <a:off x="3639238" y="3136613"/>
            <a:ext cx="491352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eaLnBrk="1" hangingPunct="1">
              <a:defRPr/>
            </a:pPr>
            <a:r>
              <a: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速度</a:t>
            </a:r>
            <a:r>
              <a:rPr lang="en-US" altLang="zh-CN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×</a:t>
            </a:r>
            <a:r>
              <a: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时间</a:t>
            </a:r>
            <a:r>
              <a:rPr lang="en-US" altLang="zh-CN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zh-CN" altLang="en-US" sz="3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路程（一定）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云形标注 15"/>
          <p:cNvSpPr/>
          <p:nvPr/>
        </p:nvSpPr>
        <p:spPr>
          <a:xfrm>
            <a:off x="2424857" y="3768633"/>
            <a:ext cx="7604045" cy="945885"/>
          </a:xfrm>
          <a:prstGeom prst="cloudCallout">
            <a:avLst>
              <a:gd name="adj1" fmla="val 36769"/>
              <a:gd name="adj2" fmla="val 42222"/>
            </a:avLst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lvl="0" algn="ctr" eaLnBrk="1" hangingPunct="1">
              <a:defRPr/>
            </a:pPr>
            <a:r>
              <a:rPr lang="zh-CN" altLang="en-US" sz="32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速度和时间成反比例关系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3492634" y="4761763"/>
            <a:ext cx="532389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eaLnBrk="1" hangingPunct="1">
              <a:defRPr/>
            </a:pPr>
            <a:r>
              <a:rPr lang="zh-CN" altLang="en-US" sz="3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长</a:t>
            </a:r>
            <a:r>
              <a:rPr lang="en-US" altLang="zh-CN" sz="3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×</a:t>
            </a:r>
            <a:r>
              <a:rPr lang="zh-CN" altLang="en-US" sz="3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宽</a:t>
            </a:r>
            <a:r>
              <a:rPr lang="en-US" altLang="zh-CN" sz="3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zh-CN" altLang="en-US" sz="3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长方形面积（一定）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云形标注 17"/>
          <p:cNvSpPr/>
          <p:nvPr/>
        </p:nvSpPr>
        <p:spPr>
          <a:xfrm>
            <a:off x="2088987" y="5352244"/>
            <a:ext cx="8592981" cy="945885"/>
          </a:xfrm>
          <a:prstGeom prst="cloudCallout">
            <a:avLst>
              <a:gd name="adj1" fmla="val 36769"/>
              <a:gd name="adj2" fmla="val 42222"/>
            </a:avLst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lvl="0" algn="ctr" eaLnBrk="1" hangingPunct="1">
              <a:defRPr/>
            </a:pPr>
            <a:r>
              <a:rPr lang="zh-CN" altLang="en-US" sz="32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长方形的长和宽成反比例关系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20" name="图片 19" descr="图片8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21" name="图片 20" descr="xzgj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xmlns="" val="33208736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6" grpId="0" bldLvl="0" animBg="1"/>
      <p:bldP spid="18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6" name="Picture 2" descr="C:\Users\Administrator\Desktop\图片1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868" t="11764" r="15042" b="22804"/>
          <a:stretch>
            <a:fillRect/>
          </a:stretch>
        </p:blipFill>
        <p:spPr bwMode="auto">
          <a:xfrm>
            <a:off x="674263" y="1252114"/>
            <a:ext cx="1378790" cy="662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7" name="文本框 22"/>
          <p:cNvSpPr txBox="1"/>
          <p:nvPr/>
        </p:nvSpPr>
        <p:spPr>
          <a:xfrm flipH="1">
            <a:off x="2628574" y="1159623"/>
            <a:ext cx="5785176" cy="830997"/>
          </a:xfrm>
          <a:prstGeom prst="rect">
            <a:avLst/>
          </a:prstGeom>
          <a:noFill/>
          <a:ln w="9525">
            <a:noFill/>
          </a:ln>
          <a:effectLst>
            <a:outerShdw sx="999" sy="999" algn="ctr" rotWithShape="0">
              <a:srgbClr val="000000"/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、教材第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48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页“做一做”。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pic>
        <p:nvPicPr>
          <p:cNvPr id="14" name="Picture 74" descr="103副本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32150" y="1664660"/>
            <a:ext cx="5994910" cy="1806575"/>
          </a:xfrm>
          <a:prstGeom prst="rect">
            <a:avLst/>
          </a:prstGeom>
          <a:noFill/>
        </p:spPr>
      </p:pic>
      <p:sp>
        <p:nvSpPr>
          <p:cNvPr id="16" name="Rectangle 54"/>
          <p:cNvSpPr>
            <a:spLocks noChangeArrowheads="1"/>
          </p:cNvSpPr>
          <p:nvPr/>
        </p:nvSpPr>
        <p:spPr bwMode="auto">
          <a:xfrm>
            <a:off x="1660546" y="4665056"/>
            <a:ext cx="1000051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r>
              <a:rPr lang="zh-CN" alt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（1）表中有哪两种量？它们是不是相关联的量？                </a:t>
            </a:r>
          </a:p>
        </p:txBody>
      </p:sp>
      <p:sp>
        <p:nvSpPr>
          <p:cNvPr id="17" name="矩形 16"/>
          <p:cNvSpPr/>
          <p:nvPr/>
        </p:nvSpPr>
        <p:spPr>
          <a:xfrm>
            <a:off x="1897625" y="5249831"/>
            <a:ext cx="8888362" cy="12741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zh-CN" sz="32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表中有每天运的吨数和运货的天数两种量</a:t>
            </a:r>
            <a:r>
              <a:rPr lang="en-US" altLang="zh-CN" sz="32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32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它们是相关联的量。</a:t>
            </a:r>
            <a:endParaRPr lang="zh-CN" altLang="en-US" sz="32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8" name="表格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233941354"/>
              </p:ext>
            </p:extLst>
          </p:nvPr>
        </p:nvGraphicFramePr>
        <p:xfrm>
          <a:off x="576829" y="3523453"/>
          <a:ext cx="11084230" cy="10363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982448"/>
                <a:gridCol w="1350297"/>
                <a:gridCol w="1350297"/>
                <a:gridCol w="1350297"/>
                <a:gridCol w="1350297"/>
                <a:gridCol w="1350297"/>
                <a:gridCol w="1350297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每天运的吨数</a:t>
                      </a:r>
                      <a:r>
                        <a:rPr lang="en-US" altLang="zh-CN" sz="28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/t</a:t>
                      </a:r>
                      <a:endParaRPr lang="zh-CN" altLang="en-US" sz="28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300</a:t>
                      </a:r>
                      <a:endParaRPr lang="zh-CN" altLang="en-US" sz="28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150</a:t>
                      </a:r>
                      <a:endParaRPr lang="zh-CN" altLang="en-US" sz="28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100</a:t>
                      </a:r>
                      <a:endParaRPr lang="zh-CN" altLang="en-US" sz="28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75</a:t>
                      </a:r>
                      <a:endParaRPr lang="zh-CN" altLang="en-US" sz="28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60</a:t>
                      </a:r>
                      <a:endParaRPr lang="zh-CN" altLang="en-US" sz="28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50</a:t>
                      </a:r>
                      <a:endParaRPr lang="zh-CN" altLang="en-US" sz="28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运货的天数</a:t>
                      </a:r>
                      <a:r>
                        <a:rPr lang="en-US" altLang="zh-CN" sz="28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/</a:t>
                      </a:r>
                      <a:r>
                        <a:rPr lang="zh-CN" altLang="en-US" sz="28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天</a:t>
                      </a:r>
                      <a:endParaRPr lang="zh-CN" altLang="en-US" sz="28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</a:t>
                      </a:r>
                      <a:endParaRPr lang="zh-CN" altLang="en-US" sz="28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</a:t>
                      </a:r>
                      <a:endParaRPr lang="zh-CN" altLang="en-US" sz="28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</a:t>
                      </a:r>
                      <a:endParaRPr lang="zh-CN" altLang="en-US" sz="28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</a:t>
                      </a:r>
                      <a:endParaRPr lang="zh-CN" altLang="en-US" sz="28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</a:t>
                      </a:r>
                      <a:endParaRPr lang="zh-CN" altLang="en-US" sz="28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</a:t>
                      </a:r>
                      <a:endParaRPr lang="zh-CN" altLang="en-US" sz="28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grpSp>
        <p:nvGrpSpPr>
          <p:cNvPr id="15" name="组合 14"/>
          <p:cNvGrpSpPr/>
          <p:nvPr/>
        </p:nvGrpSpPr>
        <p:grpSpPr>
          <a:xfrm>
            <a:off x="37465" y="48260"/>
            <a:ext cx="3260090" cy="1286510"/>
            <a:chOff x="59" y="76"/>
            <a:chExt cx="5134" cy="2026"/>
          </a:xfrm>
        </p:grpSpPr>
        <p:pic>
          <p:nvPicPr>
            <p:cNvPr id="18" name="图片 17" descr="图片11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3186" y="76"/>
              <a:ext cx="2007" cy="2026"/>
            </a:xfrm>
            <a:prstGeom prst="rect">
              <a:avLst/>
            </a:prstGeom>
          </p:spPr>
        </p:pic>
        <p:pic>
          <p:nvPicPr>
            <p:cNvPr id="19" name="图片 18" descr="stlx"/>
            <p:cNvPicPr>
              <a:picLocks noChangeAspect="1"/>
            </p:cNvPicPr>
            <p:nvPr/>
          </p:nvPicPr>
          <p:blipFill>
            <a:blip r:embed="rId7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906" b="-2155"/>
            <a:stretch>
              <a:fillRect/>
            </a:stretch>
          </p:blipFill>
          <p:spPr>
            <a:xfrm>
              <a:off x="59" y="504"/>
              <a:ext cx="3127" cy="948"/>
            </a:xfrm>
            <a:prstGeom prst="rect">
              <a:avLst/>
            </a:prstGeom>
          </p:spPr>
        </p:pic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bldLvl="0" animBg="1"/>
      <p:bldP spid="16" grpId="0"/>
      <p:bldP spid="1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6" name="Picture 2" descr="C:\Users\Administrator\Desktop\图片1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868" t="11764" r="15042" b="22804"/>
          <a:stretch>
            <a:fillRect/>
          </a:stretch>
        </p:blipFill>
        <p:spPr bwMode="auto">
          <a:xfrm>
            <a:off x="674263" y="1252114"/>
            <a:ext cx="1378790" cy="662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7" name="文本框 22"/>
          <p:cNvSpPr txBox="1"/>
          <p:nvPr/>
        </p:nvSpPr>
        <p:spPr>
          <a:xfrm flipH="1">
            <a:off x="2628574" y="1159623"/>
            <a:ext cx="5785176" cy="830997"/>
          </a:xfrm>
          <a:prstGeom prst="rect">
            <a:avLst/>
          </a:prstGeom>
          <a:noFill/>
          <a:ln w="9525">
            <a:noFill/>
          </a:ln>
          <a:effectLst>
            <a:outerShdw sx="999" sy="999" algn="ctr" rotWithShape="0">
              <a:srgbClr val="000000"/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、教材第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48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页“做一做”。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16" name="Rectangle 54"/>
          <p:cNvSpPr>
            <a:spLocks noChangeArrowheads="1"/>
          </p:cNvSpPr>
          <p:nvPr/>
        </p:nvSpPr>
        <p:spPr bwMode="auto">
          <a:xfrm>
            <a:off x="1571239" y="3205572"/>
            <a:ext cx="10000512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）写出几组这两种量中相对应的两个数的积，并比较积的大小，说一说这个积表示什么。</a:t>
            </a:r>
          </a:p>
        </p:txBody>
      </p:sp>
      <p:sp>
        <p:nvSpPr>
          <p:cNvPr id="17" name="矩形 16"/>
          <p:cNvSpPr/>
          <p:nvPr/>
        </p:nvSpPr>
        <p:spPr>
          <a:xfrm>
            <a:off x="2840706" y="4333337"/>
            <a:ext cx="6185309" cy="68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300×1=150×2=100×3=300</a:t>
            </a:r>
            <a:endParaRPr lang="zh-CN" altLang="en-US" sz="32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8" name="表格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7549862"/>
              </p:ext>
            </p:extLst>
          </p:nvPr>
        </p:nvGraphicFramePr>
        <p:xfrm>
          <a:off x="828370" y="2010553"/>
          <a:ext cx="11084230" cy="10363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982448"/>
                <a:gridCol w="1350297"/>
                <a:gridCol w="1350297"/>
                <a:gridCol w="1350297"/>
                <a:gridCol w="1350297"/>
                <a:gridCol w="1350297"/>
                <a:gridCol w="1350297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每天运的吨数</a:t>
                      </a:r>
                      <a:r>
                        <a:rPr lang="en-US" altLang="zh-CN" sz="28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/t</a:t>
                      </a:r>
                      <a:endParaRPr lang="zh-CN" altLang="en-US" sz="28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300</a:t>
                      </a:r>
                      <a:endParaRPr lang="zh-CN" altLang="en-US" sz="28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150</a:t>
                      </a:r>
                      <a:endParaRPr lang="zh-CN" altLang="en-US" sz="28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100</a:t>
                      </a:r>
                      <a:endParaRPr lang="zh-CN" altLang="en-US" sz="28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75</a:t>
                      </a:r>
                      <a:endParaRPr lang="zh-CN" altLang="en-US" sz="28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60</a:t>
                      </a:r>
                      <a:endParaRPr lang="zh-CN" altLang="en-US" sz="28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50</a:t>
                      </a:r>
                      <a:endParaRPr lang="zh-CN" altLang="en-US" sz="28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运货的天数</a:t>
                      </a:r>
                      <a:r>
                        <a:rPr lang="en-US" altLang="zh-CN" sz="28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/</a:t>
                      </a:r>
                      <a:r>
                        <a:rPr lang="zh-CN" altLang="en-US" sz="28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天</a:t>
                      </a:r>
                      <a:endParaRPr lang="zh-CN" altLang="en-US" sz="28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</a:t>
                      </a:r>
                      <a:endParaRPr lang="zh-CN" altLang="en-US" sz="28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</a:t>
                      </a:r>
                      <a:endParaRPr lang="zh-CN" altLang="en-US" sz="28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</a:t>
                      </a:r>
                      <a:endParaRPr lang="zh-CN" altLang="en-US" sz="28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</a:t>
                      </a:r>
                      <a:endParaRPr lang="zh-CN" altLang="en-US" sz="28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</a:t>
                      </a:r>
                      <a:endParaRPr lang="zh-CN" altLang="en-US" sz="28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</a:t>
                      </a:r>
                      <a:endParaRPr lang="zh-CN" altLang="en-US" sz="28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19" name="矩形 18"/>
          <p:cNvSpPr/>
          <p:nvPr/>
        </p:nvSpPr>
        <p:spPr>
          <a:xfrm>
            <a:off x="2915497" y="5070837"/>
            <a:ext cx="3545899" cy="68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积</a:t>
            </a:r>
            <a:r>
              <a:rPr lang="zh-CN" altLang="en-US" sz="32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都等于</a:t>
            </a:r>
            <a:r>
              <a:rPr lang="en-US" altLang="zh-CN" sz="32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300</a:t>
            </a:r>
            <a:r>
              <a:rPr lang="zh-CN" altLang="en-US" sz="32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32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2904080" y="5754101"/>
            <a:ext cx="6058560" cy="68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这个</a:t>
            </a:r>
            <a:r>
              <a:rPr lang="zh-CN" altLang="en-US" sz="32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积表示这批货物的总吨数</a:t>
            </a:r>
            <a:r>
              <a:rPr lang="zh-CN" altLang="en-US" sz="32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32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37465" y="48260"/>
            <a:ext cx="3260090" cy="1286510"/>
            <a:chOff x="59" y="76"/>
            <a:chExt cx="5134" cy="2026"/>
          </a:xfrm>
        </p:grpSpPr>
        <p:pic>
          <p:nvPicPr>
            <p:cNvPr id="18" name="图片 17" descr="图片11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186" y="76"/>
              <a:ext cx="2007" cy="2026"/>
            </a:xfrm>
            <a:prstGeom prst="rect">
              <a:avLst/>
            </a:prstGeom>
          </p:spPr>
        </p:pic>
        <p:pic>
          <p:nvPicPr>
            <p:cNvPr id="21" name="图片 20" descr="stlx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906" b="-2155"/>
            <a:stretch>
              <a:fillRect/>
            </a:stretch>
          </p:blipFill>
          <p:spPr>
            <a:xfrm>
              <a:off x="59" y="504"/>
              <a:ext cx="3127" cy="94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xmlns="" val="384288622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9" grpId="0"/>
      <p:bldP spid="2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6" name="Picture 2" descr="C:\Users\Administrator\Desktop\图片1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868" t="11764" r="15042" b="22804"/>
          <a:stretch>
            <a:fillRect/>
          </a:stretch>
        </p:blipFill>
        <p:spPr bwMode="auto">
          <a:xfrm>
            <a:off x="674263" y="1252114"/>
            <a:ext cx="1378790" cy="662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7" name="文本框 22"/>
          <p:cNvSpPr txBox="1"/>
          <p:nvPr/>
        </p:nvSpPr>
        <p:spPr>
          <a:xfrm flipH="1">
            <a:off x="2628574" y="1159623"/>
            <a:ext cx="5785176" cy="830997"/>
          </a:xfrm>
          <a:prstGeom prst="rect">
            <a:avLst/>
          </a:prstGeom>
          <a:noFill/>
          <a:ln w="9525">
            <a:noFill/>
          </a:ln>
          <a:effectLst>
            <a:outerShdw sx="999" sy="999" algn="ctr" rotWithShape="0">
              <a:srgbClr val="000000"/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、教材第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48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页“做一做”。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16" name="Rectangle 54"/>
          <p:cNvSpPr>
            <a:spLocks noChangeArrowheads="1"/>
          </p:cNvSpPr>
          <p:nvPr/>
        </p:nvSpPr>
        <p:spPr bwMode="auto">
          <a:xfrm>
            <a:off x="1571239" y="3205572"/>
            <a:ext cx="10000512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）运货的天数与每天运的吨数成反比例关系吗？</a:t>
            </a:r>
          </a:p>
          <a:p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为什么？ </a:t>
            </a:r>
          </a:p>
        </p:txBody>
      </p:sp>
      <p:sp>
        <p:nvSpPr>
          <p:cNvPr id="17" name="矩形 16"/>
          <p:cNvSpPr/>
          <p:nvPr/>
        </p:nvSpPr>
        <p:spPr>
          <a:xfrm>
            <a:off x="2840706" y="4333337"/>
            <a:ext cx="8653204" cy="18651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成</a:t>
            </a:r>
            <a:r>
              <a:rPr lang="zh-CN" altLang="en-US" sz="32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反比例</a:t>
            </a:r>
            <a:r>
              <a:rPr lang="zh-CN" altLang="en-US" sz="32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3200" b="1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因为</a:t>
            </a:r>
            <a:r>
              <a:rPr lang="zh-CN" altLang="en-US" sz="32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这批货物的总吨数一定</a:t>
            </a:r>
            <a:r>
              <a:rPr lang="en-US" altLang="zh-CN" sz="32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32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也就是每天运的吨数和运货的天数的乘积一定。</a:t>
            </a:r>
          </a:p>
        </p:txBody>
      </p:sp>
      <p:graphicFrame>
        <p:nvGraphicFramePr>
          <p:cNvPr id="8" name="表格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7549862"/>
              </p:ext>
            </p:extLst>
          </p:nvPr>
        </p:nvGraphicFramePr>
        <p:xfrm>
          <a:off x="828370" y="2010553"/>
          <a:ext cx="11084230" cy="10363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982448"/>
                <a:gridCol w="1350297"/>
                <a:gridCol w="1350297"/>
                <a:gridCol w="1350297"/>
                <a:gridCol w="1350297"/>
                <a:gridCol w="1350297"/>
                <a:gridCol w="1350297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每天运的吨数</a:t>
                      </a:r>
                      <a:r>
                        <a:rPr lang="en-US" altLang="zh-CN" sz="28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/t</a:t>
                      </a:r>
                      <a:endParaRPr lang="zh-CN" altLang="en-US" sz="28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300</a:t>
                      </a:r>
                      <a:endParaRPr lang="zh-CN" altLang="en-US" sz="28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150</a:t>
                      </a:r>
                      <a:endParaRPr lang="zh-CN" altLang="en-US" sz="28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100</a:t>
                      </a:r>
                      <a:endParaRPr lang="zh-CN" altLang="en-US" sz="28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75</a:t>
                      </a:r>
                      <a:endParaRPr lang="zh-CN" altLang="en-US" sz="28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60</a:t>
                      </a:r>
                      <a:endParaRPr lang="zh-CN" altLang="en-US" sz="28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50</a:t>
                      </a:r>
                      <a:endParaRPr lang="zh-CN" altLang="en-US" sz="28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运货的天数</a:t>
                      </a:r>
                      <a:r>
                        <a:rPr lang="en-US" altLang="zh-CN" sz="28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/</a:t>
                      </a:r>
                      <a:r>
                        <a:rPr lang="zh-CN" altLang="en-US" sz="28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天</a:t>
                      </a:r>
                      <a:endParaRPr lang="zh-CN" altLang="en-US" sz="28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</a:t>
                      </a:r>
                      <a:endParaRPr lang="zh-CN" altLang="en-US" sz="28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</a:t>
                      </a:r>
                      <a:endParaRPr lang="zh-CN" altLang="en-US" sz="28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</a:t>
                      </a:r>
                      <a:endParaRPr lang="zh-CN" altLang="en-US" sz="28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</a:t>
                      </a:r>
                      <a:endParaRPr lang="zh-CN" altLang="en-US" sz="28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</a:t>
                      </a:r>
                      <a:endParaRPr lang="zh-CN" altLang="en-US" sz="28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</a:t>
                      </a:r>
                      <a:endParaRPr lang="zh-CN" altLang="en-US" sz="28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grpSp>
        <p:nvGrpSpPr>
          <p:cNvPr id="13" name="组合 12"/>
          <p:cNvGrpSpPr/>
          <p:nvPr/>
        </p:nvGrpSpPr>
        <p:grpSpPr>
          <a:xfrm>
            <a:off x="37465" y="48260"/>
            <a:ext cx="3260090" cy="1286510"/>
            <a:chOff x="59" y="76"/>
            <a:chExt cx="5134" cy="2026"/>
          </a:xfrm>
        </p:grpSpPr>
        <p:pic>
          <p:nvPicPr>
            <p:cNvPr id="14" name="图片 13" descr="图片11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186" y="76"/>
              <a:ext cx="2007" cy="2026"/>
            </a:xfrm>
            <a:prstGeom prst="rect">
              <a:avLst/>
            </a:prstGeom>
          </p:spPr>
        </p:pic>
        <p:pic>
          <p:nvPicPr>
            <p:cNvPr id="15" name="图片 14" descr="stlx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906" b="-2155"/>
            <a:stretch>
              <a:fillRect/>
            </a:stretch>
          </p:blipFill>
          <p:spPr>
            <a:xfrm>
              <a:off x="59" y="504"/>
              <a:ext cx="3127" cy="94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xmlns="" val="204010302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6" name="Picture 2" descr="C:\Users\Administrator\Desktop\图片1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868" t="11764" r="15042" b="22804"/>
          <a:stretch>
            <a:fillRect/>
          </a:stretch>
        </p:blipFill>
        <p:spPr bwMode="auto">
          <a:xfrm>
            <a:off x="674263" y="1252114"/>
            <a:ext cx="1378790" cy="662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7" name="文本框 22"/>
          <p:cNvSpPr txBox="1"/>
          <p:nvPr/>
        </p:nvSpPr>
        <p:spPr>
          <a:xfrm flipH="1">
            <a:off x="2628574" y="1159623"/>
            <a:ext cx="5785176" cy="830997"/>
          </a:xfrm>
          <a:prstGeom prst="rect">
            <a:avLst/>
          </a:prstGeom>
          <a:noFill/>
          <a:ln w="9525">
            <a:noFill/>
          </a:ln>
          <a:effectLst>
            <a:outerShdw sx="999" sy="999" algn="ctr" rotWithShape="0">
              <a:srgbClr val="000000"/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、教材第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51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页练习九第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题。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16" name="Rectangle 54"/>
          <p:cNvSpPr>
            <a:spLocks noChangeArrowheads="1"/>
          </p:cNvSpPr>
          <p:nvPr/>
        </p:nvSpPr>
        <p:spPr bwMode="auto">
          <a:xfrm>
            <a:off x="669535" y="4212580"/>
            <a:ext cx="11205991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所需地砖数量与每块地砖的面积是否成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反比例关系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？为什么？</a:t>
            </a:r>
          </a:p>
        </p:txBody>
      </p:sp>
      <p:sp>
        <p:nvSpPr>
          <p:cNvPr id="17" name="矩形 16"/>
          <p:cNvSpPr/>
          <p:nvPr/>
        </p:nvSpPr>
        <p:spPr>
          <a:xfrm>
            <a:off x="2337786" y="4650341"/>
            <a:ext cx="8653204" cy="18651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成反比例。</a:t>
            </a:r>
            <a:endParaRPr lang="en-US" altLang="zh-CN" sz="3200" b="1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因为教室的面积一定</a:t>
            </a:r>
            <a:r>
              <a:rPr lang="en-US" altLang="zh-CN" sz="32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32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也就是每块地砖的面积与所需地砖数量的积一定。</a:t>
            </a:r>
          </a:p>
        </p:txBody>
      </p:sp>
      <p:sp>
        <p:nvSpPr>
          <p:cNvPr id="18" name="TextBox 9"/>
          <p:cNvSpPr txBox="1">
            <a:spLocks noChangeArrowheads="1"/>
          </p:cNvSpPr>
          <p:nvPr/>
        </p:nvSpPr>
        <p:spPr bwMode="auto">
          <a:xfrm>
            <a:off x="669534" y="1857370"/>
            <a:ext cx="10928105" cy="1274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buFontTx/>
              <a:buNone/>
            </a:pPr>
            <a:r>
              <a:rPr lang="zh-CN" altLang="en-US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给一件长</a:t>
            </a:r>
            <a:r>
              <a:rPr lang="en-US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 m</a:t>
            </a:r>
            <a:r>
              <a:rPr lang="zh-CN" altLang="en-US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、宽</a:t>
            </a:r>
            <a:r>
              <a:rPr lang="en-US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 m</a:t>
            </a:r>
            <a:r>
              <a:rPr lang="zh-CN" altLang="en-US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的教室铺地板，每块地砖的面积与所需地砖数量如下表。</a:t>
            </a:r>
            <a:endParaRPr lang="zh-CN" altLang="en-US" sz="3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0" name="表格 1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689664941"/>
              </p:ext>
            </p:extLst>
          </p:nvPr>
        </p:nvGraphicFramePr>
        <p:xfrm>
          <a:off x="1865945" y="3176260"/>
          <a:ext cx="7809761" cy="10363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758870"/>
                <a:gridCol w="1350297"/>
                <a:gridCol w="1350297"/>
                <a:gridCol w="1350297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每块地砖的面积</a:t>
                      </a:r>
                      <a:r>
                        <a:rPr lang="en-US" altLang="zh-CN" sz="28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/</a:t>
                      </a:r>
                      <a:r>
                        <a:rPr lang="zh-CN" altLang="en-US" sz="28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㎝</a:t>
                      </a:r>
                      <a:r>
                        <a:rPr lang="en-US" altLang="zh-CN" sz="28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²</a:t>
                      </a:r>
                      <a:endParaRPr lang="zh-CN" altLang="en-US" sz="28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900</a:t>
                      </a:r>
                      <a:endParaRPr lang="zh-CN" altLang="en-US" sz="28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1800</a:t>
                      </a:r>
                      <a:endParaRPr lang="zh-CN" altLang="en-US" sz="28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3600</a:t>
                      </a:r>
                      <a:endParaRPr lang="zh-CN" altLang="en-US" sz="28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所需地砖数量</a:t>
                      </a:r>
                      <a:r>
                        <a:rPr lang="en-US" altLang="zh-CN" sz="28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/</a:t>
                      </a:r>
                      <a:r>
                        <a:rPr lang="zh-CN" altLang="en-US" sz="28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块</a:t>
                      </a:r>
                      <a:endParaRPr lang="zh-CN" altLang="en-US" sz="28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600</a:t>
                      </a:r>
                      <a:endParaRPr lang="zh-CN" altLang="en-US" sz="28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300</a:t>
                      </a:r>
                      <a:endParaRPr lang="zh-CN" altLang="en-US" sz="28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150</a:t>
                      </a:r>
                      <a:endParaRPr lang="zh-CN" altLang="en-US" sz="28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grpSp>
        <p:nvGrpSpPr>
          <p:cNvPr id="14" name="组合 13"/>
          <p:cNvGrpSpPr/>
          <p:nvPr/>
        </p:nvGrpSpPr>
        <p:grpSpPr>
          <a:xfrm>
            <a:off x="37465" y="48260"/>
            <a:ext cx="3260090" cy="1286510"/>
            <a:chOff x="59" y="76"/>
            <a:chExt cx="5134" cy="2026"/>
          </a:xfrm>
        </p:grpSpPr>
        <p:pic>
          <p:nvPicPr>
            <p:cNvPr id="15" name="图片 14" descr="图片11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186" y="76"/>
              <a:ext cx="2007" cy="2026"/>
            </a:xfrm>
            <a:prstGeom prst="rect">
              <a:avLst/>
            </a:prstGeom>
          </p:spPr>
        </p:pic>
        <p:pic>
          <p:nvPicPr>
            <p:cNvPr id="19" name="图片 18" descr="stlx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906" b="-2155"/>
            <a:stretch>
              <a:fillRect/>
            </a:stretch>
          </p:blipFill>
          <p:spPr>
            <a:xfrm>
              <a:off x="59" y="504"/>
              <a:ext cx="3127" cy="94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xmlns="" val="96616080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2" name="组合 11"/>
          <p:cNvGrpSpPr/>
          <p:nvPr/>
        </p:nvGrpSpPr>
        <p:grpSpPr>
          <a:xfrm>
            <a:off x="86995" y="57785"/>
            <a:ext cx="2636520" cy="1080770"/>
            <a:chOff x="137" y="91"/>
            <a:chExt cx="4152" cy="1702"/>
          </a:xfrm>
        </p:grpSpPr>
        <p:pic>
          <p:nvPicPr>
            <p:cNvPr id="13" name="图片 12" descr="图片7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5" cstate="print"/>
            <a:stretch>
              <a:fillRect/>
            </a:stretch>
          </p:blipFill>
          <p:spPr>
            <a:xfrm>
              <a:off x="3239" y="91"/>
              <a:ext cx="1051" cy="1702"/>
            </a:xfrm>
            <a:prstGeom prst="rect">
              <a:avLst/>
            </a:prstGeom>
          </p:spPr>
        </p:pic>
        <p:pic>
          <p:nvPicPr>
            <p:cNvPr id="14" name="图片 13" descr="fxzb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652" b="-115"/>
            <a:stretch>
              <a:fillRect/>
            </a:stretch>
          </p:blipFill>
          <p:spPr>
            <a:xfrm>
              <a:off x="137" y="580"/>
              <a:ext cx="2955" cy="872"/>
            </a:xfrm>
            <a:prstGeom prst="rect">
              <a:avLst/>
            </a:prstGeom>
          </p:spPr>
        </p:pic>
      </p:grpSp>
      <p:pic>
        <p:nvPicPr>
          <p:cNvPr id="6" name="图片 47" descr="小绿人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058449" y="3630304"/>
            <a:ext cx="2560638" cy="24352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" name="矩形 15"/>
          <p:cNvSpPr/>
          <p:nvPr/>
        </p:nvSpPr>
        <p:spPr>
          <a:xfrm>
            <a:off x="1128731" y="1267758"/>
            <a:ext cx="318548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en-US" altLang="zh-CN" sz="3200" i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什么叫正比例</a:t>
            </a:r>
            <a:r>
              <a:rPr lang="en-US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endParaRPr lang="zh-CN" altLang="zh-CN" sz="3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1343012" y="1982138"/>
            <a:ext cx="9980308" cy="2684043"/>
            <a:chOff x="214282" y="1357298"/>
            <a:chExt cx="8715436" cy="2684043"/>
          </a:xfrm>
        </p:grpSpPr>
        <p:sp>
          <p:nvSpPr>
            <p:cNvPr id="18" name="圆角矩形 17"/>
            <p:cNvSpPr/>
            <p:nvPr/>
          </p:nvSpPr>
          <p:spPr>
            <a:xfrm>
              <a:off x="214282" y="1357298"/>
              <a:ext cx="8715436" cy="2214578"/>
            </a:xfrm>
            <a:prstGeom prst="roundRect">
              <a:avLst/>
            </a:prstGeom>
            <a:solidFill>
              <a:srgbClr val="FFFF00"/>
            </a:solidFill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259192" y="1585284"/>
              <a:ext cx="8643966" cy="245605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3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 </a:t>
              </a:r>
              <a:r>
                <a:rPr lang="zh-CN" altLang="zh-CN" sz="3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两种相关联的量</a:t>
              </a:r>
              <a:r>
                <a:rPr lang="en-US" altLang="zh-CN" sz="3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zh-CN" sz="3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一种量变化</a:t>
              </a:r>
              <a:r>
                <a:rPr lang="en-US" altLang="zh-CN" sz="3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zh-CN" sz="3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另一种量也随着变化</a:t>
              </a:r>
              <a:r>
                <a:rPr lang="en-US" altLang="zh-CN" sz="3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zh-CN" sz="3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如果这两种量中相对应的两个数的比值一定</a:t>
              </a:r>
              <a:r>
                <a:rPr lang="en-US" altLang="zh-CN" sz="3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zh-CN" sz="3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这两种量叫做成正比例的量</a:t>
              </a:r>
              <a:r>
                <a:rPr lang="en-US" altLang="zh-CN" sz="3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zh-CN" sz="3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它们的关系叫做正比例关系。</a:t>
              </a:r>
              <a:endPara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0" name="矩形 19"/>
          <p:cNvSpPr/>
          <p:nvPr/>
        </p:nvSpPr>
        <p:spPr>
          <a:xfrm>
            <a:off x="1213743" y="4411030"/>
            <a:ext cx="512993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en-US" altLang="zh-CN" sz="3200" i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用字母表示正比例关系。</a:t>
            </a:r>
            <a:endParaRPr lang="zh-CN" altLang="zh-CN" sz="3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1" name="Group 4"/>
          <p:cNvGrpSpPr>
            <a:grpSpLocks/>
          </p:cNvGrpSpPr>
          <p:nvPr/>
        </p:nvGrpSpPr>
        <p:grpSpPr bwMode="auto">
          <a:xfrm>
            <a:off x="3778708" y="5031351"/>
            <a:ext cx="4751387" cy="1233488"/>
            <a:chOff x="0" y="0"/>
            <a:chExt cx="2993" cy="777"/>
          </a:xfrm>
        </p:grpSpPr>
        <p:sp>
          <p:nvSpPr>
            <p:cNvPr id="22" name="AutoShape 5"/>
            <p:cNvSpPr>
              <a:spLocks noChangeArrowheads="1"/>
            </p:cNvSpPr>
            <p:nvPr/>
          </p:nvSpPr>
          <p:spPr bwMode="auto">
            <a:xfrm>
              <a:off x="0" y="90"/>
              <a:ext cx="2993" cy="679"/>
            </a:xfrm>
            <a:prstGeom prst="roundRect">
              <a:avLst>
                <a:gd name="adj" fmla="val 16667"/>
              </a:avLst>
            </a:prstGeom>
            <a:solidFill>
              <a:schemeClr val="tx1"/>
            </a:solidFill>
            <a:ln w="9525">
              <a:solidFill>
                <a:srgbClr val="FFCC99"/>
              </a:solidFill>
              <a:round/>
              <a:headEnd/>
              <a:tailEnd/>
            </a:ln>
          </p:spPr>
          <p:txBody>
            <a:bodyPr wrap="none" lIns="90000" tIns="46800" rIns="90000" bIns="46800" anchor="ctr"/>
            <a:lstStyle/>
            <a:p>
              <a:endParaRPr lang="zh-CN" altLang="en-US"/>
            </a:p>
          </p:txBody>
        </p:sp>
        <p:sp>
          <p:nvSpPr>
            <p:cNvPr id="23" name="Text Box 6"/>
            <p:cNvSpPr txBox="1">
              <a:spLocks noChangeArrowheads="1"/>
            </p:cNvSpPr>
            <p:nvPr/>
          </p:nvSpPr>
          <p:spPr bwMode="auto">
            <a:xfrm>
              <a:off x="482" y="0"/>
              <a:ext cx="258" cy="44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90000" tIns="46800" rIns="90000" bIns="46800">
              <a:spAutoFit/>
            </a:bodyPr>
            <a:lstStyle/>
            <a:p>
              <a:r>
                <a:rPr lang="en-US" altLang="zh-CN" sz="4000" i="1" dirty="0">
                  <a:solidFill>
                    <a:srgbClr val="FFFF00"/>
                  </a:solidFill>
                  <a:latin typeface="Times New Roman" pitchFamily="18" charset="0"/>
                  <a:ea typeface="华文新魏" pitchFamily="2" charset="-122"/>
                  <a:cs typeface="Times New Roman" pitchFamily="18" charset="0"/>
                </a:rPr>
                <a:t>y</a:t>
              </a:r>
            </a:p>
          </p:txBody>
        </p:sp>
        <p:sp>
          <p:nvSpPr>
            <p:cNvPr id="24" name="Text Box 7"/>
            <p:cNvSpPr txBox="1">
              <a:spLocks noChangeArrowheads="1"/>
            </p:cNvSpPr>
            <p:nvPr/>
          </p:nvSpPr>
          <p:spPr bwMode="auto">
            <a:xfrm>
              <a:off x="432" y="330"/>
              <a:ext cx="276" cy="44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90000" tIns="46800" rIns="90000" bIns="46800">
              <a:spAutoFit/>
            </a:bodyPr>
            <a:lstStyle/>
            <a:p>
              <a:r>
                <a:rPr lang="en-US" altLang="zh-CN" sz="4000" i="1" dirty="0">
                  <a:solidFill>
                    <a:srgbClr val="FFFF00"/>
                  </a:solidFill>
                  <a:latin typeface="Times New Roman" pitchFamily="18" charset="0"/>
                  <a:ea typeface="华文新魏" pitchFamily="2" charset="-122"/>
                  <a:cs typeface="Times New Roman" pitchFamily="18" charset="0"/>
                </a:rPr>
                <a:t>x</a:t>
              </a:r>
            </a:p>
          </p:txBody>
        </p:sp>
        <p:sp>
          <p:nvSpPr>
            <p:cNvPr id="25" name="Line 8"/>
            <p:cNvSpPr>
              <a:spLocks noChangeShapeType="1"/>
            </p:cNvSpPr>
            <p:nvPr/>
          </p:nvSpPr>
          <p:spPr bwMode="auto">
            <a:xfrm>
              <a:off x="407" y="438"/>
              <a:ext cx="409" cy="0"/>
            </a:xfrm>
            <a:prstGeom prst="line">
              <a:avLst/>
            </a:prstGeom>
            <a:noFill/>
            <a:ln w="38100">
              <a:solidFill>
                <a:srgbClr val="FFFF00"/>
              </a:solidFill>
              <a:round/>
              <a:headEnd/>
              <a:tailEnd/>
            </a:ln>
          </p:spPr>
          <p:txBody>
            <a:bodyPr wrap="none" lIns="90000" tIns="46800" rIns="90000" bIns="46800" anchor="ctr"/>
            <a:lstStyle/>
            <a:p>
              <a:endParaRPr lang="zh-CN" altLang="en-US"/>
            </a:p>
          </p:txBody>
        </p:sp>
        <p:sp>
          <p:nvSpPr>
            <p:cNvPr id="26" name="Text Box 9"/>
            <p:cNvSpPr txBox="1">
              <a:spLocks noChangeArrowheads="1"/>
            </p:cNvSpPr>
            <p:nvPr/>
          </p:nvSpPr>
          <p:spPr bwMode="auto">
            <a:xfrm>
              <a:off x="898" y="254"/>
              <a:ext cx="600" cy="44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90000" tIns="46800" rIns="90000" bIns="46800">
              <a:spAutoFit/>
            </a:bodyPr>
            <a:lstStyle/>
            <a:p>
              <a:r>
                <a:rPr lang="zh-CN" altLang="en-US" sz="4000" dirty="0">
                  <a:solidFill>
                    <a:srgbClr val="FFFF00"/>
                  </a:solidFill>
                  <a:ea typeface="华文新魏" pitchFamily="2" charset="-122"/>
                </a:rPr>
                <a:t>＝</a:t>
              </a:r>
              <a:r>
                <a:rPr lang="en-US" altLang="zh-CN" sz="4000" i="1" dirty="0">
                  <a:solidFill>
                    <a:srgbClr val="FF3300"/>
                  </a:solidFill>
                  <a:latin typeface="Times New Roman" pitchFamily="18" charset="0"/>
                  <a:ea typeface="华文新魏" pitchFamily="2" charset="-122"/>
                  <a:cs typeface="Times New Roman" pitchFamily="18" charset="0"/>
                </a:rPr>
                <a:t>k</a:t>
              </a:r>
            </a:p>
          </p:txBody>
        </p:sp>
        <p:sp>
          <p:nvSpPr>
            <p:cNvPr id="27" name="Text Box 10"/>
            <p:cNvSpPr txBox="1">
              <a:spLocks noChangeArrowheads="1"/>
            </p:cNvSpPr>
            <p:nvPr/>
          </p:nvSpPr>
          <p:spPr bwMode="auto">
            <a:xfrm>
              <a:off x="1531" y="238"/>
              <a:ext cx="1398" cy="4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90000" tIns="46800" rIns="90000" bIns="46800">
              <a:spAutoFit/>
            </a:bodyPr>
            <a:lstStyle/>
            <a:p>
              <a:r>
                <a:rPr lang="zh-CN" altLang="en-US" sz="4000">
                  <a:solidFill>
                    <a:srgbClr val="FFFF00"/>
                  </a:solidFill>
                  <a:ea typeface="华文新魏" pitchFamily="2" charset="-122"/>
                </a:rPr>
                <a:t>（一定）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xmlns="" val="19901403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20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6" name="Picture 2" descr="C:\Users\Administrator\Desktop\图片1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868" t="11764" r="15042" b="22804"/>
          <a:stretch>
            <a:fillRect/>
          </a:stretch>
        </p:blipFill>
        <p:spPr bwMode="auto">
          <a:xfrm>
            <a:off x="674263" y="1252114"/>
            <a:ext cx="1378790" cy="662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7" name="文本框 22"/>
          <p:cNvSpPr txBox="1"/>
          <p:nvPr/>
        </p:nvSpPr>
        <p:spPr>
          <a:xfrm flipH="1">
            <a:off x="2628574" y="1159623"/>
            <a:ext cx="5785176" cy="830997"/>
          </a:xfrm>
          <a:prstGeom prst="rect">
            <a:avLst/>
          </a:prstGeom>
          <a:noFill/>
          <a:ln w="9525">
            <a:noFill/>
          </a:ln>
          <a:effectLst>
            <a:outerShdw sx="999" sy="999" algn="ctr" rotWithShape="0">
              <a:srgbClr val="000000"/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、教材第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51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页练习九第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9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题。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16" name="Rectangle 54"/>
          <p:cNvSpPr>
            <a:spLocks noChangeArrowheads="1"/>
          </p:cNvSpPr>
          <p:nvPr/>
        </p:nvSpPr>
        <p:spPr bwMode="auto">
          <a:xfrm>
            <a:off x="706609" y="4049725"/>
            <a:ext cx="11205991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所装瓶数与每瓶容量是否成方比例关系？为什么？</a:t>
            </a:r>
          </a:p>
        </p:txBody>
      </p:sp>
      <p:sp>
        <p:nvSpPr>
          <p:cNvPr id="17" name="矩形 16"/>
          <p:cNvSpPr/>
          <p:nvPr/>
        </p:nvSpPr>
        <p:spPr>
          <a:xfrm>
            <a:off x="2337786" y="4650341"/>
            <a:ext cx="8653204" cy="18651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成反比例。</a:t>
            </a:r>
            <a:endParaRPr lang="en-US" altLang="zh-CN" sz="3200" b="1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因为</a:t>
            </a:r>
            <a:r>
              <a:rPr lang="zh-CN" altLang="en-US" sz="32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食品加工厂生产醋的总量一定</a:t>
            </a:r>
            <a:r>
              <a:rPr lang="en-US" altLang="zh-CN" sz="32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32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也就是每瓶容量与所装瓶数的积一定。</a:t>
            </a:r>
          </a:p>
        </p:txBody>
      </p:sp>
      <p:sp>
        <p:nvSpPr>
          <p:cNvPr id="18" name="TextBox 9"/>
          <p:cNvSpPr txBox="1">
            <a:spLocks noChangeArrowheads="1"/>
          </p:cNvSpPr>
          <p:nvPr/>
        </p:nvSpPr>
        <p:spPr bwMode="auto">
          <a:xfrm>
            <a:off x="669534" y="1857370"/>
            <a:ext cx="10928105" cy="633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buFontTx/>
              <a:buNone/>
            </a:pP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食品加工厂准备把一批新酿的醋装瓶运往商店。</a:t>
            </a:r>
          </a:p>
        </p:txBody>
      </p:sp>
      <p:graphicFrame>
        <p:nvGraphicFramePr>
          <p:cNvPr id="20" name="表格 1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932277820"/>
              </p:ext>
            </p:extLst>
          </p:nvPr>
        </p:nvGraphicFramePr>
        <p:xfrm>
          <a:off x="1484945" y="2822318"/>
          <a:ext cx="7809762" cy="10363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204770"/>
                <a:gridCol w="1151248"/>
                <a:gridCol w="1151248"/>
                <a:gridCol w="1151248"/>
                <a:gridCol w="1151248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每瓶容量</a:t>
                      </a:r>
                      <a:r>
                        <a:rPr lang="en-US" altLang="zh-CN" sz="28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/mL</a:t>
                      </a:r>
                      <a:endParaRPr lang="zh-CN" altLang="en-US" sz="28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250</a:t>
                      </a:r>
                      <a:endParaRPr lang="zh-CN" altLang="en-US" sz="28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500</a:t>
                      </a:r>
                      <a:endParaRPr lang="zh-CN" altLang="en-US" sz="28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750</a:t>
                      </a:r>
                      <a:endParaRPr lang="zh-CN" altLang="en-US" sz="28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1500</a:t>
                      </a:r>
                      <a:endParaRPr lang="zh-CN" altLang="en-US" sz="28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所需地砖数量</a:t>
                      </a:r>
                      <a:r>
                        <a:rPr lang="en-US" altLang="zh-CN" sz="28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/</a:t>
                      </a:r>
                      <a:r>
                        <a:rPr lang="zh-CN" altLang="en-US" sz="28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块</a:t>
                      </a:r>
                      <a:endParaRPr lang="zh-CN" altLang="en-US" sz="28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1200</a:t>
                      </a:r>
                      <a:endParaRPr lang="zh-CN" altLang="en-US" sz="28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600</a:t>
                      </a:r>
                      <a:endParaRPr lang="zh-CN" altLang="en-US" sz="28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4000</a:t>
                      </a:r>
                      <a:endParaRPr lang="zh-CN" altLang="en-US" sz="28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200</a:t>
                      </a:r>
                      <a:endParaRPr lang="zh-CN" altLang="en-US" sz="28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grpSp>
        <p:nvGrpSpPr>
          <p:cNvPr id="14" name="组合 13"/>
          <p:cNvGrpSpPr/>
          <p:nvPr/>
        </p:nvGrpSpPr>
        <p:grpSpPr>
          <a:xfrm>
            <a:off x="37465" y="48260"/>
            <a:ext cx="3260090" cy="1286510"/>
            <a:chOff x="59" y="76"/>
            <a:chExt cx="5134" cy="2026"/>
          </a:xfrm>
        </p:grpSpPr>
        <p:pic>
          <p:nvPicPr>
            <p:cNvPr id="15" name="图片 14" descr="图片11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186" y="76"/>
              <a:ext cx="2007" cy="2026"/>
            </a:xfrm>
            <a:prstGeom prst="rect">
              <a:avLst/>
            </a:prstGeom>
          </p:spPr>
        </p:pic>
        <p:pic>
          <p:nvPicPr>
            <p:cNvPr id="19" name="图片 18" descr="stlx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906" b="-2155"/>
            <a:stretch>
              <a:fillRect/>
            </a:stretch>
          </p:blipFill>
          <p:spPr>
            <a:xfrm>
              <a:off x="59" y="504"/>
              <a:ext cx="3127" cy="94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xmlns="" val="346780233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6" name="Picture 2" descr="C:\Users\Administrator\Desktop\图片1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868" t="11764" r="15042" b="22804"/>
          <a:stretch>
            <a:fillRect/>
          </a:stretch>
        </p:blipFill>
        <p:spPr bwMode="auto">
          <a:xfrm>
            <a:off x="674263" y="1252114"/>
            <a:ext cx="1378790" cy="662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7" name="文本框 22"/>
          <p:cNvSpPr txBox="1"/>
          <p:nvPr/>
        </p:nvSpPr>
        <p:spPr>
          <a:xfrm flipH="1">
            <a:off x="2628574" y="1159623"/>
            <a:ext cx="6850706" cy="830997"/>
          </a:xfrm>
          <a:prstGeom prst="rect">
            <a:avLst/>
          </a:prstGeom>
          <a:noFill/>
          <a:ln w="9525">
            <a:noFill/>
          </a:ln>
          <a:effectLst>
            <a:outerShdw sx="999" sy="999" algn="ctr" rotWithShape="0">
              <a:srgbClr val="000000"/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、教材第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51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页练习九第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题。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18" name="TextBox 9"/>
          <p:cNvSpPr txBox="1">
            <a:spLocks noChangeArrowheads="1"/>
          </p:cNvSpPr>
          <p:nvPr/>
        </p:nvSpPr>
        <p:spPr bwMode="auto">
          <a:xfrm>
            <a:off x="669534" y="1857370"/>
            <a:ext cx="10928105" cy="633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buFontTx/>
              <a:buNone/>
            </a:pP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10.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下表中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x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y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两个量成反比例关系，请把表格填写完整。</a:t>
            </a:r>
          </a:p>
        </p:txBody>
      </p:sp>
      <mc:AlternateContent xmlns:mc="http://schemas.openxmlformats.org/markup-compatibility/2006">
        <mc:Choice xmlns:a14="http://schemas.microsoft.com/office/drawing/2010/main" xmlns="" Requires="a14">
          <p:graphicFrame>
            <p:nvGraphicFramePr>
              <p:cNvPr id="14" name="表格 13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976968319"/>
                  </p:ext>
                </p:extLst>
              </p:nvPr>
            </p:nvGraphicFramePr>
            <p:xfrm>
              <a:off x="2406920" y="2703402"/>
              <a:ext cx="7072360" cy="2497028"/>
            </p:xfrm>
            <a:graphic>
              <a:graphicData uri="http://schemas.openxmlformats.org/drawingml/2006/table">
                <a:tbl>
                  <a:tblPr/>
                  <a:tblGrid>
                    <a:gridCol w="975500"/>
                    <a:gridCol w="1219372"/>
                    <a:gridCol w="1219372"/>
                    <a:gridCol w="1219372"/>
                    <a:gridCol w="1219372"/>
                    <a:gridCol w="1219372"/>
                  </a:tblGrid>
                  <a:tr h="1248514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270"/>
                            </a:lnSpc>
                            <a:spcAft>
                              <a:spcPts val="0"/>
                            </a:spcAft>
                          </a:pPr>
                          <a:endParaRPr lang="en-US" sz="4000" i="1" kern="100" dirty="0" smtClean="0">
                            <a:solidFill>
                              <a:srgbClr val="000000"/>
                            </a:solidFill>
                            <a:latin typeface="+mj-ea"/>
                            <a:ea typeface="+mj-ea"/>
                            <a:cs typeface="Times New Roman"/>
                          </a:endParaRPr>
                        </a:p>
                        <a:p>
                          <a:pPr algn="ctr">
                            <a:lnSpc>
                              <a:spcPts val="127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altLang="zh-CN" sz="4400" b="1" i="1" kern="1200" dirty="0" smtClean="0">
                              <a:solidFill>
                                <a:schemeClr val="tx1"/>
                              </a:solidFill>
                              <a:latin typeface="Times New Roman" pitchFamily="18" charset="0"/>
                              <a:ea typeface="宋体" pitchFamily="2" charset="-122"/>
                              <a:cs typeface="Times New Roman" pitchFamily="18" charset="0"/>
                            </a:rPr>
                            <a:t>x</a:t>
                          </a:r>
                          <a:endParaRPr lang="zh-CN" altLang="zh-CN" sz="4400" b="1" i="1" kern="120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宋体" pitchFamily="2" charset="-122"/>
                            <a:cs typeface="Times New Roman" pitchFamily="18" charset="0"/>
                          </a:endParaRPr>
                        </a:p>
                      </a:txBody>
                      <a:tcPr marL="0" marR="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270"/>
                            </a:lnSpc>
                            <a:spcAft>
                              <a:spcPts val="0"/>
                            </a:spcAft>
                          </a:pPr>
                          <a:endParaRPr lang="en-US" sz="4000" kern="100" dirty="0" smtClean="0">
                            <a:solidFill>
                              <a:srgbClr val="000000"/>
                            </a:solidFill>
                            <a:latin typeface="+mj-ea"/>
                            <a:ea typeface="+mj-ea"/>
                            <a:cs typeface="Times New Roman"/>
                          </a:endParaRPr>
                        </a:p>
                        <a:p>
                          <a:pPr algn="ctr">
                            <a:lnSpc>
                              <a:spcPts val="127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4000" kern="100" dirty="0" smtClean="0">
                              <a:solidFill>
                                <a:srgbClr val="000000"/>
                              </a:solidFill>
                              <a:latin typeface="+mj-ea"/>
                              <a:ea typeface="+mj-ea"/>
                              <a:cs typeface="Times New Roman"/>
                            </a:rPr>
                            <a:t>2</a:t>
                          </a:r>
                          <a:endParaRPr lang="zh-CN" sz="4000" kern="100" dirty="0">
                            <a:solidFill>
                              <a:srgbClr val="000000"/>
                            </a:solidFill>
                            <a:latin typeface="+mj-ea"/>
                            <a:ea typeface="+mj-ea"/>
                            <a:cs typeface="Times New Roman"/>
                          </a:endParaRPr>
                        </a:p>
                      </a:txBody>
                      <a:tcPr marL="0" marR="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270"/>
                            </a:lnSpc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zh-CN" altLang="zh-CN" sz="320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altLang="zh-CN" sz="3200" b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 </m:t>
                                    </m:r>
                                    <m:r>
                                      <a:rPr lang="en-US" altLang="zh-CN" sz="3200" b="0" i="1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1</m:t>
                                    </m:r>
                                    <m:r>
                                      <a:rPr lang="en-US" altLang="zh-CN" sz="3200" b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 </m:t>
                                    </m:r>
                                  </m:num>
                                  <m:den>
                                    <m:r>
                                      <a:rPr lang="en-US" altLang="zh-CN" sz="32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5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en-US" sz="4000" kern="100" dirty="0">
                            <a:solidFill>
                              <a:srgbClr val="000000"/>
                            </a:solidFill>
                            <a:latin typeface="+mj-ea"/>
                            <a:ea typeface="+mj-ea"/>
                            <a:cs typeface="Times New Roman"/>
                          </a:endParaRPr>
                        </a:p>
                      </a:txBody>
                      <a:tcPr marL="0" marR="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270"/>
                            </a:lnSpc>
                            <a:spcAft>
                              <a:spcPts val="0"/>
                            </a:spcAft>
                          </a:pPr>
                          <a:endParaRPr lang="zh-CN" sz="4000" kern="100" dirty="0">
                            <a:solidFill>
                              <a:srgbClr val="000000"/>
                            </a:solidFill>
                            <a:latin typeface="+mj-ea"/>
                            <a:ea typeface="+mj-ea"/>
                            <a:cs typeface="Times New Roman"/>
                          </a:endParaRPr>
                        </a:p>
                      </a:txBody>
                      <a:tcPr marL="0" marR="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270"/>
                            </a:lnSpc>
                            <a:spcAft>
                              <a:spcPts val="0"/>
                            </a:spcAft>
                          </a:pPr>
                          <a:endParaRPr lang="en-US" sz="4000" kern="100" dirty="0" smtClean="0">
                            <a:solidFill>
                              <a:srgbClr val="000000"/>
                            </a:solidFill>
                            <a:latin typeface="+mj-ea"/>
                            <a:ea typeface="+mj-ea"/>
                            <a:cs typeface="Times New Roman"/>
                          </a:endParaRPr>
                        </a:p>
                        <a:p>
                          <a:pPr algn="ctr">
                            <a:lnSpc>
                              <a:spcPts val="127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4000" kern="100" dirty="0" smtClean="0">
                              <a:solidFill>
                                <a:srgbClr val="000000"/>
                              </a:solidFill>
                              <a:latin typeface="+mj-ea"/>
                              <a:ea typeface="+mj-ea"/>
                              <a:cs typeface="Times New Roman"/>
                            </a:rPr>
                            <a:t>40</a:t>
                          </a:r>
                          <a:endParaRPr lang="zh-CN" sz="4000" kern="100" dirty="0">
                            <a:solidFill>
                              <a:srgbClr val="000000"/>
                            </a:solidFill>
                            <a:latin typeface="+mj-ea"/>
                            <a:ea typeface="+mj-ea"/>
                            <a:cs typeface="Times New Roman"/>
                          </a:endParaRPr>
                        </a:p>
                      </a:txBody>
                      <a:tcPr marL="0" marR="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270"/>
                            </a:lnSpc>
                            <a:spcAft>
                              <a:spcPts val="0"/>
                            </a:spcAft>
                          </a:pPr>
                          <a:endParaRPr lang="zh-CN" sz="4000" kern="100" dirty="0">
                            <a:solidFill>
                              <a:srgbClr val="000000"/>
                            </a:solidFill>
                            <a:latin typeface="+mj-ea"/>
                            <a:ea typeface="+mj-ea"/>
                            <a:cs typeface="Times New Roman"/>
                          </a:endParaRPr>
                        </a:p>
                      </a:txBody>
                      <a:tcPr marL="0" marR="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1248514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270"/>
                            </a:lnSpc>
                            <a:spcAft>
                              <a:spcPts val="0"/>
                            </a:spcAft>
                          </a:pPr>
                          <a:endParaRPr lang="en-US" sz="4000" i="1" kern="100" dirty="0" smtClean="0">
                            <a:solidFill>
                              <a:srgbClr val="000000"/>
                            </a:solidFill>
                            <a:latin typeface="+mj-ea"/>
                            <a:ea typeface="+mj-ea"/>
                            <a:cs typeface="Times New Roman"/>
                          </a:endParaRPr>
                        </a:p>
                        <a:p>
                          <a:pPr marL="0" algn="ctr" defTabSz="914400" rtl="0" eaLnBrk="1" latinLnBrk="0" hangingPunct="1">
                            <a:lnSpc>
                              <a:spcPts val="127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altLang="zh-CN" sz="4400" b="1" i="1" kern="1200" dirty="0" smtClean="0">
                              <a:solidFill>
                                <a:schemeClr val="tx1"/>
                              </a:solidFill>
                              <a:latin typeface="Times New Roman" pitchFamily="18" charset="0"/>
                              <a:ea typeface="宋体" pitchFamily="2" charset="-122"/>
                              <a:cs typeface="Times New Roman" pitchFamily="18" charset="0"/>
                            </a:rPr>
                            <a:t>y</a:t>
                          </a:r>
                          <a:endParaRPr lang="zh-CN" altLang="zh-CN" sz="4400" b="1" i="1" kern="120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宋体" pitchFamily="2" charset="-122"/>
                            <a:cs typeface="Times New Roman" pitchFamily="18" charset="0"/>
                          </a:endParaRPr>
                        </a:p>
                      </a:txBody>
                      <a:tcPr marL="0" marR="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270"/>
                            </a:lnSpc>
                            <a:spcAft>
                              <a:spcPts val="0"/>
                            </a:spcAft>
                          </a:pPr>
                          <a:endParaRPr lang="en-US" sz="4000" kern="100" dirty="0" smtClean="0">
                            <a:solidFill>
                              <a:srgbClr val="000000"/>
                            </a:solidFill>
                            <a:latin typeface="+mj-ea"/>
                            <a:ea typeface="+mj-ea"/>
                            <a:cs typeface="Times New Roman"/>
                          </a:endParaRPr>
                        </a:p>
                        <a:p>
                          <a:pPr algn="ctr">
                            <a:lnSpc>
                              <a:spcPts val="127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4000" kern="100" dirty="0" smtClean="0">
                              <a:solidFill>
                                <a:srgbClr val="000000"/>
                              </a:solidFill>
                              <a:latin typeface="+mj-ea"/>
                              <a:ea typeface="+mj-ea"/>
                              <a:cs typeface="Times New Roman"/>
                            </a:rPr>
                            <a:t>5</a:t>
                          </a:r>
                          <a:endParaRPr lang="zh-CN" sz="4000" kern="100" dirty="0">
                            <a:solidFill>
                              <a:srgbClr val="000000"/>
                            </a:solidFill>
                            <a:latin typeface="+mj-ea"/>
                            <a:ea typeface="+mj-ea"/>
                            <a:cs typeface="Times New Roman"/>
                          </a:endParaRPr>
                        </a:p>
                      </a:txBody>
                      <a:tcPr marL="0" marR="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270"/>
                            </a:lnSpc>
                            <a:spcAft>
                              <a:spcPts val="0"/>
                            </a:spcAft>
                          </a:pPr>
                          <a:endParaRPr lang="zh-CN" sz="4000" kern="100" dirty="0">
                            <a:solidFill>
                              <a:srgbClr val="000000"/>
                            </a:solidFill>
                            <a:latin typeface="+mj-ea"/>
                            <a:ea typeface="+mj-ea"/>
                            <a:cs typeface="Times New Roman"/>
                          </a:endParaRPr>
                        </a:p>
                      </a:txBody>
                      <a:tcPr marL="0" marR="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270"/>
                            </a:lnSpc>
                            <a:spcAft>
                              <a:spcPts val="0"/>
                            </a:spcAft>
                          </a:pPr>
                          <a:endParaRPr lang="en-US" sz="4000" kern="100" dirty="0" smtClean="0">
                            <a:solidFill>
                              <a:srgbClr val="000000"/>
                            </a:solidFill>
                            <a:latin typeface="+mj-ea"/>
                            <a:ea typeface="+mj-ea"/>
                            <a:cs typeface="Times New Roman"/>
                          </a:endParaRPr>
                        </a:p>
                        <a:p>
                          <a:pPr algn="ctr">
                            <a:lnSpc>
                              <a:spcPts val="127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4000" kern="100" dirty="0" smtClean="0">
                              <a:solidFill>
                                <a:srgbClr val="000000"/>
                              </a:solidFill>
                              <a:latin typeface="+mj-ea"/>
                              <a:ea typeface="+mj-ea"/>
                              <a:cs typeface="Times New Roman"/>
                            </a:rPr>
                            <a:t>0</a:t>
                          </a:r>
                          <a:r>
                            <a:rPr lang="en-US" sz="4000" i="1" kern="100" dirty="0" smtClean="0">
                              <a:solidFill>
                                <a:srgbClr val="000000"/>
                              </a:solidFill>
                              <a:latin typeface="+mj-ea"/>
                              <a:ea typeface="+mj-ea"/>
                              <a:cs typeface="Times New Roman"/>
                            </a:rPr>
                            <a:t>.</a:t>
                          </a:r>
                          <a:r>
                            <a:rPr lang="en-US" sz="4000" kern="100" dirty="0" smtClean="0">
                              <a:solidFill>
                                <a:srgbClr val="000000"/>
                              </a:solidFill>
                              <a:latin typeface="+mj-ea"/>
                              <a:ea typeface="+mj-ea"/>
                              <a:cs typeface="Times New Roman"/>
                            </a:rPr>
                            <a:t>1</a:t>
                          </a:r>
                          <a:endParaRPr lang="zh-CN" sz="4000" kern="100" dirty="0">
                            <a:solidFill>
                              <a:srgbClr val="000000"/>
                            </a:solidFill>
                            <a:latin typeface="+mj-ea"/>
                            <a:ea typeface="+mj-ea"/>
                            <a:cs typeface="Times New Roman"/>
                          </a:endParaRPr>
                        </a:p>
                      </a:txBody>
                      <a:tcPr marL="0" marR="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270"/>
                            </a:lnSpc>
                            <a:spcAft>
                              <a:spcPts val="0"/>
                            </a:spcAft>
                          </a:pPr>
                          <a:endParaRPr lang="en-US" sz="4000" kern="100" dirty="0">
                            <a:solidFill>
                              <a:srgbClr val="000000"/>
                            </a:solidFill>
                            <a:latin typeface="+mj-ea"/>
                            <a:ea typeface="+mj-ea"/>
                            <a:cs typeface="Times New Roman"/>
                          </a:endParaRPr>
                        </a:p>
                      </a:txBody>
                      <a:tcPr marL="0" marR="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270"/>
                            </a:lnSpc>
                            <a:spcAft>
                              <a:spcPts val="0"/>
                            </a:spcAft>
                          </a:pPr>
                          <a:endParaRPr lang="en-US" altLang="zh-CN" sz="3600" dirty="0" smtClean="0">
                            <a:solidFill>
                              <a:schemeClr val="tx1"/>
                            </a:solidFill>
                            <a:ea typeface="Cambria Math" panose="02040503050406030204" pitchFamily="18" charset="0"/>
                            <a:cs typeface="Times New Roman" panose="02020603050405020304" pitchFamily="18" charset="0"/>
                          </a:endParaRPr>
                        </a:p>
                        <a:p>
                          <a:pPr algn="ctr">
                            <a:lnSpc>
                              <a:spcPts val="127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altLang="zh-CN" sz="4000" dirty="0" smtClean="0">
                              <a:solidFill>
                                <a:schemeClr val="tx1"/>
                              </a:solidFill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a:t> 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zh-CN" altLang="zh-CN" sz="400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4000" b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  <m:t> </m:t>
                                  </m:r>
                                  <m:r>
                                    <a:rPr lang="en-US" altLang="zh-CN" sz="4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  <m:t>5</m:t>
                                  </m:r>
                                  <m:r>
                                    <a:rPr lang="en-US" altLang="zh-CN" sz="4000" b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  <m:t> </m:t>
                                  </m:r>
                                </m:num>
                                <m:den>
                                  <m:r>
                                    <a:rPr lang="en-US" altLang="zh-CN" sz="4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  <m:t>6</m:t>
                                  </m:r>
                                </m:den>
                              </m:f>
                            </m:oMath>
                          </a14:m>
                          <a:endParaRPr lang="en-US" sz="4800" kern="100" dirty="0">
                            <a:solidFill>
                              <a:srgbClr val="000000"/>
                            </a:solidFill>
                            <a:latin typeface="+mj-ea"/>
                            <a:ea typeface="+mj-ea"/>
                            <a:cs typeface="Times New Roman"/>
                          </a:endParaRPr>
                        </a:p>
                      </a:txBody>
                      <a:tcPr marL="0" marR="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</a:tbl>
              </a:graphicData>
            </a:graphic>
          </p:graphicFrame>
        </mc:Choice>
        <mc:Fallback>
          <p:graphicFrame>
            <p:nvGraphicFramePr>
              <p:cNvPr id="14" name="表格 13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xmlns="" xmlns:a14="http://schemas.microsoft.com/office/drawing/2010/main" val="976968319"/>
                  </p:ext>
                </p:extLst>
              </p:nvPr>
            </p:nvGraphicFramePr>
            <p:xfrm>
              <a:off x="2406920" y="2703402"/>
              <a:ext cx="7072360" cy="2497028"/>
            </p:xfrm>
            <a:graphic>
              <a:graphicData uri="http://schemas.openxmlformats.org/drawingml/2006/table">
                <a:tbl>
                  <a:tblPr/>
                  <a:tblGrid>
                    <a:gridCol w="975500"/>
                    <a:gridCol w="1219372"/>
                    <a:gridCol w="1219372"/>
                    <a:gridCol w="1219372"/>
                    <a:gridCol w="1219372"/>
                    <a:gridCol w="1219372"/>
                  </a:tblGrid>
                  <a:tr h="1248514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270"/>
                            </a:lnSpc>
                            <a:spcAft>
                              <a:spcPts val="0"/>
                            </a:spcAft>
                          </a:pPr>
                          <a:endParaRPr lang="en-US" sz="4000" i="1" kern="100" dirty="0" smtClean="0">
                            <a:solidFill>
                              <a:srgbClr val="000000"/>
                            </a:solidFill>
                            <a:latin typeface="+mj-ea"/>
                            <a:ea typeface="+mj-ea"/>
                            <a:cs typeface="Times New Roman"/>
                          </a:endParaRPr>
                        </a:p>
                        <a:p>
                          <a:pPr algn="ctr">
                            <a:lnSpc>
                              <a:spcPts val="127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altLang="zh-CN" sz="4400" b="1" i="1" kern="1200" dirty="0" smtClean="0">
                              <a:solidFill>
                                <a:schemeClr val="tx1"/>
                              </a:solidFill>
                              <a:latin typeface="Times New Roman" pitchFamily="18" charset="0"/>
                              <a:ea typeface="宋体" pitchFamily="2" charset="-122"/>
                              <a:cs typeface="Times New Roman" pitchFamily="18" charset="0"/>
                            </a:rPr>
                            <a:t>x</a:t>
                          </a:r>
                          <a:endParaRPr lang="zh-CN" altLang="zh-CN" sz="4400" b="1" i="1" kern="120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宋体" pitchFamily="2" charset="-122"/>
                            <a:cs typeface="Times New Roman" pitchFamily="18" charset="0"/>
                          </a:endParaRPr>
                        </a:p>
                      </a:txBody>
                      <a:tcPr marL="0" marR="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270"/>
                            </a:lnSpc>
                            <a:spcAft>
                              <a:spcPts val="0"/>
                            </a:spcAft>
                          </a:pPr>
                          <a:endParaRPr lang="en-US" sz="4000" kern="100" dirty="0" smtClean="0">
                            <a:solidFill>
                              <a:srgbClr val="000000"/>
                            </a:solidFill>
                            <a:latin typeface="+mj-ea"/>
                            <a:ea typeface="+mj-ea"/>
                            <a:cs typeface="Times New Roman"/>
                          </a:endParaRPr>
                        </a:p>
                        <a:p>
                          <a:pPr algn="ctr">
                            <a:lnSpc>
                              <a:spcPts val="127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4000" kern="100" dirty="0" smtClean="0">
                              <a:solidFill>
                                <a:srgbClr val="000000"/>
                              </a:solidFill>
                              <a:latin typeface="+mj-ea"/>
                              <a:ea typeface="+mj-ea"/>
                              <a:cs typeface="Times New Roman"/>
                            </a:rPr>
                            <a:t>2</a:t>
                          </a:r>
                          <a:endParaRPr lang="zh-CN" sz="4000" kern="100" dirty="0">
                            <a:solidFill>
                              <a:srgbClr val="000000"/>
                            </a:solidFill>
                            <a:latin typeface="+mj-ea"/>
                            <a:ea typeface="+mj-ea"/>
                            <a:cs typeface="Times New Roman"/>
                          </a:endParaRPr>
                        </a:p>
                      </a:txBody>
                      <a:tcPr marL="0" marR="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0">
                          <a:blip r:embed="rId5"/>
                          <a:stretch>
                            <a:fillRect l="-180500" t="-485" r="-302000" b="-10048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270"/>
                            </a:lnSpc>
                            <a:spcAft>
                              <a:spcPts val="0"/>
                            </a:spcAft>
                          </a:pPr>
                          <a:endParaRPr lang="zh-CN" sz="4000" kern="100" dirty="0">
                            <a:solidFill>
                              <a:srgbClr val="000000"/>
                            </a:solidFill>
                            <a:latin typeface="+mj-ea"/>
                            <a:ea typeface="+mj-ea"/>
                            <a:cs typeface="Times New Roman"/>
                          </a:endParaRPr>
                        </a:p>
                      </a:txBody>
                      <a:tcPr marL="0" marR="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270"/>
                            </a:lnSpc>
                            <a:spcAft>
                              <a:spcPts val="0"/>
                            </a:spcAft>
                          </a:pPr>
                          <a:endParaRPr lang="en-US" sz="4000" kern="100" dirty="0" smtClean="0">
                            <a:solidFill>
                              <a:srgbClr val="000000"/>
                            </a:solidFill>
                            <a:latin typeface="+mj-ea"/>
                            <a:ea typeface="+mj-ea"/>
                            <a:cs typeface="Times New Roman"/>
                          </a:endParaRPr>
                        </a:p>
                        <a:p>
                          <a:pPr algn="ctr">
                            <a:lnSpc>
                              <a:spcPts val="127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4000" kern="100" dirty="0" smtClean="0">
                              <a:solidFill>
                                <a:srgbClr val="000000"/>
                              </a:solidFill>
                              <a:latin typeface="+mj-ea"/>
                              <a:ea typeface="+mj-ea"/>
                              <a:cs typeface="Times New Roman"/>
                            </a:rPr>
                            <a:t>40</a:t>
                          </a:r>
                          <a:endParaRPr lang="zh-CN" sz="4000" kern="100" dirty="0">
                            <a:solidFill>
                              <a:srgbClr val="000000"/>
                            </a:solidFill>
                            <a:latin typeface="+mj-ea"/>
                            <a:ea typeface="+mj-ea"/>
                            <a:cs typeface="Times New Roman"/>
                          </a:endParaRPr>
                        </a:p>
                      </a:txBody>
                      <a:tcPr marL="0" marR="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270"/>
                            </a:lnSpc>
                            <a:spcAft>
                              <a:spcPts val="0"/>
                            </a:spcAft>
                          </a:pPr>
                          <a:endParaRPr lang="zh-CN" sz="4000" kern="100" dirty="0">
                            <a:solidFill>
                              <a:srgbClr val="000000"/>
                            </a:solidFill>
                            <a:latin typeface="+mj-ea"/>
                            <a:ea typeface="+mj-ea"/>
                            <a:cs typeface="Times New Roman"/>
                          </a:endParaRPr>
                        </a:p>
                      </a:txBody>
                      <a:tcPr marL="0" marR="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1248514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270"/>
                            </a:lnSpc>
                            <a:spcAft>
                              <a:spcPts val="0"/>
                            </a:spcAft>
                          </a:pPr>
                          <a:endParaRPr lang="en-US" sz="4000" i="1" kern="100" dirty="0" smtClean="0">
                            <a:solidFill>
                              <a:srgbClr val="000000"/>
                            </a:solidFill>
                            <a:latin typeface="+mj-ea"/>
                            <a:ea typeface="+mj-ea"/>
                            <a:cs typeface="Times New Roman"/>
                          </a:endParaRPr>
                        </a:p>
                        <a:p>
                          <a:pPr marL="0" algn="ctr" defTabSz="914400" rtl="0" eaLnBrk="1" latinLnBrk="0" hangingPunct="1">
                            <a:lnSpc>
                              <a:spcPts val="127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altLang="zh-CN" sz="4400" b="1" i="1" kern="1200" dirty="0" smtClean="0">
                              <a:solidFill>
                                <a:schemeClr val="tx1"/>
                              </a:solidFill>
                              <a:latin typeface="Times New Roman" pitchFamily="18" charset="0"/>
                              <a:ea typeface="宋体" pitchFamily="2" charset="-122"/>
                              <a:cs typeface="Times New Roman" pitchFamily="18" charset="0"/>
                            </a:rPr>
                            <a:t>y</a:t>
                          </a:r>
                          <a:endParaRPr lang="zh-CN" altLang="zh-CN" sz="4400" b="1" i="1" kern="120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宋体" pitchFamily="2" charset="-122"/>
                            <a:cs typeface="Times New Roman" pitchFamily="18" charset="0"/>
                          </a:endParaRPr>
                        </a:p>
                      </a:txBody>
                      <a:tcPr marL="0" marR="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270"/>
                            </a:lnSpc>
                            <a:spcAft>
                              <a:spcPts val="0"/>
                            </a:spcAft>
                          </a:pPr>
                          <a:endParaRPr lang="en-US" sz="4000" kern="100" dirty="0" smtClean="0">
                            <a:solidFill>
                              <a:srgbClr val="000000"/>
                            </a:solidFill>
                            <a:latin typeface="+mj-ea"/>
                            <a:ea typeface="+mj-ea"/>
                            <a:cs typeface="Times New Roman"/>
                          </a:endParaRPr>
                        </a:p>
                        <a:p>
                          <a:pPr algn="ctr">
                            <a:lnSpc>
                              <a:spcPts val="127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4000" kern="100" dirty="0" smtClean="0">
                              <a:solidFill>
                                <a:srgbClr val="000000"/>
                              </a:solidFill>
                              <a:latin typeface="+mj-ea"/>
                              <a:ea typeface="+mj-ea"/>
                              <a:cs typeface="Times New Roman"/>
                            </a:rPr>
                            <a:t>5</a:t>
                          </a:r>
                          <a:endParaRPr lang="zh-CN" sz="4000" kern="100" dirty="0">
                            <a:solidFill>
                              <a:srgbClr val="000000"/>
                            </a:solidFill>
                            <a:latin typeface="+mj-ea"/>
                            <a:ea typeface="+mj-ea"/>
                            <a:cs typeface="Times New Roman"/>
                          </a:endParaRPr>
                        </a:p>
                      </a:txBody>
                      <a:tcPr marL="0" marR="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270"/>
                            </a:lnSpc>
                            <a:spcAft>
                              <a:spcPts val="0"/>
                            </a:spcAft>
                          </a:pPr>
                          <a:endParaRPr lang="zh-CN" sz="4000" kern="100" dirty="0">
                            <a:solidFill>
                              <a:srgbClr val="000000"/>
                            </a:solidFill>
                            <a:latin typeface="+mj-ea"/>
                            <a:ea typeface="+mj-ea"/>
                            <a:cs typeface="Times New Roman"/>
                          </a:endParaRPr>
                        </a:p>
                      </a:txBody>
                      <a:tcPr marL="0" marR="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270"/>
                            </a:lnSpc>
                            <a:spcAft>
                              <a:spcPts val="0"/>
                            </a:spcAft>
                          </a:pPr>
                          <a:endParaRPr lang="en-US" sz="4000" kern="100" dirty="0" smtClean="0">
                            <a:solidFill>
                              <a:srgbClr val="000000"/>
                            </a:solidFill>
                            <a:latin typeface="+mj-ea"/>
                            <a:ea typeface="+mj-ea"/>
                            <a:cs typeface="Times New Roman"/>
                          </a:endParaRPr>
                        </a:p>
                        <a:p>
                          <a:pPr algn="ctr">
                            <a:lnSpc>
                              <a:spcPts val="127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4000" kern="100" dirty="0" smtClean="0">
                              <a:solidFill>
                                <a:srgbClr val="000000"/>
                              </a:solidFill>
                              <a:latin typeface="+mj-ea"/>
                              <a:ea typeface="+mj-ea"/>
                              <a:cs typeface="Times New Roman"/>
                            </a:rPr>
                            <a:t>0</a:t>
                          </a:r>
                          <a:r>
                            <a:rPr lang="en-US" sz="4000" i="1" kern="100" dirty="0" smtClean="0">
                              <a:solidFill>
                                <a:srgbClr val="000000"/>
                              </a:solidFill>
                              <a:latin typeface="+mj-ea"/>
                              <a:ea typeface="+mj-ea"/>
                              <a:cs typeface="Times New Roman"/>
                            </a:rPr>
                            <a:t>.</a:t>
                          </a:r>
                          <a:r>
                            <a:rPr lang="en-US" sz="4000" kern="100" dirty="0" smtClean="0">
                              <a:solidFill>
                                <a:srgbClr val="000000"/>
                              </a:solidFill>
                              <a:latin typeface="+mj-ea"/>
                              <a:ea typeface="+mj-ea"/>
                              <a:cs typeface="Times New Roman"/>
                            </a:rPr>
                            <a:t>1</a:t>
                          </a:r>
                          <a:endParaRPr lang="zh-CN" sz="4000" kern="100" dirty="0">
                            <a:solidFill>
                              <a:srgbClr val="000000"/>
                            </a:solidFill>
                            <a:latin typeface="+mj-ea"/>
                            <a:ea typeface="+mj-ea"/>
                            <a:cs typeface="Times New Roman"/>
                          </a:endParaRPr>
                        </a:p>
                      </a:txBody>
                      <a:tcPr marL="0" marR="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270"/>
                            </a:lnSpc>
                            <a:spcAft>
                              <a:spcPts val="0"/>
                            </a:spcAft>
                          </a:pPr>
                          <a:endParaRPr lang="en-US" sz="4000" kern="100" dirty="0">
                            <a:solidFill>
                              <a:srgbClr val="000000"/>
                            </a:solidFill>
                            <a:latin typeface="+mj-ea"/>
                            <a:ea typeface="+mj-ea"/>
                            <a:cs typeface="Times New Roman"/>
                          </a:endParaRPr>
                        </a:p>
                      </a:txBody>
                      <a:tcPr marL="0" marR="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0">
                          <a:blip r:embed="rId5"/>
                          <a:stretch>
                            <a:fillRect l="-481000" t="-100976" r="-1500" b="-976"/>
                          </a:stretch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  <p:sp>
        <p:nvSpPr>
          <p:cNvPr id="21" name="矩形 20"/>
          <p:cNvSpPr/>
          <p:nvPr/>
        </p:nvSpPr>
        <p:spPr>
          <a:xfrm>
            <a:off x="4787825" y="4341476"/>
            <a:ext cx="75533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50</a:t>
            </a:r>
            <a:endParaRPr lang="zh-CN" altLang="en-US" sz="36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5943100" y="2952233"/>
            <a:ext cx="104067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</a:t>
            </a:r>
            <a:endParaRPr lang="zh-CN" altLang="en-US" sz="36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8456302" y="2952233"/>
            <a:ext cx="75533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endParaRPr lang="zh-CN" altLang="en-US" sz="36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xmlns="" Requires="a14">
          <p:sp>
            <p:nvSpPr>
              <p:cNvPr id="9" name="矩形 8"/>
              <p:cNvSpPr/>
              <p:nvPr/>
            </p:nvSpPr>
            <p:spPr>
              <a:xfrm>
                <a:off x="7274531" y="3916237"/>
                <a:ext cx="766557" cy="112947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zh-CN" altLang="zh-CN" sz="3600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en-US" altLang="zh-CN" sz="3600" b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 </m:t>
                          </m:r>
                          <m:r>
                            <a:rPr lang="en-US" altLang="zh-CN" sz="3600" b="1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𝟏</m:t>
                          </m:r>
                          <m:r>
                            <a:rPr lang="en-US" altLang="zh-CN" sz="3600" b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 </m:t>
                          </m:r>
                        </m:num>
                        <m:den>
                          <m:r>
                            <a:rPr lang="en-US" altLang="zh-CN" sz="3600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𝟒</m:t>
                          </m:r>
                        </m:den>
                      </m:f>
                    </m:oMath>
                  </m:oMathPara>
                </a14:m>
                <a:endParaRPr lang="zh-CN" altLang="en-US" sz="3600" b="1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9" name="矩形 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74531" y="3916237"/>
                <a:ext cx="766557" cy="1129476"/>
              </a:xfrm>
              <a:prstGeom prst="rect">
                <a:avLst/>
              </a:prstGeom>
              <a:blipFill rotWithShape="0">
                <a:blip r:embed="rId6" cstate="print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6" name="组合 15"/>
          <p:cNvGrpSpPr/>
          <p:nvPr/>
        </p:nvGrpSpPr>
        <p:grpSpPr>
          <a:xfrm>
            <a:off x="37465" y="48260"/>
            <a:ext cx="3260090" cy="1286510"/>
            <a:chOff x="59" y="76"/>
            <a:chExt cx="5134" cy="2026"/>
          </a:xfrm>
        </p:grpSpPr>
        <p:pic>
          <p:nvPicPr>
            <p:cNvPr id="17" name="图片 16" descr="图片11"/>
            <p:cNvPicPr>
              <a:picLocks noChangeAspect="1"/>
            </p:cNvPicPr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3186" y="76"/>
              <a:ext cx="2007" cy="2026"/>
            </a:xfrm>
            <a:prstGeom prst="rect">
              <a:avLst/>
            </a:prstGeom>
          </p:spPr>
        </p:pic>
        <p:pic>
          <p:nvPicPr>
            <p:cNvPr id="19" name="图片 18" descr="stlx"/>
            <p:cNvPicPr>
              <a:picLocks noChangeAspect="1"/>
            </p:cNvPicPr>
            <p:nvPr/>
          </p:nvPicPr>
          <p:blipFill>
            <a:blip r:embed="rId8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906" b="-2155"/>
            <a:stretch>
              <a:fillRect/>
            </a:stretch>
          </p:blipFill>
          <p:spPr>
            <a:xfrm>
              <a:off x="59" y="504"/>
              <a:ext cx="3127" cy="94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xmlns="" val="272305360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1" grpId="0"/>
      <p:bldP spid="22" grpId="0"/>
      <p:bldP spid="24" grpId="0"/>
      <p:bldP spid="9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文本框 22"/>
          <p:cNvSpPr txBox="1"/>
          <p:nvPr/>
        </p:nvSpPr>
        <p:spPr>
          <a:xfrm flipH="1">
            <a:off x="2929567" y="1515895"/>
            <a:ext cx="5975780" cy="743986"/>
          </a:xfrm>
          <a:prstGeom prst="rect">
            <a:avLst/>
          </a:prstGeom>
          <a:noFill/>
          <a:ln w="9525">
            <a:noFill/>
          </a:ln>
          <a:effectLst>
            <a:outerShdw sx="999" sy="999" algn="ctr" rotWithShape="0">
              <a:srgbClr val="000000"/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完成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《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完全解读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》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相关习题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859909" y="4649906"/>
            <a:ext cx="3244479" cy="1158240"/>
          </a:xfrm>
          <a:prstGeom prst="rect">
            <a:avLst/>
          </a:prstGeom>
          <a:noFill/>
          <a:ln w="19050">
            <a:noFill/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9871164" y="6024519"/>
            <a:ext cx="3233224" cy="1093627"/>
          </a:xfrm>
          <a:prstGeom prst="rect">
            <a:avLst/>
          </a:prstGeom>
          <a:noFill/>
          <a:ln w="19050">
            <a:noFill/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Picture 2" descr="C:\Users\Administrator\Desktop\图片2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9163" t="17004" r="9837" b="27271"/>
          <a:stretch>
            <a:fillRect/>
          </a:stretch>
        </p:blipFill>
        <p:spPr bwMode="auto">
          <a:xfrm>
            <a:off x="1237594" y="1680153"/>
            <a:ext cx="1451600" cy="565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13" name="组合 12"/>
          <p:cNvGrpSpPr/>
          <p:nvPr/>
        </p:nvGrpSpPr>
        <p:grpSpPr>
          <a:xfrm>
            <a:off x="37465" y="48260"/>
            <a:ext cx="3260090" cy="1286510"/>
            <a:chOff x="59" y="76"/>
            <a:chExt cx="5134" cy="2026"/>
          </a:xfrm>
        </p:grpSpPr>
        <p:pic>
          <p:nvPicPr>
            <p:cNvPr id="14" name="图片 13" descr="图片11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186" y="76"/>
              <a:ext cx="2007" cy="2026"/>
            </a:xfrm>
            <a:prstGeom prst="rect">
              <a:avLst/>
            </a:prstGeom>
          </p:spPr>
        </p:pic>
        <p:pic>
          <p:nvPicPr>
            <p:cNvPr id="15" name="图片 14" descr="stlx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906" b="-2155"/>
            <a:stretch>
              <a:fillRect/>
            </a:stretch>
          </p:blipFill>
          <p:spPr>
            <a:xfrm>
              <a:off x="59" y="504"/>
              <a:ext cx="3127" cy="948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2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" name="矩形 14"/>
          <p:cNvSpPr/>
          <p:nvPr/>
        </p:nvSpPr>
        <p:spPr>
          <a:xfrm>
            <a:off x="591882" y="1425575"/>
            <a:ext cx="10740459" cy="3979863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6" name="文本框 20482"/>
          <p:cNvSpPr txBox="1"/>
          <p:nvPr/>
        </p:nvSpPr>
        <p:spPr>
          <a:xfrm>
            <a:off x="978641" y="2013642"/>
            <a:ext cx="9985829" cy="1421928"/>
          </a:xfrm>
          <a:prstGeom prst="rect">
            <a:avLst/>
          </a:prstGeom>
          <a:noFill/>
          <a:ln w="28575" cap="flat" cmpd="sng">
            <a:solidFill>
              <a:srgbClr val="1D41D5"/>
            </a:solidFill>
            <a:prstDash val="lgDash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pPr marL="1905" lvl="2" indent="454025" eaLnBrk="1" hangingPunct="1">
              <a:lnSpc>
                <a:spcPct val="120000"/>
              </a:lnSpc>
            </a:pPr>
            <a:r>
              <a:rPr lang="zh-CN" altLang="en-US" sz="2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两种</a:t>
            </a:r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相关联的量</a:t>
            </a:r>
            <a:r>
              <a:rPr lang="en-US" altLang="zh-CN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一种量变化</a:t>
            </a:r>
            <a:r>
              <a:rPr lang="en-US" altLang="zh-CN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另一种量也随着变化</a:t>
            </a:r>
            <a:r>
              <a:rPr lang="en-US" altLang="zh-CN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如果这两种量中相对应的两个数的比值一定</a:t>
            </a:r>
            <a:r>
              <a:rPr lang="en-US" altLang="zh-CN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这两种量叫做成正比例的量</a:t>
            </a:r>
            <a:r>
              <a:rPr lang="en-US" altLang="zh-CN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它们的关系叫做正比例关系。</a:t>
            </a:r>
          </a:p>
        </p:txBody>
      </p:sp>
      <mc:AlternateContent xmlns:mc="http://schemas.openxmlformats.org/markup-compatibility/2006">
        <mc:Choice xmlns:a14="http://schemas.microsoft.com/office/drawing/2010/main" xmlns="" Requires="a14">
          <p:sp>
            <p:nvSpPr>
              <p:cNvPr id="17" name="文本框 20482"/>
              <p:cNvSpPr txBox="1"/>
              <p:nvPr/>
            </p:nvSpPr>
            <p:spPr>
              <a:xfrm>
                <a:off x="978641" y="3972930"/>
                <a:ext cx="9985829" cy="597471"/>
              </a:xfrm>
              <a:prstGeom prst="rect">
                <a:avLst/>
              </a:prstGeom>
              <a:noFill/>
              <a:ln w="28575" cap="flat" cmpd="sng">
                <a:solidFill>
                  <a:srgbClr val="1D41D5"/>
                </a:solidFill>
                <a:prstDash val="lgDash"/>
                <a:miter/>
                <a:headEnd type="none" w="med" len="med"/>
                <a:tailEnd type="none" w="med" len="med"/>
              </a:ln>
            </p:spPr>
            <p:txBody>
              <a:bodyPr wrap="square">
                <a:spAutoFit/>
              </a:bodyPr>
              <a:lstStyle/>
              <a:p>
                <a:pPr marL="1905" lvl="2" indent="454025" eaLnBrk="1" hangingPunct="1">
                  <a:lnSpc>
                    <a:spcPct val="120000"/>
                  </a:lnSpc>
                </a:pPr>
                <a:r>
                  <a:rPr lang="zh-CN" altLang="en-US" sz="2400" dirty="0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用</a:t>
                </a:r>
                <a:r>
                  <a:rPr lang="zh-CN" altLang="en-US" sz="240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字母表示为</a:t>
                </a:r>
                <a14:m>
                  <m:oMath xmlns:m="http://schemas.openxmlformats.org/officeDocument/2006/math">
                    <m:r>
                      <a:rPr lang="en-US" altLang="zh-CN" sz="2800" i="1">
                        <a:latin typeface="Cambria Math" panose="02040503050406030204" pitchFamily="18" charset="0"/>
                      </a:rPr>
                      <m:t>𝑥𝑦</m:t>
                    </m:r>
                  </m:oMath>
                </a14:m>
                <a:r>
                  <a:rPr lang="en-US" altLang="zh-CN" sz="2400" dirty="0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=</a:t>
                </a:r>
                <a:r>
                  <a:rPr lang="en-US" altLang="zh-CN" sz="2400" dirty="0"/>
                  <a:t> </a:t>
                </a:r>
                <a14:m>
                  <m:oMath xmlns:m="http://schemas.openxmlformats.org/officeDocument/2006/math">
                    <m:r>
                      <a:rPr lang="en-US" altLang="zh-CN" sz="2400" b="0" i="1" smtClean="0">
                        <a:latin typeface="Cambria Math" panose="02040503050406030204" pitchFamily="18" charset="0"/>
                      </a:rPr>
                      <m:t>𝑘</m:t>
                    </m:r>
                  </m:oMath>
                </a14:m>
                <a:r>
                  <a:rPr lang="en-US" altLang="zh-CN" sz="240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(</a:t>
                </a:r>
                <a:r>
                  <a:rPr lang="zh-CN" altLang="en-US" sz="240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一定</a:t>
                </a:r>
                <a:r>
                  <a:rPr lang="en-US" altLang="zh-CN" sz="240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)</a:t>
                </a:r>
                <a:r>
                  <a:rPr lang="zh-CN" altLang="en-US" sz="2400" dirty="0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。</a:t>
                </a:r>
                <a:endParaRPr lang="zh-CN" altLang="en-US" sz="240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mc:Choice>
        <mc:Fallback>
          <p:sp>
            <p:nvSpPr>
              <p:cNvPr id="17" name="文本框 2048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78641" y="3972930"/>
                <a:ext cx="9985829" cy="597471"/>
              </a:xfrm>
              <a:prstGeom prst="rect">
                <a:avLst/>
              </a:prstGeom>
              <a:blipFill rotWithShape="0">
                <a:blip r:embed="rId7" cstate="print"/>
                <a:stretch>
                  <a:fillRect b="-10680"/>
                </a:stretch>
              </a:blipFill>
              <a:ln w="28575" cap="flat" cmpd="sng">
                <a:solidFill>
                  <a:srgbClr val="1D41D5"/>
                </a:solidFill>
                <a:prstDash val="lgDash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8" name="MH_Other_1"/>
          <p:cNvSpPr/>
          <p:nvPr>
            <p:custDataLst>
              <p:tags r:id="rId1"/>
            </p:custDataLst>
          </p:nvPr>
        </p:nvSpPr>
        <p:spPr>
          <a:xfrm>
            <a:off x="9964656" y="3896869"/>
            <a:ext cx="1646238" cy="1274763"/>
          </a:xfrm>
          <a:custGeom>
            <a:avLst/>
            <a:gdLst>
              <a:gd name="connsiteX0" fmla="*/ 0 w 1120775"/>
              <a:gd name="connsiteY0" fmla="*/ 812800 h 1136650"/>
              <a:gd name="connsiteX1" fmla="*/ 504825 w 1120775"/>
              <a:gd name="connsiteY1" fmla="*/ 0 h 1136650"/>
              <a:gd name="connsiteX2" fmla="*/ 606425 w 1120775"/>
              <a:gd name="connsiteY2" fmla="*/ 28575 h 1136650"/>
              <a:gd name="connsiteX3" fmla="*/ 1120775 w 1120775"/>
              <a:gd name="connsiteY3" fmla="*/ 1136650 h 1136650"/>
              <a:gd name="connsiteX0-1" fmla="*/ 0 w 1098550"/>
              <a:gd name="connsiteY0-2" fmla="*/ 815975 h 1136650"/>
              <a:gd name="connsiteX1-3" fmla="*/ 482600 w 1098550"/>
              <a:gd name="connsiteY1-4" fmla="*/ 0 h 1136650"/>
              <a:gd name="connsiteX2-5" fmla="*/ 584200 w 1098550"/>
              <a:gd name="connsiteY2-6" fmla="*/ 28575 h 1136650"/>
              <a:gd name="connsiteX3-7" fmla="*/ 1098550 w 1098550"/>
              <a:gd name="connsiteY3-8" fmla="*/ 1136650 h 113665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098550" h="1136650">
                <a:moveTo>
                  <a:pt x="0" y="815975"/>
                </a:moveTo>
                <a:lnTo>
                  <a:pt x="482600" y="0"/>
                </a:lnTo>
                <a:lnTo>
                  <a:pt x="584200" y="28575"/>
                </a:lnTo>
                <a:lnTo>
                  <a:pt x="1098550" y="1136650"/>
                </a:lnTo>
              </a:path>
            </a:pathLst>
          </a:custGeom>
          <a:ln>
            <a:solidFill>
              <a:schemeClr val="accent6"/>
            </a:solidFill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9" name="MH_SubTitle_1"/>
          <p:cNvSpPr/>
          <p:nvPr>
            <p:custDataLst>
              <p:tags r:id="rId2"/>
            </p:custDataLst>
          </p:nvPr>
        </p:nvSpPr>
        <p:spPr>
          <a:xfrm rot="588792">
            <a:off x="9464593" y="4571557"/>
            <a:ext cx="2587625" cy="965200"/>
          </a:xfrm>
          <a:prstGeom prst="roundRect">
            <a:avLst>
              <a:gd name="adj" fmla="val 11293"/>
            </a:avLst>
          </a:prstGeom>
          <a:solidFill>
            <a:schemeClr val="accent6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32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反</a:t>
            </a: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比例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0" name="MH_Other_2"/>
          <p:cNvSpPr/>
          <p:nvPr>
            <p:custDataLst>
              <p:tags r:id="rId3"/>
            </p:custDataLst>
          </p:nvPr>
        </p:nvSpPr>
        <p:spPr>
          <a:xfrm rot="19833143">
            <a:off x="10610768" y="3557144"/>
            <a:ext cx="488950" cy="533400"/>
          </a:xfrm>
          <a:custGeom>
            <a:avLst/>
            <a:gdLst/>
            <a:ahLst/>
            <a:cxnLst/>
            <a:rect l="l" t="t" r="r" b="b"/>
            <a:pathLst>
              <a:path w="1059063" h="1007997">
                <a:moveTo>
                  <a:pt x="703357" y="0"/>
                </a:moveTo>
                <a:lnTo>
                  <a:pt x="1059063" y="345377"/>
                </a:lnTo>
                <a:cubicBezTo>
                  <a:pt x="1011759" y="390684"/>
                  <a:pt x="950318" y="412745"/>
                  <a:pt x="888735" y="411717"/>
                </a:cubicBezTo>
                <a:lnTo>
                  <a:pt x="615617" y="668531"/>
                </a:lnTo>
                <a:cubicBezTo>
                  <a:pt x="643882" y="763675"/>
                  <a:pt x="628025" y="864389"/>
                  <a:pt x="564718" y="936620"/>
                </a:cubicBezTo>
                <a:lnTo>
                  <a:pt x="370217" y="747767"/>
                </a:lnTo>
                <a:cubicBezTo>
                  <a:pt x="247618" y="834750"/>
                  <a:pt x="146199" y="930329"/>
                  <a:pt x="0" y="1007997"/>
                </a:cubicBezTo>
                <a:cubicBezTo>
                  <a:pt x="95002" y="875886"/>
                  <a:pt x="190003" y="777809"/>
                  <a:pt x="284746" y="664777"/>
                </a:cubicBezTo>
                <a:lnTo>
                  <a:pt x="96361" y="481861"/>
                </a:lnTo>
                <a:cubicBezTo>
                  <a:pt x="152055" y="429106"/>
                  <a:pt x="226831" y="406169"/>
                  <a:pt x="303394" y="411783"/>
                </a:cubicBezTo>
                <a:cubicBezTo>
                  <a:pt x="325459" y="413401"/>
                  <a:pt x="347673" y="417390"/>
                  <a:pt x="369433" y="424372"/>
                </a:cubicBezTo>
                <a:lnTo>
                  <a:pt x="642990" y="154959"/>
                </a:lnTo>
                <a:cubicBezTo>
                  <a:pt x="643358" y="99193"/>
                  <a:pt x="663662" y="44083"/>
                  <a:pt x="703357" y="0"/>
                </a:cubicBezTo>
                <a:close/>
              </a:path>
            </a:pathLst>
          </a:custGeom>
          <a:solidFill>
            <a:schemeClr val="accent6"/>
          </a:solidFill>
          <a:ln w="12700">
            <a:noFill/>
          </a:ln>
          <a:effectLst>
            <a:outerShdw blurRad="25400" dist="127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33020" y="31115"/>
            <a:ext cx="2962910" cy="1480820"/>
            <a:chOff x="52" y="49"/>
            <a:chExt cx="4666" cy="2332"/>
          </a:xfrm>
        </p:grpSpPr>
        <p:pic>
          <p:nvPicPr>
            <p:cNvPr id="22" name="图片 21" descr="图片5"/>
            <p:cNvPicPr>
              <a:picLocks noChangeAspect="1"/>
            </p:cNvPicPr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3024" y="49"/>
              <a:ext cx="1694" cy="2332"/>
            </a:xfrm>
            <a:prstGeom prst="rect">
              <a:avLst/>
            </a:prstGeom>
          </p:spPr>
        </p:pic>
        <p:pic>
          <p:nvPicPr>
            <p:cNvPr id="23" name="图片 22" descr="ktxj"/>
            <p:cNvPicPr>
              <a:picLocks noChangeAspect="1"/>
            </p:cNvPicPr>
            <p:nvPr/>
          </p:nvPicPr>
          <p:blipFill>
            <a:blip r:embed="rId9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676" b="10592"/>
            <a:stretch>
              <a:fillRect/>
            </a:stretch>
          </p:blipFill>
          <p:spPr>
            <a:xfrm>
              <a:off x="52" y="574"/>
              <a:ext cx="3329" cy="878"/>
            </a:xfrm>
            <a:prstGeom prst="rect">
              <a:avLst/>
            </a:prstGeom>
          </p:spPr>
        </p:pic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 animBg="1"/>
      <p:bldP spid="16" grpId="0" bldLvl="0" animBg="1"/>
      <p:bldP spid="17" grpId="0" bldLvl="0" animBg="1"/>
      <p:bldP spid="19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C:\Users\Administrator\Desktop\作业1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3287" t="20395" r="15686" b="27633"/>
          <a:stretch>
            <a:fillRect/>
          </a:stretch>
        </p:blipFill>
        <p:spPr bwMode="auto">
          <a:xfrm>
            <a:off x="1982218" y="1968129"/>
            <a:ext cx="1238069" cy="5148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3" descr="C:\Users\Administrator\Desktop\作业2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1247" t="20452" r="14945" b="26367"/>
          <a:stretch>
            <a:fillRect/>
          </a:stretch>
        </p:blipFill>
        <p:spPr bwMode="auto">
          <a:xfrm>
            <a:off x="1982218" y="2960773"/>
            <a:ext cx="1238069" cy="5070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文本框 22"/>
          <p:cNvSpPr txBox="1"/>
          <p:nvPr/>
        </p:nvSpPr>
        <p:spPr>
          <a:xfrm flipH="1">
            <a:off x="3829447" y="1782582"/>
            <a:ext cx="6652816" cy="830997"/>
          </a:xfrm>
          <a:prstGeom prst="rect">
            <a:avLst/>
          </a:prstGeom>
          <a:noFill/>
          <a:ln w="9525">
            <a:noFill/>
          </a:ln>
          <a:effectLst>
            <a:outerShdw sx="999" sy="999" algn="ctr" rotWithShape="0">
              <a:srgbClr val="000000"/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教材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第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51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页练习九第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11,12,13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题。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10" name="文本框 22"/>
          <p:cNvSpPr txBox="1"/>
          <p:nvPr/>
        </p:nvSpPr>
        <p:spPr>
          <a:xfrm flipH="1">
            <a:off x="3829447" y="2755205"/>
            <a:ext cx="7723924" cy="830997"/>
          </a:xfrm>
          <a:prstGeom prst="rect">
            <a:avLst/>
          </a:prstGeom>
          <a:noFill/>
          <a:ln w="9525">
            <a:noFill/>
          </a:ln>
          <a:effectLst>
            <a:outerShdw sx="999" sy="999" algn="ctr" rotWithShape="0">
              <a:srgbClr val="000000"/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完成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《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全科王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·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同步课时练习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》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相关习题。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pic>
        <p:nvPicPr>
          <p:cNvPr id="11" name="Picture 2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2" name="组合 11"/>
          <p:cNvGrpSpPr/>
          <p:nvPr/>
        </p:nvGrpSpPr>
        <p:grpSpPr>
          <a:xfrm>
            <a:off x="228600" y="6350"/>
            <a:ext cx="3195320" cy="1609090"/>
            <a:chOff x="120" y="-71"/>
            <a:chExt cx="5032" cy="2534"/>
          </a:xfrm>
        </p:grpSpPr>
        <p:pic>
          <p:nvPicPr>
            <p:cNvPr id="13" name="图片 12" descr="图片10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2938" y="-71"/>
              <a:ext cx="2215" cy="2535"/>
            </a:xfrm>
            <a:prstGeom prst="rect">
              <a:avLst/>
            </a:prstGeom>
          </p:spPr>
        </p:pic>
        <p:pic>
          <p:nvPicPr>
            <p:cNvPr id="14" name="图片 13" descr="zysj"/>
            <p:cNvPicPr>
              <a:picLocks noChangeAspect="1"/>
            </p:cNvPicPr>
            <p:nvPr/>
          </p:nvPicPr>
          <p:blipFill>
            <a:blip r:embed="rId7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864" b="1139"/>
            <a:stretch>
              <a:fillRect/>
            </a:stretch>
          </p:blipFill>
          <p:spPr>
            <a:xfrm>
              <a:off x="120" y="820"/>
              <a:ext cx="3078" cy="902"/>
            </a:xfrm>
            <a:prstGeom prst="rect">
              <a:avLst/>
            </a:prstGeom>
          </p:spPr>
        </p:pic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0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/>
          </p:cNvPicPr>
          <p:nvPr/>
        </p:nvPicPr>
        <p:blipFill>
          <a:blip r:embed="rId3" cstate="print">
            <a:lum bright="6000"/>
          </a:blip>
          <a:stretch>
            <a:fillRect/>
          </a:stretch>
        </p:blipFill>
        <p:spPr>
          <a:xfrm>
            <a:off x="9751060" y="351155"/>
            <a:ext cx="2132330" cy="122428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2" descr="图片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856865" y="370840"/>
            <a:ext cx="6478270" cy="2105660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 rot="21120000">
            <a:off x="140335" y="2296160"/>
            <a:ext cx="3921760" cy="2283460"/>
            <a:chOff x="-98" y="6233"/>
            <a:chExt cx="5073" cy="2930"/>
          </a:xfrm>
        </p:grpSpPr>
        <p:pic>
          <p:nvPicPr>
            <p:cNvPr id="5" name="图片 4" descr="图片2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 rot="20640000">
              <a:off x="-98" y="6449"/>
              <a:ext cx="2326" cy="2715"/>
            </a:xfrm>
            <a:prstGeom prst="rect">
              <a:avLst/>
            </a:prstGeom>
          </p:spPr>
        </p:pic>
        <p:pic>
          <p:nvPicPr>
            <p:cNvPr id="6" name="图片 5" descr="图片3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380" y="6233"/>
              <a:ext cx="2313" cy="2710"/>
            </a:xfrm>
            <a:prstGeom prst="rect">
              <a:avLst/>
            </a:prstGeom>
          </p:spPr>
        </p:pic>
        <p:pic>
          <p:nvPicPr>
            <p:cNvPr id="7" name="图片 6" descr="图片4"/>
            <p:cNvPicPr>
              <a:picLocks noChangeAspect="1"/>
            </p:cNvPicPr>
            <p:nvPr/>
          </p:nvPicPr>
          <p:blipFill>
            <a:blip r:embed="rId7" cstate="print"/>
            <a:stretch>
              <a:fillRect/>
            </a:stretch>
          </p:blipFill>
          <p:spPr>
            <a:xfrm rot="1200000">
              <a:off x="2793" y="6472"/>
              <a:ext cx="2183" cy="2554"/>
            </a:xfrm>
            <a:prstGeom prst="rect">
              <a:avLst/>
            </a:prstGeom>
          </p:spPr>
        </p:pic>
      </p:grpSp>
      <p:grpSp>
        <p:nvGrpSpPr>
          <p:cNvPr id="8" name="组合 7"/>
          <p:cNvGrpSpPr/>
          <p:nvPr/>
        </p:nvGrpSpPr>
        <p:grpSpPr>
          <a:xfrm rot="21060000">
            <a:off x="474550" y="4474795"/>
            <a:ext cx="3450394" cy="2142529"/>
            <a:chOff x="6844" y="7123"/>
            <a:chExt cx="4821" cy="2994"/>
          </a:xfrm>
        </p:grpSpPr>
        <p:pic>
          <p:nvPicPr>
            <p:cNvPr id="9" name="图片 8" descr="数学副本"/>
            <p:cNvPicPr>
              <a:picLocks noChangeAspect="1"/>
            </p:cNvPicPr>
            <p:nvPr/>
          </p:nvPicPr>
          <p:blipFill>
            <a:blip r:embed="rId8" cstate="print"/>
            <a:stretch>
              <a:fillRect/>
            </a:stretch>
          </p:blipFill>
          <p:spPr>
            <a:xfrm rot="21000000">
              <a:off x="6844" y="7214"/>
              <a:ext cx="2041" cy="2835"/>
            </a:xfrm>
            <a:prstGeom prst="rect">
              <a:avLst/>
            </a:prstGeom>
          </p:spPr>
        </p:pic>
        <p:pic>
          <p:nvPicPr>
            <p:cNvPr id="10" name="图片 9" descr="语文副本"/>
            <p:cNvPicPr>
              <a:picLocks noChangeAspect="1"/>
            </p:cNvPicPr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8197" y="7123"/>
              <a:ext cx="2040" cy="2835"/>
            </a:xfrm>
            <a:prstGeom prst="rect">
              <a:avLst/>
            </a:prstGeom>
          </p:spPr>
        </p:pic>
        <p:pic>
          <p:nvPicPr>
            <p:cNvPr id="11" name="图片 10" descr="英语副本"/>
            <p:cNvPicPr>
              <a:picLocks noChangeAspect="1"/>
            </p:cNvPicPr>
            <p:nvPr/>
          </p:nvPicPr>
          <p:blipFill>
            <a:blip r:embed="rId10" cstate="print"/>
            <a:stretch>
              <a:fillRect/>
            </a:stretch>
          </p:blipFill>
          <p:spPr>
            <a:xfrm rot="480000">
              <a:off x="9625" y="7282"/>
              <a:ext cx="2040" cy="2835"/>
            </a:xfrm>
            <a:prstGeom prst="rect">
              <a:avLst/>
            </a:prstGeom>
          </p:spPr>
        </p:pic>
      </p:grpSp>
      <p:pic>
        <p:nvPicPr>
          <p:cNvPr id="12" name="图片 11" descr="图片1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3930015" y="2456815"/>
            <a:ext cx="5850255" cy="3711575"/>
          </a:xfrm>
          <a:prstGeom prst="rect">
            <a:avLst/>
          </a:prstGeom>
        </p:spPr>
      </p:pic>
      <p:pic>
        <p:nvPicPr>
          <p:cNvPr id="13" name="图片 12" descr="图片14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6177915" y="4700270"/>
            <a:ext cx="6013450" cy="2206625"/>
          </a:xfrm>
          <a:prstGeom prst="rect">
            <a:avLst/>
          </a:prstGeom>
        </p:spPr>
      </p:pic>
      <p:pic>
        <p:nvPicPr>
          <p:cNvPr id="14" name="图片 13" descr="图片13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 flipV="1">
            <a:off x="0" y="159385"/>
            <a:ext cx="1712595" cy="1182370"/>
          </a:xfrm>
          <a:prstGeom prst="rect">
            <a:avLst/>
          </a:prstGeom>
        </p:spPr>
      </p:pic>
      <p:pic>
        <p:nvPicPr>
          <p:cNvPr id="15" name="图片 14" descr="尖子生阅读封面"/>
          <p:cNvPicPr>
            <a:picLocks noChangeAspect="1"/>
          </p:cNvPicPr>
          <p:nvPr/>
        </p:nvPicPr>
        <p:blipFill>
          <a:blip r:embed="rId14" cstate="print"/>
          <a:stretch>
            <a:fillRect/>
          </a:stretch>
        </p:blipFill>
        <p:spPr>
          <a:xfrm rot="720000">
            <a:off x="9732645" y="1940560"/>
            <a:ext cx="2169160" cy="30162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7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 cstate="print"/>
          <a:stretch>
            <a:fillRect/>
          </a:stretch>
        </p:blipFill>
        <p:spPr>
          <a:xfrm>
            <a:off x="9705975" y="266065"/>
            <a:ext cx="2042795" cy="117284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/>
        </p:nvSpPr>
        <p:spPr>
          <a:xfrm>
            <a:off x="3514090" y="1403350"/>
            <a:ext cx="5163185" cy="78359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dist"/>
            <a:r>
              <a:rPr lang="zh-CN" altLang="en-US" sz="4500" b="1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小学免费教考资源</a:t>
            </a:r>
            <a:endParaRPr lang="zh-CN" altLang="en-US" sz="4500" b="1">
              <a:solidFill>
                <a:schemeClr val="tx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4" name="文本框 13"/>
          <p:cNvSpPr txBox="1"/>
          <p:nvPr/>
        </p:nvSpPr>
        <p:spPr>
          <a:xfrm>
            <a:off x="2586990" y="2599690"/>
            <a:ext cx="8371205" cy="3322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2800"/>
              <a:t>         </a:t>
            </a:r>
            <a:r>
              <a:rPr lang="zh-CN" sz="2800"/>
              <a:t>扫描梓耕教育、名师汇二维码，登录梓耕教育网站www.jlzgjy.com.cn，下载更多教考资源。</a:t>
            </a:r>
          </a:p>
          <a:p>
            <a:pPr algn="l">
              <a:lnSpc>
                <a:spcPct val="150000"/>
              </a:lnSpc>
            </a:pPr>
            <a:r>
              <a:rPr lang="zh-CN" sz="2800"/>
              <a:t>       </a:t>
            </a:r>
            <a:r>
              <a:rPr lang="en-US" altLang="zh-CN" sz="2800"/>
              <a:t>  </a:t>
            </a:r>
            <a:r>
              <a:rPr lang="zh-CN" sz="2800"/>
              <a:t>小学各学科题库、精品课件、名师教案、课文朗读与听力、公开课视频、知识点微课、工作总结及日常工作表格等优质免费资源等你来拿！</a:t>
            </a:r>
          </a:p>
        </p:txBody>
      </p:sp>
      <p:pic>
        <p:nvPicPr>
          <p:cNvPr id="5" name="图片 4" descr="梓耕教育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9" cstate="print"/>
          <a:stretch>
            <a:fillRect/>
          </a:stretch>
        </p:blipFill>
        <p:spPr>
          <a:xfrm>
            <a:off x="599758" y="2373630"/>
            <a:ext cx="1809750" cy="1781175"/>
          </a:xfrm>
          <a:prstGeom prst="rect">
            <a:avLst/>
          </a:prstGeom>
        </p:spPr>
      </p:pic>
      <p:pic>
        <p:nvPicPr>
          <p:cNvPr id="6" name="图片 5" descr="梓耕名师汇二维吗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0" cstate="print"/>
          <a:srcRect l="3582" t="3184" r="3184" b="4080"/>
          <a:stretch>
            <a:fillRect/>
          </a:stretch>
        </p:blipFill>
        <p:spPr>
          <a:xfrm>
            <a:off x="612140" y="4147185"/>
            <a:ext cx="1784985" cy="1775460"/>
          </a:xfrm>
          <a:prstGeom prst="rect">
            <a:avLst/>
          </a:prstGeom>
        </p:spPr>
      </p:pic>
      <p:pic>
        <p:nvPicPr>
          <p:cNvPr id="7" name="图片 6" descr="图片14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1" cstate="print"/>
          <a:stretch>
            <a:fillRect/>
          </a:stretch>
        </p:blipFill>
        <p:spPr>
          <a:xfrm>
            <a:off x="6178550" y="4671060"/>
            <a:ext cx="6013450" cy="2206625"/>
          </a:xfrm>
          <a:prstGeom prst="rect">
            <a:avLst/>
          </a:prstGeom>
        </p:spPr>
      </p:pic>
      <p:pic>
        <p:nvPicPr>
          <p:cNvPr id="8" name="图片 7" descr="图片13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2" cstate="print"/>
          <a:stretch>
            <a:fillRect/>
          </a:stretch>
        </p:blipFill>
        <p:spPr>
          <a:xfrm flipV="1">
            <a:off x="0" y="159385"/>
            <a:ext cx="1712595" cy="11823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2373313" y="1527175"/>
            <a:ext cx="6140450" cy="4094163"/>
            <a:chOff x="639550" y="1467738"/>
            <a:chExt cx="3712030" cy="2843845"/>
          </a:xfrm>
        </p:grpSpPr>
        <p:sp>
          <p:nvSpPr>
            <p:cNvPr id="4" name="Freeform 9"/>
            <p:cNvSpPr/>
            <p:nvPr/>
          </p:nvSpPr>
          <p:spPr>
            <a:xfrm rot="-691463">
              <a:off x="639550" y="1467738"/>
              <a:ext cx="3712030" cy="2843845"/>
            </a:xfrm>
            <a:custGeom>
              <a:avLst/>
              <a:gdLst/>
              <a:ahLst/>
              <a:cxnLst>
                <a:cxn ang="0">
                  <a:pos x="1845076" y="570231"/>
                </a:cxn>
                <a:cxn ang="0">
                  <a:pos x="1020991" y="212009"/>
                </a:cxn>
                <a:cxn ang="0">
                  <a:pos x="816792" y="950385"/>
                </a:cxn>
                <a:cxn ang="0">
                  <a:pos x="758450" y="1864217"/>
                </a:cxn>
                <a:cxn ang="0">
                  <a:pos x="1341873" y="2346720"/>
                </a:cxn>
                <a:cxn ang="0">
                  <a:pos x="2238886" y="2346720"/>
                </a:cxn>
                <a:cxn ang="0">
                  <a:pos x="3507832" y="2156643"/>
                </a:cxn>
                <a:cxn ang="0">
                  <a:pos x="2917116" y="1118530"/>
                </a:cxn>
                <a:cxn ang="0">
                  <a:pos x="2625404" y="160834"/>
                </a:cxn>
                <a:cxn ang="0">
                  <a:pos x="1845076" y="570231"/>
                </a:cxn>
              </a:cxnLst>
              <a:rect l="0" t="0" r="0" b="0"/>
              <a:pathLst>
                <a:path w="509" h="389">
                  <a:moveTo>
                    <a:pt x="253" y="78"/>
                  </a:moveTo>
                  <a:cubicBezTo>
                    <a:pt x="231" y="33"/>
                    <a:pt x="192" y="0"/>
                    <a:pt x="140" y="29"/>
                  </a:cubicBezTo>
                  <a:cubicBezTo>
                    <a:pt x="96" y="52"/>
                    <a:pt x="97" y="107"/>
                    <a:pt x="112" y="130"/>
                  </a:cubicBezTo>
                  <a:cubicBezTo>
                    <a:pt x="11" y="112"/>
                    <a:pt x="0" y="260"/>
                    <a:pt x="104" y="255"/>
                  </a:cubicBezTo>
                  <a:cubicBezTo>
                    <a:pt x="72" y="299"/>
                    <a:pt x="135" y="381"/>
                    <a:pt x="184" y="321"/>
                  </a:cubicBezTo>
                  <a:cubicBezTo>
                    <a:pt x="191" y="374"/>
                    <a:pt x="283" y="389"/>
                    <a:pt x="307" y="321"/>
                  </a:cubicBezTo>
                  <a:cubicBezTo>
                    <a:pt x="369" y="380"/>
                    <a:pt x="456" y="352"/>
                    <a:pt x="481" y="295"/>
                  </a:cubicBezTo>
                  <a:cubicBezTo>
                    <a:pt x="509" y="233"/>
                    <a:pt x="466" y="147"/>
                    <a:pt x="400" y="153"/>
                  </a:cubicBezTo>
                  <a:cubicBezTo>
                    <a:pt x="447" y="98"/>
                    <a:pt x="406" y="30"/>
                    <a:pt x="360" y="22"/>
                  </a:cubicBezTo>
                  <a:cubicBezTo>
                    <a:pt x="298" y="13"/>
                    <a:pt x="269" y="52"/>
                    <a:pt x="253" y="78"/>
                  </a:cubicBezTo>
                  <a:close/>
                </a:path>
              </a:pathLst>
            </a:custGeom>
            <a:solidFill>
              <a:schemeClr val="bg1">
                <a:alpha val="100000"/>
              </a:schemeClr>
            </a:solidFill>
            <a:ln w="28575" cap="rnd" cmpd="sng">
              <a:solidFill>
                <a:srgbClr val="105372">
                  <a:alpha val="100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" name="Freeform 5"/>
            <p:cNvSpPr/>
            <p:nvPr/>
          </p:nvSpPr>
          <p:spPr>
            <a:xfrm rot="-691463">
              <a:off x="666495" y="1585623"/>
              <a:ext cx="3515691" cy="2613758"/>
            </a:xfrm>
            <a:custGeom>
              <a:avLst/>
              <a:gdLst/>
              <a:ahLst/>
              <a:cxnLst>
                <a:cxn ang="0">
                  <a:pos x="1699494" y="512502"/>
                </a:cxn>
                <a:cxn ang="0">
                  <a:pos x="991979" y="212322"/>
                </a:cxn>
                <a:cxn ang="0">
                  <a:pos x="860688" y="885896"/>
                </a:cxn>
                <a:cxn ang="0">
                  <a:pos x="816924" y="1661969"/>
                </a:cxn>
                <a:cxn ang="0">
                  <a:pos x="1276444" y="2071971"/>
                </a:cxn>
                <a:cxn ang="0">
                  <a:pos x="2144426" y="2050006"/>
                </a:cxn>
                <a:cxn ang="0">
                  <a:pos x="3304166" y="1954827"/>
                </a:cxn>
                <a:cxn ang="0">
                  <a:pos x="2669591" y="1068932"/>
                </a:cxn>
                <a:cxn ang="0">
                  <a:pos x="2509124" y="153750"/>
                </a:cxn>
                <a:cxn ang="0">
                  <a:pos x="1787021" y="556430"/>
                </a:cxn>
                <a:cxn ang="0">
                  <a:pos x="1699494" y="512502"/>
                </a:cxn>
              </a:cxnLst>
              <a:rect l="0" t="0" r="0" b="0"/>
              <a:pathLst>
                <a:path w="482" h="357">
                  <a:moveTo>
                    <a:pt x="233" y="70"/>
                  </a:moveTo>
                  <a:cubicBezTo>
                    <a:pt x="228" y="61"/>
                    <a:pt x="192" y="0"/>
                    <a:pt x="136" y="29"/>
                  </a:cubicBezTo>
                  <a:cubicBezTo>
                    <a:pt x="98" y="48"/>
                    <a:pt x="105" y="101"/>
                    <a:pt x="118" y="121"/>
                  </a:cubicBezTo>
                  <a:cubicBezTo>
                    <a:pt x="15" y="107"/>
                    <a:pt x="0" y="227"/>
                    <a:pt x="112" y="227"/>
                  </a:cubicBezTo>
                  <a:cubicBezTo>
                    <a:pt x="68" y="280"/>
                    <a:pt x="138" y="343"/>
                    <a:pt x="175" y="283"/>
                  </a:cubicBezTo>
                  <a:cubicBezTo>
                    <a:pt x="183" y="342"/>
                    <a:pt x="269" y="357"/>
                    <a:pt x="294" y="280"/>
                  </a:cubicBezTo>
                  <a:cubicBezTo>
                    <a:pt x="353" y="342"/>
                    <a:pt x="430" y="315"/>
                    <a:pt x="453" y="267"/>
                  </a:cubicBezTo>
                  <a:cubicBezTo>
                    <a:pt x="482" y="206"/>
                    <a:pt x="423" y="140"/>
                    <a:pt x="366" y="146"/>
                  </a:cubicBezTo>
                  <a:cubicBezTo>
                    <a:pt x="413" y="89"/>
                    <a:pt x="384" y="27"/>
                    <a:pt x="344" y="21"/>
                  </a:cubicBezTo>
                  <a:cubicBezTo>
                    <a:pt x="291" y="13"/>
                    <a:pt x="256" y="60"/>
                    <a:pt x="245" y="76"/>
                  </a:cubicBezTo>
                  <a:cubicBezTo>
                    <a:pt x="244" y="78"/>
                    <a:pt x="238" y="80"/>
                    <a:pt x="233" y="70"/>
                  </a:cubicBezTo>
                  <a:close/>
                </a:path>
              </a:pathLst>
            </a:custGeom>
            <a:noFill/>
            <a:ln w="19050" cap="rnd" cmpd="sng">
              <a:solidFill>
                <a:srgbClr val="105372">
                  <a:alpha val="100000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6" name="矩形 5"/>
          <p:cNvSpPr/>
          <p:nvPr/>
        </p:nvSpPr>
        <p:spPr>
          <a:xfrm>
            <a:off x="3402193" y="3141527"/>
            <a:ext cx="4560046" cy="92333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0" normalizeH="0" baseline="0" noProof="0" dirty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方 法 一</a:t>
            </a:r>
          </a:p>
        </p:txBody>
      </p:sp>
      <p:grpSp>
        <p:nvGrpSpPr>
          <p:cNvPr id="12" name="组合 11"/>
          <p:cNvGrpSpPr/>
          <p:nvPr/>
        </p:nvGrpSpPr>
        <p:grpSpPr>
          <a:xfrm>
            <a:off x="73660" y="79375"/>
            <a:ext cx="3295650" cy="1059180"/>
            <a:chOff x="116" y="125"/>
            <a:chExt cx="5190" cy="1668"/>
          </a:xfrm>
        </p:grpSpPr>
        <p:pic>
          <p:nvPicPr>
            <p:cNvPr id="13" name="图片 12" descr="图片1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5" cstate="print"/>
            <a:stretch>
              <a:fillRect/>
            </a:stretch>
          </p:blipFill>
          <p:spPr>
            <a:xfrm>
              <a:off x="3050" y="125"/>
              <a:ext cx="2256" cy="1668"/>
            </a:xfrm>
            <a:prstGeom prst="rect">
              <a:avLst/>
            </a:prstGeom>
          </p:spPr>
        </p:pic>
        <p:pic>
          <p:nvPicPr>
            <p:cNvPr id="14" name="图片 13" descr="xkdr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433" b="859"/>
            <a:stretch>
              <a:fillRect/>
            </a:stretch>
          </p:blipFill>
          <p:spPr>
            <a:xfrm>
              <a:off x="116" y="465"/>
              <a:ext cx="3177" cy="923"/>
            </a:xfrm>
            <a:prstGeom prst="rect">
              <a:avLst/>
            </a:prstGeom>
          </p:spPr>
        </p:pic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2" name="组合 11"/>
          <p:cNvGrpSpPr/>
          <p:nvPr/>
        </p:nvGrpSpPr>
        <p:grpSpPr>
          <a:xfrm>
            <a:off x="1827422" y="1495319"/>
            <a:ext cx="8715404" cy="2456058"/>
            <a:chOff x="214282" y="1357297"/>
            <a:chExt cx="8715404" cy="2456058"/>
          </a:xfrm>
        </p:grpSpPr>
        <p:sp>
          <p:nvSpPr>
            <p:cNvPr id="13" name="圆角矩形 12"/>
            <p:cNvSpPr/>
            <p:nvPr/>
          </p:nvSpPr>
          <p:spPr>
            <a:xfrm>
              <a:off x="214282" y="1357297"/>
              <a:ext cx="8715404" cy="2440723"/>
            </a:xfrm>
            <a:prstGeom prst="roundRect">
              <a:avLst/>
            </a:prstGeom>
            <a:solidFill>
              <a:srgbClr val="FFFF00"/>
            </a:solidFill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285720" y="1357298"/>
              <a:ext cx="8643966" cy="245605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3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    </a:t>
              </a:r>
              <a:r>
                <a:rPr lang="zh-CN" altLang="zh-CN" sz="3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两种相关联的量</a:t>
              </a:r>
              <a:r>
                <a:rPr lang="en-US" altLang="zh-CN" sz="3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zh-CN" sz="3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一种量变化</a:t>
              </a:r>
              <a:r>
                <a:rPr lang="en-US" altLang="zh-CN" sz="3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zh-CN" sz="3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另一种量也随着变化</a:t>
              </a:r>
              <a:r>
                <a:rPr lang="en-US" altLang="zh-CN" sz="3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zh-CN" sz="3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如果这两种量中相对应的两个数的比值一定</a:t>
              </a:r>
              <a:r>
                <a:rPr lang="en-US" altLang="zh-CN" sz="3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zh-CN" sz="3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这两种量叫做成正比例的量</a:t>
              </a:r>
              <a:r>
                <a:rPr lang="en-US" altLang="zh-CN" sz="3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zh-CN" sz="3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它们的关系叫做正比例关系。</a:t>
              </a:r>
              <a:endPara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5" name="矩形 14"/>
          <p:cNvSpPr/>
          <p:nvPr/>
        </p:nvSpPr>
        <p:spPr>
          <a:xfrm>
            <a:off x="3422471" y="4043993"/>
            <a:ext cx="512993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en-US" altLang="zh-CN" sz="3200" i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用字母表示正比例关系。</a:t>
            </a:r>
            <a:endParaRPr lang="zh-CN" altLang="zh-CN" sz="3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6" name="Group 4"/>
          <p:cNvGrpSpPr>
            <a:grpSpLocks/>
          </p:cNvGrpSpPr>
          <p:nvPr/>
        </p:nvGrpSpPr>
        <p:grpSpPr bwMode="auto">
          <a:xfrm>
            <a:off x="3684810" y="4638592"/>
            <a:ext cx="4751387" cy="1233488"/>
            <a:chOff x="0" y="0"/>
            <a:chExt cx="2993" cy="777"/>
          </a:xfrm>
        </p:grpSpPr>
        <p:sp>
          <p:nvSpPr>
            <p:cNvPr id="17" name="AutoShape 5"/>
            <p:cNvSpPr>
              <a:spLocks noChangeArrowheads="1"/>
            </p:cNvSpPr>
            <p:nvPr/>
          </p:nvSpPr>
          <p:spPr bwMode="auto">
            <a:xfrm>
              <a:off x="0" y="90"/>
              <a:ext cx="2993" cy="679"/>
            </a:xfrm>
            <a:prstGeom prst="roundRect">
              <a:avLst>
                <a:gd name="adj" fmla="val 16667"/>
              </a:avLst>
            </a:prstGeom>
            <a:solidFill>
              <a:schemeClr val="tx1"/>
            </a:solidFill>
            <a:ln w="9525">
              <a:solidFill>
                <a:srgbClr val="FFCC99"/>
              </a:solidFill>
              <a:round/>
              <a:headEnd/>
              <a:tailEnd/>
            </a:ln>
          </p:spPr>
          <p:txBody>
            <a:bodyPr wrap="none" lIns="90000" tIns="46800" rIns="90000" bIns="46800" anchor="ctr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" name="Text Box 6"/>
            <p:cNvSpPr txBox="1">
              <a:spLocks noChangeArrowheads="1"/>
            </p:cNvSpPr>
            <p:nvPr/>
          </p:nvSpPr>
          <p:spPr bwMode="auto">
            <a:xfrm>
              <a:off x="482" y="0"/>
              <a:ext cx="285" cy="44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90000" tIns="46800" rIns="90000" bIns="46800">
              <a:spAutoFit/>
            </a:bodyPr>
            <a:lstStyle/>
            <a:p>
              <a:r>
                <a:rPr lang="en-US" altLang="zh-CN" sz="4000" b="1" i="1" dirty="0" smtClean="0">
                  <a:solidFill>
                    <a:srgbClr val="FFFF00"/>
                  </a:solidFill>
                  <a:latin typeface="Century Schoolbook" panose="020406040505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y</a:t>
              </a:r>
              <a:endParaRPr lang="en-US" altLang="zh-CN" sz="4000" i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endParaRPr>
            </a:p>
          </p:txBody>
        </p:sp>
        <p:sp>
          <p:nvSpPr>
            <p:cNvPr id="19" name="Text Box 7"/>
            <p:cNvSpPr txBox="1">
              <a:spLocks noChangeArrowheads="1"/>
            </p:cNvSpPr>
            <p:nvPr/>
          </p:nvSpPr>
          <p:spPr bwMode="auto">
            <a:xfrm>
              <a:off x="432" y="330"/>
              <a:ext cx="300" cy="44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90000" tIns="46800" rIns="90000" bIns="46800">
              <a:spAutoFit/>
            </a:bodyPr>
            <a:lstStyle/>
            <a:p>
              <a:r>
                <a:rPr lang="en-US" altLang="zh-CN" sz="4000" b="1" i="1" dirty="0">
                  <a:solidFill>
                    <a:srgbClr val="FFFF00"/>
                  </a:solidFill>
                  <a:latin typeface="Century Schoolbook" panose="020406040505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x</a:t>
              </a:r>
              <a:endParaRPr lang="en-US" altLang="zh-CN" sz="4000" i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endParaRPr>
            </a:p>
          </p:txBody>
        </p:sp>
        <p:sp>
          <p:nvSpPr>
            <p:cNvPr id="20" name="Line 8"/>
            <p:cNvSpPr>
              <a:spLocks noChangeShapeType="1"/>
            </p:cNvSpPr>
            <p:nvPr/>
          </p:nvSpPr>
          <p:spPr bwMode="auto">
            <a:xfrm>
              <a:off x="407" y="438"/>
              <a:ext cx="409" cy="0"/>
            </a:xfrm>
            <a:prstGeom prst="line">
              <a:avLst/>
            </a:prstGeom>
            <a:noFill/>
            <a:ln w="38100">
              <a:solidFill>
                <a:srgbClr val="FFFF00"/>
              </a:solidFill>
              <a:round/>
              <a:headEnd/>
              <a:tailEnd/>
            </a:ln>
          </p:spPr>
          <p:txBody>
            <a:bodyPr wrap="none" lIns="90000" tIns="46800" rIns="90000" bIns="46800" anchor="ctr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" name="Text Box 9"/>
            <p:cNvSpPr txBox="1">
              <a:spLocks noChangeArrowheads="1"/>
            </p:cNvSpPr>
            <p:nvPr/>
          </p:nvSpPr>
          <p:spPr bwMode="auto">
            <a:xfrm>
              <a:off x="898" y="254"/>
              <a:ext cx="647" cy="44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90000" tIns="46800" rIns="90000" bIns="46800">
              <a:spAutoFit/>
            </a:bodyPr>
            <a:lstStyle/>
            <a:p>
              <a:r>
                <a:rPr lang="zh-CN" altLang="en-US" sz="4000" dirty="0" smtClean="0">
                  <a:solidFill>
                    <a:srgbClr val="FFFF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＝</a:t>
              </a:r>
              <a:r>
                <a:rPr lang="en-US" altLang="zh-CN" sz="4000" b="1" i="1" dirty="0" smtClean="0">
                  <a:solidFill>
                    <a:srgbClr val="FF0000"/>
                  </a:solidFill>
                  <a:latin typeface="Century Schoolbook" panose="020406040505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k</a:t>
              </a:r>
              <a:endParaRPr lang="en-US" altLang="zh-CN" sz="4000" i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endParaRPr>
            </a:p>
          </p:txBody>
        </p:sp>
        <p:sp>
          <p:nvSpPr>
            <p:cNvPr id="22" name="Text Box 10"/>
            <p:cNvSpPr txBox="1">
              <a:spLocks noChangeArrowheads="1"/>
            </p:cNvSpPr>
            <p:nvPr/>
          </p:nvSpPr>
          <p:spPr bwMode="auto">
            <a:xfrm>
              <a:off x="1531" y="238"/>
              <a:ext cx="1407" cy="44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90000" tIns="46800" rIns="90000" bIns="46800">
              <a:spAutoFit/>
            </a:bodyPr>
            <a:lstStyle/>
            <a:p>
              <a:r>
                <a:rPr lang="zh-CN" altLang="en-US" sz="4000">
                  <a:solidFill>
                    <a:srgbClr val="FFFF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（一定）</a:t>
              </a:r>
            </a:p>
          </p:txBody>
        </p:sp>
      </p:grpSp>
      <p:sp>
        <p:nvSpPr>
          <p:cNvPr id="23" name="矩形 22"/>
          <p:cNvSpPr/>
          <p:nvPr/>
        </p:nvSpPr>
        <p:spPr>
          <a:xfrm>
            <a:off x="3402013" y="730848"/>
            <a:ext cx="318548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en-US" altLang="zh-CN" sz="3200" i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什么叫正比例</a:t>
            </a:r>
            <a:r>
              <a:rPr lang="en-US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endParaRPr lang="zh-CN" altLang="zh-CN" sz="3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73660" y="79375"/>
            <a:ext cx="3295650" cy="1059180"/>
            <a:chOff x="116" y="125"/>
            <a:chExt cx="5190" cy="1668"/>
          </a:xfrm>
        </p:grpSpPr>
        <p:pic>
          <p:nvPicPr>
            <p:cNvPr id="25" name="图片 24" descr="图片1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5" cstate="print"/>
            <a:stretch>
              <a:fillRect/>
            </a:stretch>
          </p:blipFill>
          <p:spPr>
            <a:xfrm>
              <a:off x="3050" y="125"/>
              <a:ext cx="2256" cy="1668"/>
            </a:xfrm>
            <a:prstGeom prst="rect">
              <a:avLst/>
            </a:prstGeom>
          </p:spPr>
        </p:pic>
        <p:pic>
          <p:nvPicPr>
            <p:cNvPr id="26" name="图片 25" descr="xkdr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433" b="859"/>
            <a:stretch>
              <a:fillRect/>
            </a:stretch>
          </p:blipFill>
          <p:spPr>
            <a:xfrm>
              <a:off x="116" y="465"/>
              <a:ext cx="3177" cy="92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xmlns="" val="178603319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2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" name="云形标注 11"/>
          <p:cNvSpPr/>
          <p:nvPr/>
        </p:nvSpPr>
        <p:spPr>
          <a:xfrm>
            <a:off x="2289204" y="1690999"/>
            <a:ext cx="7544909" cy="3450343"/>
          </a:xfrm>
          <a:prstGeom prst="cloudCallout">
            <a:avLst>
              <a:gd name="adj1" fmla="val 36769"/>
              <a:gd name="adj2" fmla="val 42222"/>
            </a:avLst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lvl="0" algn="ctr" eaLnBrk="1" hangingPunct="1">
              <a:defRPr/>
            </a:pPr>
            <a:r>
              <a:rPr lang="zh-CN" altLang="zh-CN" sz="4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成反比例的量</a:t>
            </a:r>
            <a:endParaRPr kumimoji="0" lang="zh-CN" altLang="en-US" sz="4800" b="1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73660" y="79375"/>
            <a:ext cx="3295650" cy="1059180"/>
            <a:chOff x="116" y="125"/>
            <a:chExt cx="5190" cy="1668"/>
          </a:xfrm>
        </p:grpSpPr>
        <p:pic>
          <p:nvPicPr>
            <p:cNvPr id="14" name="图片 13" descr="图片1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5" cstate="print"/>
            <a:stretch>
              <a:fillRect/>
            </a:stretch>
          </p:blipFill>
          <p:spPr>
            <a:xfrm>
              <a:off x="3050" y="125"/>
              <a:ext cx="2256" cy="1668"/>
            </a:xfrm>
            <a:prstGeom prst="rect">
              <a:avLst/>
            </a:prstGeom>
          </p:spPr>
        </p:pic>
        <p:pic>
          <p:nvPicPr>
            <p:cNvPr id="15" name="图片 14" descr="xkdr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433" b="859"/>
            <a:stretch>
              <a:fillRect/>
            </a:stretch>
          </p:blipFill>
          <p:spPr>
            <a:xfrm>
              <a:off x="116" y="465"/>
              <a:ext cx="3177" cy="92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xmlns="" val="314482890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2373313" y="1527175"/>
            <a:ext cx="6140450" cy="4094163"/>
            <a:chOff x="639550" y="1467738"/>
            <a:chExt cx="3712030" cy="2843845"/>
          </a:xfrm>
        </p:grpSpPr>
        <p:sp>
          <p:nvSpPr>
            <p:cNvPr id="4" name="Freeform 9"/>
            <p:cNvSpPr/>
            <p:nvPr/>
          </p:nvSpPr>
          <p:spPr>
            <a:xfrm rot="-691463">
              <a:off x="639550" y="1467738"/>
              <a:ext cx="3712030" cy="2843845"/>
            </a:xfrm>
            <a:custGeom>
              <a:avLst/>
              <a:gdLst/>
              <a:ahLst/>
              <a:cxnLst>
                <a:cxn ang="0">
                  <a:pos x="1845076" y="570231"/>
                </a:cxn>
                <a:cxn ang="0">
                  <a:pos x="1020991" y="212009"/>
                </a:cxn>
                <a:cxn ang="0">
                  <a:pos x="816792" y="950385"/>
                </a:cxn>
                <a:cxn ang="0">
                  <a:pos x="758450" y="1864217"/>
                </a:cxn>
                <a:cxn ang="0">
                  <a:pos x="1341873" y="2346720"/>
                </a:cxn>
                <a:cxn ang="0">
                  <a:pos x="2238886" y="2346720"/>
                </a:cxn>
                <a:cxn ang="0">
                  <a:pos x="3507832" y="2156643"/>
                </a:cxn>
                <a:cxn ang="0">
                  <a:pos x="2917116" y="1118530"/>
                </a:cxn>
                <a:cxn ang="0">
                  <a:pos x="2625404" y="160834"/>
                </a:cxn>
                <a:cxn ang="0">
                  <a:pos x="1845076" y="570231"/>
                </a:cxn>
              </a:cxnLst>
              <a:rect l="0" t="0" r="0" b="0"/>
              <a:pathLst>
                <a:path w="509" h="389">
                  <a:moveTo>
                    <a:pt x="253" y="78"/>
                  </a:moveTo>
                  <a:cubicBezTo>
                    <a:pt x="231" y="33"/>
                    <a:pt x="192" y="0"/>
                    <a:pt x="140" y="29"/>
                  </a:cubicBezTo>
                  <a:cubicBezTo>
                    <a:pt x="96" y="52"/>
                    <a:pt x="97" y="107"/>
                    <a:pt x="112" y="130"/>
                  </a:cubicBezTo>
                  <a:cubicBezTo>
                    <a:pt x="11" y="112"/>
                    <a:pt x="0" y="260"/>
                    <a:pt x="104" y="255"/>
                  </a:cubicBezTo>
                  <a:cubicBezTo>
                    <a:pt x="72" y="299"/>
                    <a:pt x="135" y="381"/>
                    <a:pt x="184" y="321"/>
                  </a:cubicBezTo>
                  <a:cubicBezTo>
                    <a:pt x="191" y="374"/>
                    <a:pt x="283" y="389"/>
                    <a:pt x="307" y="321"/>
                  </a:cubicBezTo>
                  <a:cubicBezTo>
                    <a:pt x="369" y="380"/>
                    <a:pt x="456" y="352"/>
                    <a:pt x="481" y="295"/>
                  </a:cubicBezTo>
                  <a:cubicBezTo>
                    <a:pt x="509" y="233"/>
                    <a:pt x="466" y="147"/>
                    <a:pt x="400" y="153"/>
                  </a:cubicBezTo>
                  <a:cubicBezTo>
                    <a:pt x="447" y="98"/>
                    <a:pt x="406" y="30"/>
                    <a:pt x="360" y="22"/>
                  </a:cubicBezTo>
                  <a:cubicBezTo>
                    <a:pt x="298" y="13"/>
                    <a:pt x="269" y="52"/>
                    <a:pt x="253" y="78"/>
                  </a:cubicBezTo>
                  <a:close/>
                </a:path>
              </a:pathLst>
            </a:custGeom>
            <a:solidFill>
              <a:schemeClr val="bg1">
                <a:alpha val="100000"/>
              </a:schemeClr>
            </a:solidFill>
            <a:ln w="28575" cap="rnd" cmpd="sng">
              <a:solidFill>
                <a:srgbClr val="105372">
                  <a:alpha val="100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" name="Freeform 5"/>
            <p:cNvSpPr/>
            <p:nvPr/>
          </p:nvSpPr>
          <p:spPr>
            <a:xfrm rot="-691463">
              <a:off x="666495" y="1585623"/>
              <a:ext cx="3515691" cy="2613758"/>
            </a:xfrm>
            <a:custGeom>
              <a:avLst/>
              <a:gdLst/>
              <a:ahLst/>
              <a:cxnLst>
                <a:cxn ang="0">
                  <a:pos x="1699494" y="512502"/>
                </a:cxn>
                <a:cxn ang="0">
                  <a:pos x="991979" y="212322"/>
                </a:cxn>
                <a:cxn ang="0">
                  <a:pos x="860688" y="885896"/>
                </a:cxn>
                <a:cxn ang="0">
                  <a:pos x="816924" y="1661969"/>
                </a:cxn>
                <a:cxn ang="0">
                  <a:pos x="1276444" y="2071971"/>
                </a:cxn>
                <a:cxn ang="0">
                  <a:pos x="2144426" y="2050006"/>
                </a:cxn>
                <a:cxn ang="0">
                  <a:pos x="3304166" y="1954827"/>
                </a:cxn>
                <a:cxn ang="0">
                  <a:pos x="2669591" y="1068932"/>
                </a:cxn>
                <a:cxn ang="0">
                  <a:pos x="2509124" y="153750"/>
                </a:cxn>
                <a:cxn ang="0">
                  <a:pos x="1787021" y="556430"/>
                </a:cxn>
                <a:cxn ang="0">
                  <a:pos x="1699494" y="512502"/>
                </a:cxn>
              </a:cxnLst>
              <a:rect l="0" t="0" r="0" b="0"/>
              <a:pathLst>
                <a:path w="482" h="357">
                  <a:moveTo>
                    <a:pt x="233" y="70"/>
                  </a:moveTo>
                  <a:cubicBezTo>
                    <a:pt x="228" y="61"/>
                    <a:pt x="192" y="0"/>
                    <a:pt x="136" y="29"/>
                  </a:cubicBezTo>
                  <a:cubicBezTo>
                    <a:pt x="98" y="48"/>
                    <a:pt x="105" y="101"/>
                    <a:pt x="118" y="121"/>
                  </a:cubicBezTo>
                  <a:cubicBezTo>
                    <a:pt x="15" y="107"/>
                    <a:pt x="0" y="227"/>
                    <a:pt x="112" y="227"/>
                  </a:cubicBezTo>
                  <a:cubicBezTo>
                    <a:pt x="68" y="280"/>
                    <a:pt x="138" y="343"/>
                    <a:pt x="175" y="283"/>
                  </a:cubicBezTo>
                  <a:cubicBezTo>
                    <a:pt x="183" y="342"/>
                    <a:pt x="269" y="357"/>
                    <a:pt x="294" y="280"/>
                  </a:cubicBezTo>
                  <a:cubicBezTo>
                    <a:pt x="353" y="342"/>
                    <a:pt x="430" y="315"/>
                    <a:pt x="453" y="267"/>
                  </a:cubicBezTo>
                  <a:cubicBezTo>
                    <a:pt x="482" y="206"/>
                    <a:pt x="423" y="140"/>
                    <a:pt x="366" y="146"/>
                  </a:cubicBezTo>
                  <a:cubicBezTo>
                    <a:pt x="413" y="89"/>
                    <a:pt x="384" y="27"/>
                    <a:pt x="344" y="21"/>
                  </a:cubicBezTo>
                  <a:cubicBezTo>
                    <a:pt x="291" y="13"/>
                    <a:pt x="256" y="60"/>
                    <a:pt x="245" y="76"/>
                  </a:cubicBezTo>
                  <a:cubicBezTo>
                    <a:pt x="244" y="78"/>
                    <a:pt x="238" y="80"/>
                    <a:pt x="233" y="70"/>
                  </a:cubicBezTo>
                  <a:close/>
                </a:path>
              </a:pathLst>
            </a:custGeom>
            <a:noFill/>
            <a:ln w="19050" cap="rnd" cmpd="sng">
              <a:solidFill>
                <a:srgbClr val="105372">
                  <a:alpha val="100000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6" name="矩形 5"/>
          <p:cNvSpPr/>
          <p:nvPr/>
        </p:nvSpPr>
        <p:spPr>
          <a:xfrm>
            <a:off x="3402193" y="3141527"/>
            <a:ext cx="4560046" cy="92333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0" normalizeH="0" baseline="0" noProof="0" dirty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方 法 二</a:t>
            </a:r>
          </a:p>
        </p:txBody>
      </p:sp>
      <p:grpSp>
        <p:nvGrpSpPr>
          <p:cNvPr id="12" name="组合 11"/>
          <p:cNvGrpSpPr/>
          <p:nvPr/>
        </p:nvGrpSpPr>
        <p:grpSpPr>
          <a:xfrm>
            <a:off x="73660" y="79375"/>
            <a:ext cx="3295650" cy="1059180"/>
            <a:chOff x="116" y="125"/>
            <a:chExt cx="5190" cy="1668"/>
          </a:xfrm>
        </p:grpSpPr>
        <p:pic>
          <p:nvPicPr>
            <p:cNvPr id="13" name="图片 12" descr="图片1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5" cstate="print"/>
            <a:stretch>
              <a:fillRect/>
            </a:stretch>
          </p:blipFill>
          <p:spPr>
            <a:xfrm>
              <a:off x="3050" y="125"/>
              <a:ext cx="2256" cy="1668"/>
            </a:xfrm>
            <a:prstGeom prst="rect">
              <a:avLst/>
            </a:prstGeom>
          </p:spPr>
        </p:pic>
        <p:pic>
          <p:nvPicPr>
            <p:cNvPr id="14" name="图片 13" descr="xkdr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433" b="859"/>
            <a:stretch>
              <a:fillRect/>
            </a:stretch>
          </p:blipFill>
          <p:spPr>
            <a:xfrm>
              <a:off x="116" y="465"/>
              <a:ext cx="3177" cy="923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" name="矩形 11"/>
          <p:cNvSpPr/>
          <p:nvPr/>
        </p:nvSpPr>
        <p:spPr>
          <a:xfrm>
            <a:off x="3643063" y="178251"/>
            <a:ext cx="274626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填表回答问题</a:t>
            </a:r>
            <a:r>
              <a:rPr lang="en-US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endParaRPr lang="zh-CN" altLang="zh-CN" sz="3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13" name="表格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520041623"/>
              </p:ext>
            </p:extLst>
          </p:nvPr>
        </p:nvGraphicFramePr>
        <p:xfrm>
          <a:off x="2934373" y="998821"/>
          <a:ext cx="5942209" cy="1485900"/>
        </p:xfrm>
        <a:graphic>
          <a:graphicData uri="http://schemas.openxmlformats.org/drawingml/2006/table">
            <a:tbl>
              <a:tblPr/>
              <a:tblGrid>
                <a:gridCol w="1485553"/>
                <a:gridCol w="1114164"/>
                <a:gridCol w="1114164"/>
                <a:gridCol w="1114164"/>
                <a:gridCol w="1114164"/>
              </a:tblGrid>
              <a:tr h="463553">
                <a:tc>
                  <a:txBody>
                    <a:bodyPr/>
                    <a:lstStyle/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endParaRPr lang="en-US" altLang="zh-CN" sz="3200" kern="100" dirty="0" smtClean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/>
                      </a:endParaRPr>
                    </a:p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endParaRPr lang="en-US" altLang="zh-CN" sz="3200" kern="100" dirty="0" smtClean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/>
                      </a:endParaRPr>
                    </a:p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r>
                        <a:rPr lang="zh-CN" sz="32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/>
                        </a:rPr>
                        <a:t>底</a:t>
                      </a:r>
                      <a:r>
                        <a:rPr lang="zh-CN" sz="32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/>
                        </a:rPr>
                        <a:t>面积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endParaRPr lang="en-US" sz="3200" kern="100" dirty="0" smtClean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/>
                      </a:endParaRPr>
                    </a:p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endParaRPr lang="en-US" sz="3200" kern="100" dirty="0" smtClean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/>
                      </a:endParaRPr>
                    </a:p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r>
                        <a:rPr lang="en-US" sz="32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/>
                        </a:rPr>
                        <a:t>120</a:t>
                      </a:r>
                      <a:endParaRPr lang="zh-CN" sz="32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endParaRPr lang="en-US" sz="3200" kern="100" dirty="0" smtClean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/>
                      </a:endParaRPr>
                    </a:p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endParaRPr lang="en-US" sz="3200" kern="100" dirty="0" smtClean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/>
                      </a:endParaRPr>
                    </a:p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r>
                        <a:rPr lang="en-US" sz="32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/>
                        </a:rPr>
                        <a:t>90</a:t>
                      </a:r>
                      <a:endParaRPr lang="zh-CN" sz="32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endParaRPr lang="en-US" sz="3200" kern="100" dirty="0" smtClean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/>
                      </a:endParaRPr>
                    </a:p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endParaRPr lang="en-US" sz="3200" kern="100" dirty="0" smtClean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/>
                      </a:endParaRPr>
                    </a:p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r>
                        <a:rPr lang="en-US" sz="32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/>
                        </a:rPr>
                        <a:t>72</a:t>
                      </a:r>
                      <a:endParaRPr lang="zh-CN" sz="32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endParaRPr lang="en-US" sz="3200" kern="100" dirty="0" smtClean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/>
                      </a:endParaRPr>
                    </a:p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endParaRPr lang="en-US" sz="3200" kern="100" dirty="0" smtClean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/>
                      </a:endParaRPr>
                    </a:p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r>
                        <a:rPr lang="en-US" sz="32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/>
                        </a:rPr>
                        <a:t>60</a:t>
                      </a:r>
                      <a:endParaRPr lang="zh-CN" sz="32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63553">
                <a:tc>
                  <a:txBody>
                    <a:bodyPr/>
                    <a:lstStyle/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endParaRPr lang="en-US" altLang="zh-CN" sz="3200" kern="100" dirty="0" smtClean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/>
                      </a:endParaRPr>
                    </a:p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endParaRPr lang="en-US" altLang="zh-CN" sz="3200" kern="100" dirty="0" smtClean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/>
                      </a:endParaRPr>
                    </a:p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r>
                        <a:rPr lang="zh-CN" sz="32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/>
                        </a:rPr>
                        <a:t>高</a:t>
                      </a:r>
                      <a:endParaRPr lang="zh-CN" sz="32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endParaRPr lang="en-US" sz="3200" kern="100" dirty="0" smtClean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/>
                      </a:endParaRPr>
                    </a:p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endParaRPr lang="en-US" sz="3200" kern="100" dirty="0" smtClean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/>
                      </a:endParaRPr>
                    </a:p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r>
                        <a:rPr lang="en-US" sz="32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/>
                        </a:rPr>
                        <a:t>3</a:t>
                      </a:r>
                      <a:endParaRPr lang="zh-CN" sz="32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endParaRPr lang="en-US" sz="3200" kern="100" dirty="0" smtClean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/>
                      </a:endParaRPr>
                    </a:p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endParaRPr lang="en-US" sz="3200" kern="100" dirty="0" smtClean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/>
                      </a:endParaRPr>
                    </a:p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r>
                        <a:rPr lang="en-US" sz="32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/>
                        </a:rPr>
                        <a:t>4</a:t>
                      </a:r>
                      <a:endParaRPr lang="zh-CN" sz="32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endParaRPr lang="en-US" sz="3200" kern="100" dirty="0" smtClean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/>
                      </a:endParaRPr>
                    </a:p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endParaRPr lang="en-US" sz="3200" kern="100" dirty="0" smtClean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/>
                      </a:endParaRPr>
                    </a:p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r>
                        <a:rPr lang="en-US" sz="32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/>
                        </a:rPr>
                        <a:t>5</a:t>
                      </a:r>
                      <a:endParaRPr lang="zh-CN" sz="32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endParaRPr lang="en-US" sz="3200" kern="100" dirty="0" smtClean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/>
                      </a:endParaRPr>
                    </a:p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endParaRPr lang="en-US" sz="3200" kern="100" dirty="0" smtClean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/>
                      </a:endParaRPr>
                    </a:p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r>
                        <a:rPr lang="en-US" sz="32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/>
                        </a:rPr>
                        <a:t>6</a:t>
                      </a:r>
                      <a:endParaRPr lang="zh-CN" sz="32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63553">
                <a:tc>
                  <a:txBody>
                    <a:bodyPr/>
                    <a:lstStyle/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endParaRPr lang="en-US" altLang="zh-CN" sz="3200" kern="100" dirty="0" smtClean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/>
                      </a:endParaRPr>
                    </a:p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endParaRPr lang="en-US" altLang="zh-CN" sz="3200" kern="100" dirty="0" smtClean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/>
                      </a:endParaRPr>
                    </a:p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r>
                        <a:rPr lang="zh-CN" sz="32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/>
                        </a:rPr>
                        <a:t>体</a:t>
                      </a:r>
                      <a:r>
                        <a:rPr lang="zh-CN" sz="32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/>
                        </a:rPr>
                        <a:t>积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endParaRPr lang="en-US" sz="3200" kern="10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endParaRPr lang="en-US" sz="3200" kern="10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endParaRPr lang="en-US" sz="32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endParaRPr lang="en-US" sz="32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4" name="矩形 13"/>
          <p:cNvSpPr/>
          <p:nvPr/>
        </p:nvSpPr>
        <p:spPr>
          <a:xfrm>
            <a:off x="4486327" y="2076237"/>
            <a:ext cx="9787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360</a:t>
            </a:r>
            <a:endParaRPr lang="zh-CN" altLang="en-US" sz="32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5609653" y="2076237"/>
            <a:ext cx="9787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360</a:t>
            </a:r>
            <a:endParaRPr lang="zh-CN" altLang="en-US" sz="32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6732979" y="2076237"/>
            <a:ext cx="9787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360</a:t>
            </a:r>
            <a:endParaRPr lang="zh-CN" altLang="en-US" sz="32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7823761" y="2076237"/>
            <a:ext cx="9787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360</a:t>
            </a:r>
            <a:endParaRPr lang="zh-CN" altLang="en-US" sz="32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876799" y="2750019"/>
            <a:ext cx="807249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(1)</a:t>
            </a:r>
            <a:r>
              <a:rPr lang="zh-CN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上表中有哪几种量</a:t>
            </a:r>
            <a:r>
              <a:rPr lang="en-US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r>
              <a:rPr lang="zh-CN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它们是怎样变化的</a:t>
            </a:r>
            <a:r>
              <a:rPr lang="en-US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endParaRPr lang="zh-CN" altLang="en-US" sz="3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2168110" y="3159979"/>
            <a:ext cx="9146725" cy="12241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上表中有底面积、高和体积三种量。底面积从</a:t>
            </a: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120</a:t>
            </a:r>
            <a:r>
              <a:rPr lang="zh-CN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变化到</a:t>
            </a: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60,</a:t>
            </a:r>
            <a:r>
              <a:rPr lang="zh-CN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逐渐缩小</a:t>
            </a: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而高却在逐渐扩大。</a:t>
            </a:r>
            <a:endParaRPr lang="zh-CN" altLang="en-US" sz="32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969363" y="4325708"/>
            <a:ext cx="459292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(2)</a:t>
            </a:r>
            <a:r>
              <a:rPr lang="zh-CN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没有变化的是哪种量</a:t>
            </a:r>
            <a:r>
              <a:rPr lang="en-US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endParaRPr lang="zh-CN" altLang="zh-CN" sz="3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2506031" y="4895775"/>
            <a:ext cx="42883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体积的数量没有变化。</a:t>
            </a:r>
            <a:endParaRPr lang="zh-CN" altLang="en-US" sz="32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1969363" y="5466986"/>
            <a:ext cx="848501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(3)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这种变化规律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与成正比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例的关系是否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一样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endParaRPr lang="zh-CN" altLang="zh-CN" sz="3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2506031" y="6037053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不一样。</a:t>
            </a:r>
            <a:endParaRPr lang="zh-CN" altLang="en-US" sz="32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云形标注 23"/>
          <p:cNvSpPr/>
          <p:nvPr/>
        </p:nvSpPr>
        <p:spPr>
          <a:xfrm>
            <a:off x="2365864" y="3007117"/>
            <a:ext cx="7079225" cy="2656264"/>
          </a:xfrm>
          <a:prstGeom prst="cloudCallout">
            <a:avLst>
              <a:gd name="adj1" fmla="val 36769"/>
              <a:gd name="adj2" fmla="val 42222"/>
            </a:avLst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lvl="0" algn="ctr" eaLnBrk="1" hangingPunct="1">
              <a:defRPr/>
            </a:pPr>
            <a:r>
              <a:rPr lang="zh-CN" altLang="zh-CN" sz="5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反比例</a:t>
            </a:r>
            <a:endParaRPr kumimoji="0" lang="zh-CN" altLang="en-US" sz="5400" b="1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73660" y="79375"/>
            <a:ext cx="3295650" cy="1059180"/>
            <a:chOff x="116" y="125"/>
            <a:chExt cx="5190" cy="1668"/>
          </a:xfrm>
        </p:grpSpPr>
        <p:pic>
          <p:nvPicPr>
            <p:cNvPr id="26" name="图片 25" descr="图片1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5" cstate="print"/>
            <a:stretch>
              <a:fillRect/>
            </a:stretch>
          </p:blipFill>
          <p:spPr>
            <a:xfrm>
              <a:off x="3050" y="125"/>
              <a:ext cx="2256" cy="1668"/>
            </a:xfrm>
            <a:prstGeom prst="rect">
              <a:avLst/>
            </a:prstGeom>
          </p:spPr>
        </p:pic>
        <p:pic>
          <p:nvPicPr>
            <p:cNvPr id="27" name="图片 26" descr="xkdr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433" b="859"/>
            <a:stretch>
              <a:fillRect/>
            </a:stretch>
          </p:blipFill>
          <p:spPr>
            <a:xfrm>
              <a:off x="116" y="465"/>
              <a:ext cx="3177" cy="92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xmlns="" val="225412621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EFC"/>
              </a:clrFrom>
              <a:clrTo>
                <a:srgbClr val="FFFEFC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746152" y="173038"/>
            <a:ext cx="6582372" cy="4434266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5152026" y="186492"/>
            <a:ext cx="4668213" cy="1425678"/>
            <a:chOff x="3851289" y="353961"/>
            <a:chExt cx="4668213" cy="1425678"/>
          </a:xfrm>
          <a:solidFill>
            <a:schemeClr val="accent1">
              <a:lumMod val="20000"/>
              <a:lumOff val="80000"/>
            </a:schemeClr>
          </a:solidFill>
        </p:grpSpPr>
        <p:sp>
          <p:nvSpPr>
            <p:cNvPr id="12" name="AutoShape 27"/>
            <p:cNvSpPr>
              <a:spLocks noChangeArrowheads="1"/>
            </p:cNvSpPr>
            <p:nvPr/>
          </p:nvSpPr>
          <p:spPr bwMode="auto">
            <a:xfrm>
              <a:off x="3851289" y="353961"/>
              <a:ext cx="4668213" cy="1425678"/>
            </a:xfrm>
            <a:prstGeom prst="wedgeRoundRectCallout">
              <a:avLst>
                <a:gd name="adj1" fmla="val -64461"/>
                <a:gd name="adj2" fmla="val 53689"/>
                <a:gd name="adj3" fmla="val 16667"/>
              </a:avLst>
            </a:prstGeom>
            <a:grpFill/>
            <a:ln w="19050">
              <a:solidFill>
                <a:srgbClr val="3399FF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just">
                <a:buFontTx/>
                <a:buNone/>
              </a:pPr>
              <a:endParaRPr lang="en-US" altLang="zh-CN">
                <a:solidFill>
                  <a:srgbClr val="3399FF"/>
                </a:solidFill>
              </a:endParaRPr>
            </a:p>
            <a:p>
              <a:pPr>
                <a:buFontTx/>
                <a:buNone/>
              </a:pPr>
              <a:endParaRPr lang="en-US" altLang="zh-CN" sz="1800" b="0">
                <a:solidFill>
                  <a:srgbClr val="3399FF"/>
                </a:solidFill>
                <a:latin typeface="Arial" charset="0"/>
                <a:ea typeface="宋体" charset="-122"/>
              </a:endParaRPr>
            </a:p>
          </p:txBody>
        </p:sp>
        <p:sp>
          <p:nvSpPr>
            <p:cNvPr id="13" name="Rectangle 76"/>
            <p:cNvSpPr>
              <a:spLocks noChangeArrowheads="1"/>
            </p:cNvSpPr>
            <p:nvPr/>
          </p:nvSpPr>
          <p:spPr bwMode="auto">
            <a:xfrm>
              <a:off x="4007257" y="428604"/>
              <a:ext cx="4512245" cy="1274195"/>
            </a:xfrm>
            <a:prstGeom prst="rect">
              <a:avLst/>
            </a:prstGeom>
            <a:grpFill/>
            <a:ln w="12700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3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把相同体积的水倒入底面积不同的杯子。</a:t>
              </a:r>
            </a:p>
          </p:txBody>
        </p:sp>
      </p:grpSp>
      <p:sp>
        <p:nvSpPr>
          <p:cNvPr id="14" name="矩形 13"/>
          <p:cNvSpPr/>
          <p:nvPr/>
        </p:nvSpPr>
        <p:spPr>
          <a:xfrm>
            <a:off x="2067533" y="4097172"/>
            <a:ext cx="850109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杯子的底面积与水的高度的变化情况如下表。</a:t>
            </a:r>
            <a:endParaRPr lang="zh-CN" altLang="zh-CN" sz="3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15" name="表格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610634163"/>
              </p:ext>
            </p:extLst>
          </p:nvPr>
        </p:nvGraphicFramePr>
        <p:xfrm>
          <a:off x="2212260" y="4740114"/>
          <a:ext cx="8908023" cy="1571636"/>
        </p:xfrm>
        <a:graphic>
          <a:graphicData uri="http://schemas.openxmlformats.org/drawingml/2006/table">
            <a:tbl>
              <a:tblPr/>
              <a:tblGrid>
                <a:gridCol w="3817725"/>
                <a:gridCol w="848383"/>
                <a:gridCol w="848383"/>
                <a:gridCol w="848383"/>
                <a:gridCol w="848383"/>
                <a:gridCol w="848383"/>
                <a:gridCol w="848383"/>
              </a:tblGrid>
              <a:tr h="785818">
                <a:tc>
                  <a:txBody>
                    <a:bodyPr/>
                    <a:lstStyle/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endParaRPr lang="en-US" altLang="zh-CN" sz="3200" kern="100" dirty="0" smtClean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/>
                      </a:endParaRPr>
                    </a:p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r>
                        <a:rPr lang="zh-CN" sz="32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/>
                        </a:rPr>
                        <a:t>杯</a:t>
                      </a:r>
                      <a:r>
                        <a:rPr lang="zh-CN" sz="32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/>
                        </a:rPr>
                        <a:t>子的底面积</a:t>
                      </a:r>
                      <a:r>
                        <a:rPr lang="en-US" sz="3200" i="1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/>
                        </a:rPr>
                        <a:t>/</a:t>
                      </a:r>
                      <a:r>
                        <a:rPr lang="en-US" sz="32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/>
                        </a:rPr>
                        <a:t>cm</a:t>
                      </a:r>
                      <a:r>
                        <a:rPr lang="en-US" sz="3200" kern="100" baseline="300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/>
                        </a:rPr>
                        <a:t>2</a:t>
                      </a:r>
                      <a:endParaRPr lang="zh-CN" sz="32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endParaRPr lang="en-US" sz="3200" kern="100" dirty="0" smtClean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/>
                      </a:endParaRPr>
                    </a:p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r>
                        <a:rPr lang="en-US" sz="32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/>
                        </a:rPr>
                        <a:t>10</a:t>
                      </a:r>
                      <a:endParaRPr lang="zh-CN" sz="32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endParaRPr lang="en-US" sz="3200" kern="100" dirty="0" smtClean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/>
                      </a:endParaRPr>
                    </a:p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r>
                        <a:rPr lang="en-US" sz="32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/>
                        </a:rPr>
                        <a:t>15</a:t>
                      </a:r>
                      <a:endParaRPr lang="zh-CN" sz="32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endParaRPr lang="en-US" sz="3200" kern="100" dirty="0" smtClean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/>
                      </a:endParaRPr>
                    </a:p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r>
                        <a:rPr lang="en-US" sz="32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/>
                        </a:rPr>
                        <a:t>20</a:t>
                      </a:r>
                      <a:endParaRPr lang="zh-CN" sz="32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endParaRPr lang="en-US" sz="3200" kern="100" dirty="0" smtClean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/>
                      </a:endParaRPr>
                    </a:p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r>
                        <a:rPr lang="en-US" sz="32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/>
                        </a:rPr>
                        <a:t>30</a:t>
                      </a:r>
                      <a:endParaRPr lang="zh-CN" sz="32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endParaRPr lang="en-US" sz="3200" kern="100" dirty="0" smtClean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/>
                      </a:endParaRPr>
                    </a:p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r>
                        <a:rPr lang="en-US" sz="32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/>
                        </a:rPr>
                        <a:t>60</a:t>
                      </a:r>
                      <a:endParaRPr lang="zh-CN" sz="32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endParaRPr lang="en-US" altLang="zh-CN" sz="3200" kern="100" dirty="0" smtClean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/>
                      </a:endParaRPr>
                    </a:p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r>
                        <a:rPr lang="zh-CN" sz="32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/>
                        </a:rPr>
                        <a:t>…</a:t>
                      </a:r>
                      <a:endParaRPr lang="zh-CN" sz="32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85818">
                <a:tc>
                  <a:txBody>
                    <a:bodyPr/>
                    <a:lstStyle/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endParaRPr lang="en-US" altLang="zh-CN" sz="3200" kern="100" dirty="0" smtClean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/>
                      </a:endParaRPr>
                    </a:p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r>
                        <a:rPr lang="zh-CN" sz="32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/>
                        </a:rPr>
                        <a:t>水</a:t>
                      </a:r>
                      <a:r>
                        <a:rPr lang="zh-CN" sz="32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/>
                        </a:rPr>
                        <a:t>的高度</a:t>
                      </a:r>
                      <a:r>
                        <a:rPr lang="en-US" sz="3200" i="1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/>
                        </a:rPr>
                        <a:t>/</a:t>
                      </a:r>
                      <a:r>
                        <a:rPr lang="en-US" sz="32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/>
                        </a:rPr>
                        <a:t>cm</a:t>
                      </a:r>
                      <a:endParaRPr lang="zh-CN" sz="32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endParaRPr lang="en-US" sz="3200" kern="100" dirty="0" smtClean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/>
                      </a:endParaRPr>
                    </a:p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r>
                        <a:rPr lang="en-US" sz="32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/>
                        </a:rPr>
                        <a:t>30</a:t>
                      </a:r>
                      <a:endParaRPr lang="zh-CN" sz="32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endParaRPr lang="en-US" sz="3200" kern="100" dirty="0" smtClean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/>
                      </a:endParaRPr>
                    </a:p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r>
                        <a:rPr lang="en-US" sz="32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/>
                        </a:rPr>
                        <a:t>20</a:t>
                      </a:r>
                      <a:endParaRPr lang="zh-CN" sz="32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endParaRPr lang="en-US" sz="3200" kern="100" dirty="0" smtClean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/>
                      </a:endParaRPr>
                    </a:p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r>
                        <a:rPr lang="en-US" sz="32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/>
                        </a:rPr>
                        <a:t>15</a:t>
                      </a:r>
                      <a:endParaRPr lang="zh-CN" sz="32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endParaRPr lang="en-US" sz="3200" kern="100" dirty="0" smtClean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/>
                      </a:endParaRPr>
                    </a:p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r>
                        <a:rPr lang="en-US" sz="32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/>
                        </a:rPr>
                        <a:t>10</a:t>
                      </a:r>
                      <a:endParaRPr lang="zh-CN" sz="32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endParaRPr lang="en-US" sz="3200" kern="100" dirty="0" smtClean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/>
                      </a:endParaRPr>
                    </a:p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r>
                        <a:rPr lang="en-US" sz="32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/>
                        </a:rPr>
                        <a:t>5</a:t>
                      </a:r>
                      <a:endParaRPr lang="zh-CN" sz="32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endParaRPr lang="en-US" altLang="zh-CN" sz="3200" kern="100" dirty="0" smtClean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/>
                      </a:endParaRPr>
                    </a:p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r>
                        <a:rPr lang="zh-CN" sz="32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/>
                        </a:rPr>
                        <a:t>…</a:t>
                      </a:r>
                      <a:endParaRPr lang="zh-CN" sz="32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pSp>
        <p:nvGrpSpPr>
          <p:cNvPr id="27" name="组合 26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28" name="图片 27" descr="图片8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29" name="图片 28" descr="xzgj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xmlns="" val="311689809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3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2" name="表格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277478165"/>
              </p:ext>
            </p:extLst>
          </p:nvPr>
        </p:nvGraphicFramePr>
        <p:xfrm>
          <a:off x="1969363" y="1269327"/>
          <a:ext cx="8914944" cy="1375550"/>
        </p:xfrm>
        <a:graphic>
          <a:graphicData uri="http://schemas.openxmlformats.org/drawingml/2006/table">
            <a:tbl>
              <a:tblPr/>
              <a:tblGrid>
                <a:gridCol w="3820692"/>
                <a:gridCol w="849042"/>
                <a:gridCol w="849042"/>
                <a:gridCol w="849042"/>
                <a:gridCol w="849042"/>
                <a:gridCol w="849042"/>
                <a:gridCol w="849042"/>
              </a:tblGrid>
              <a:tr h="687775">
                <a:tc>
                  <a:txBody>
                    <a:bodyPr/>
                    <a:lstStyle/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endParaRPr lang="en-US" altLang="zh-CN" sz="3200" kern="100" dirty="0" smtClean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/>
                      </a:endParaRPr>
                    </a:p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r>
                        <a:rPr lang="zh-CN" sz="32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/>
                        </a:rPr>
                        <a:t>杯</a:t>
                      </a:r>
                      <a:r>
                        <a:rPr lang="zh-CN" sz="32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/>
                        </a:rPr>
                        <a:t>子的底面积</a:t>
                      </a:r>
                      <a:r>
                        <a:rPr lang="en-US" sz="3200" i="1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/>
                        </a:rPr>
                        <a:t>/</a:t>
                      </a:r>
                      <a:r>
                        <a:rPr lang="en-US" sz="32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/>
                        </a:rPr>
                        <a:t>cm</a:t>
                      </a:r>
                      <a:r>
                        <a:rPr lang="en-US" sz="3200" kern="100" baseline="300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/>
                        </a:rPr>
                        <a:t>2</a:t>
                      </a:r>
                      <a:endParaRPr lang="zh-CN" sz="32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endParaRPr lang="en-US" sz="3200" kern="100" dirty="0" smtClean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/>
                      </a:endParaRPr>
                    </a:p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r>
                        <a:rPr lang="en-US" sz="32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/>
                        </a:rPr>
                        <a:t>10</a:t>
                      </a:r>
                      <a:endParaRPr lang="zh-CN" sz="32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endParaRPr lang="en-US" sz="3200" kern="100" dirty="0" smtClean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/>
                      </a:endParaRPr>
                    </a:p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r>
                        <a:rPr lang="en-US" sz="32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/>
                        </a:rPr>
                        <a:t>15</a:t>
                      </a:r>
                      <a:endParaRPr lang="zh-CN" sz="32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endParaRPr lang="en-US" sz="3200" kern="100" dirty="0" smtClean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/>
                      </a:endParaRPr>
                    </a:p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r>
                        <a:rPr lang="en-US" sz="32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/>
                        </a:rPr>
                        <a:t>20</a:t>
                      </a:r>
                      <a:endParaRPr lang="zh-CN" sz="32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endParaRPr lang="en-US" sz="3200" kern="100" dirty="0" smtClean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/>
                      </a:endParaRPr>
                    </a:p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r>
                        <a:rPr lang="en-US" sz="32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/>
                        </a:rPr>
                        <a:t>30</a:t>
                      </a:r>
                      <a:endParaRPr lang="zh-CN" sz="32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endParaRPr lang="en-US" sz="3200" kern="100" dirty="0" smtClean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/>
                      </a:endParaRPr>
                    </a:p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r>
                        <a:rPr lang="en-US" sz="32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/>
                        </a:rPr>
                        <a:t>60</a:t>
                      </a:r>
                      <a:endParaRPr lang="zh-CN" sz="32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endParaRPr lang="en-US" altLang="zh-CN" sz="3200" kern="100" dirty="0" smtClean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/>
                      </a:endParaRPr>
                    </a:p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r>
                        <a:rPr lang="zh-CN" sz="32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/>
                        </a:rPr>
                        <a:t>…</a:t>
                      </a:r>
                      <a:endParaRPr lang="zh-CN" sz="32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87775">
                <a:tc>
                  <a:txBody>
                    <a:bodyPr/>
                    <a:lstStyle/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endParaRPr lang="en-US" altLang="zh-CN" sz="3200" kern="100" dirty="0" smtClean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/>
                      </a:endParaRPr>
                    </a:p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r>
                        <a:rPr lang="zh-CN" sz="32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/>
                        </a:rPr>
                        <a:t>水</a:t>
                      </a:r>
                      <a:r>
                        <a:rPr lang="zh-CN" sz="32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/>
                        </a:rPr>
                        <a:t>的高度</a:t>
                      </a:r>
                      <a:r>
                        <a:rPr lang="en-US" sz="3200" i="1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/>
                        </a:rPr>
                        <a:t>/</a:t>
                      </a:r>
                      <a:r>
                        <a:rPr lang="en-US" sz="32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/>
                        </a:rPr>
                        <a:t>cm</a:t>
                      </a:r>
                      <a:endParaRPr lang="zh-CN" sz="32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endParaRPr lang="en-US" sz="3200" kern="100" dirty="0" smtClean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/>
                      </a:endParaRPr>
                    </a:p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r>
                        <a:rPr lang="en-US" sz="32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/>
                        </a:rPr>
                        <a:t>30</a:t>
                      </a:r>
                      <a:endParaRPr lang="zh-CN" sz="32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endParaRPr lang="en-US" sz="3200" kern="100" dirty="0" smtClean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/>
                      </a:endParaRPr>
                    </a:p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r>
                        <a:rPr lang="en-US" sz="32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/>
                        </a:rPr>
                        <a:t>20</a:t>
                      </a:r>
                      <a:endParaRPr lang="zh-CN" sz="32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endParaRPr lang="en-US" sz="3200" kern="100" dirty="0" smtClean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/>
                      </a:endParaRPr>
                    </a:p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r>
                        <a:rPr lang="en-US" sz="32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/>
                        </a:rPr>
                        <a:t>15</a:t>
                      </a:r>
                      <a:endParaRPr lang="zh-CN" sz="32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endParaRPr lang="en-US" sz="3200" kern="100" dirty="0" smtClean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/>
                      </a:endParaRPr>
                    </a:p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r>
                        <a:rPr lang="en-US" sz="32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/>
                        </a:rPr>
                        <a:t>10</a:t>
                      </a:r>
                      <a:endParaRPr lang="zh-CN" sz="32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endParaRPr lang="en-US" sz="3200" kern="100" dirty="0" smtClean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/>
                      </a:endParaRPr>
                    </a:p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r>
                        <a:rPr lang="en-US" sz="32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/>
                        </a:rPr>
                        <a:t>5</a:t>
                      </a:r>
                      <a:endParaRPr lang="zh-CN" sz="32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endParaRPr lang="en-US" altLang="zh-CN" sz="3200" kern="100" dirty="0" smtClean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/>
                      </a:endParaRPr>
                    </a:p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r>
                        <a:rPr lang="zh-CN" sz="32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/>
                        </a:rPr>
                        <a:t>…</a:t>
                      </a:r>
                      <a:endParaRPr lang="zh-CN" sz="32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3" name="矩形 12"/>
          <p:cNvSpPr/>
          <p:nvPr/>
        </p:nvSpPr>
        <p:spPr>
          <a:xfrm>
            <a:off x="2123677" y="2865885"/>
            <a:ext cx="533511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观察上表</a:t>
            </a:r>
            <a:r>
              <a:rPr lang="en-US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回答下面的问题。</a:t>
            </a:r>
            <a:endParaRPr lang="zh-CN" altLang="en-US" sz="3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641988" y="3532736"/>
            <a:ext cx="382508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(1)</a:t>
            </a:r>
            <a:r>
              <a:rPr lang="zh-CN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表中有哪两种量</a:t>
            </a:r>
            <a:r>
              <a:rPr lang="en-US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endParaRPr lang="zh-CN" altLang="zh-CN" sz="3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064356" y="4073061"/>
            <a:ext cx="837056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6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有杯子的底面积和水的高度这两种量。</a:t>
            </a:r>
            <a:endParaRPr lang="zh-CN" altLang="en-US" sz="36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641988" y="4695462"/>
            <a:ext cx="1027061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(2)</a:t>
            </a:r>
            <a:r>
              <a:rPr lang="zh-CN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水的高度是怎样随着杯子底面积的大小变化而变化的</a:t>
            </a:r>
            <a:r>
              <a:rPr lang="en-US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endParaRPr lang="zh-CN" altLang="zh-CN" sz="3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2238212" y="5297343"/>
            <a:ext cx="927043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r>
              <a:rPr lang="zh-CN" altLang="zh-CN" sz="36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水的高度随着杯子的底面积的变大而不断变小</a:t>
            </a:r>
            <a:r>
              <a:rPr lang="en-US" altLang="zh-CN" sz="36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36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这两种量是相关联的两种量。</a:t>
            </a:r>
            <a:endParaRPr lang="zh-CN" altLang="en-US" sz="36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24" name="图片 23" descr="图片8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25" name="图片 24" descr="xzgj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xmlns="" val="147960065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  <p:bldP spid="17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702,&quot;width&quot;:1051}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847,&quot;width&quot;:3217}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2805,&quot;width&quot;:2850}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2796,&quot;width&quot;:2811}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3475,&quot;width&quot;:9470}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862,&quot;width&quot;:2697}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668,&quot;width&quot;:2256}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668,&quot;width&quot;:2256}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668,&quot;width&quot;:2256}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668,&quot;width&quot;:2256}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668,&quot;width&quot;:2256}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4149"/>
  <p:tag name="MH_LIBRARY" val="GRAPHIC"/>
  <p:tag name="MH_TYPE" val="Other"/>
  <p:tag name="MH_ORDER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4149"/>
  <p:tag name="MH_LIBRARY" val="GRAPHIC"/>
  <p:tag name="MH_TYPE" val="SubTitle"/>
  <p:tag name="MH_ORDER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3217"/>
  <p:tag name="MH_LIBRARY" val="GRAPHIC"/>
  <p:tag name="MH_TYPE" val="Other"/>
  <p:tag name="MH_ORDER" val="2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theme1.xml><?xml version="1.0" encoding="utf-8"?>
<a:theme xmlns:a="http://schemas.openxmlformats.org/drawingml/2006/main" name="2_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blipFill rotWithShape="1">
          <a:blip xmlns:r="http://schemas.openxmlformats.org/officeDocument/2006/relationships" r:embed="rId1" cstate="print"/>
          <a:stretch>
            <a:fillRect l="-1992" t="-1538" b="-12308"/>
          </a:stretch>
        </a:blipFill>
        <a:ln w="9525">
          <a:noFill/>
        </a:ln>
        <a:effectLst>
          <a:outerShdw sx="999" sy="999" algn="ctr" rotWithShape="0">
            <a:srgbClr val="000000"/>
          </a:outerShdw>
        </a:effectLst>
      </a:spPr>
      <a:bodyPr/>
      <a:lstStyle>
        <a:defPPr>
          <a:defRPr>
            <a:noFill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3_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blipFill rotWithShape="1">
          <a:blip xmlns:r="http://schemas.openxmlformats.org/officeDocument/2006/relationships" r:embed="rId1" cstate="print"/>
          <a:stretch>
            <a:fillRect l="-1992" t="-1538" b="-12308"/>
          </a:stretch>
        </a:blipFill>
        <a:ln w="9525">
          <a:noFill/>
        </a:ln>
        <a:effectLst>
          <a:outerShdw sx="999" sy="999" algn="ctr" rotWithShape="0">
            <a:srgbClr val="000000"/>
          </a:outerShdw>
        </a:effectLst>
      </a:spPr>
      <a:bodyPr/>
      <a:lstStyle>
        <a:defPPr>
          <a:defRPr>
            <a:noFill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1566</TotalTime>
  <Words>1969</Words>
  <Application>Microsoft Office PowerPoint</Application>
  <PresentationFormat>自定义</PresentationFormat>
  <Paragraphs>379</Paragraphs>
  <Slides>26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26</vt:i4>
      </vt:variant>
    </vt:vector>
  </HeadingPairs>
  <TitlesOfParts>
    <vt:vector size="28" baseType="lpstr">
      <vt:lpstr>2_Office 主题</vt:lpstr>
      <vt:lpstr>3_Office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Windows 用户</dc:creator>
  <cp:lastModifiedBy>Administrator</cp:lastModifiedBy>
  <cp:revision>2113</cp:revision>
  <dcterms:created xsi:type="dcterms:W3CDTF">2017-11-13T08:28:00Z</dcterms:created>
  <dcterms:modified xsi:type="dcterms:W3CDTF">2021-11-22T03:40:50Z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2052-11.1.0.10938</vt:lpwstr>
  </property>
  <property fmtid="{D5CDD505-2E9C-101B-9397-08002B2CF9AE}" pid="3" name="ICV">
    <vt:lpwstr>1607044B1AB04E548CD13AD1CD86572E</vt:lpwstr>
  </property>
</Properties>
</file>