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7"/>
  </p:notesMasterIdLst>
  <p:sldIdLst>
    <p:sldId id="271" r:id="rId3"/>
    <p:sldId id="258" r:id="rId4"/>
    <p:sldId id="352" r:id="rId5"/>
    <p:sldId id="338" r:id="rId6"/>
    <p:sldId id="278" r:id="rId7"/>
    <p:sldId id="340" r:id="rId8"/>
    <p:sldId id="353" r:id="rId9"/>
    <p:sldId id="344" r:id="rId10"/>
    <p:sldId id="349" r:id="rId11"/>
    <p:sldId id="345" r:id="rId12"/>
    <p:sldId id="350" r:id="rId13"/>
    <p:sldId id="354" r:id="rId14"/>
    <p:sldId id="351" r:id="rId15"/>
    <p:sldId id="272" r:id="rId1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0166" autoAdjust="0"/>
    <p:restoredTop sz="94521" autoAdjust="0"/>
  </p:normalViewPr>
  <p:slideViewPr>
    <p:cSldViewPr>
      <p:cViewPr varScale="1">
        <p:scale>
          <a:sx n="109" d="100"/>
          <a:sy n="109" d="100"/>
        </p:scale>
        <p:origin x="-378" y="-84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071538" y="2786064"/>
          <a:ext cx="6262709" cy="1203332"/>
        </p:xfrm>
        <a:graphic>
          <a:graphicData uri="http://schemas.openxmlformats.org/drawingml/2006/table">
            <a:tbl>
              <a:tblPr/>
              <a:tblGrid>
                <a:gridCol w="919355"/>
                <a:gridCol w="972763"/>
                <a:gridCol w="972763"/>
                <a:gridCol w="972763"/>
                <a:gridCol w="972763"/>
                <a:gridCol w="1452302"/>
              </a:tblGrid>
              <a:tr h="72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anose="020B0503020204020204" pitchFamily="34" charset="-122"/>
                          <a:cs typeface="Times New Roman" pitchFamily="18" charset="0"/>
                        </a:rPr>
                        <a:t>x</a:t>
                      </a:r>
                      <a:endParaRPr lang="zh-CN" altLang="en-US" sz="2800" i="1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微软雅黑" panose="020B0503020204020204" pitchFamily="34" charset="-122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12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3.75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6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2.5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133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anose="020B0503020204020204" pitchFamily="34" charset="-122"/>
                          <a:cs typeface="Times New Roman" pitchFamily="18" charset="0"/>
                        </a:rPr>
                        <a:t>y</a:t>
                      </a:r>
                      <a:endParaRPr lang="zh-CN" altLang="en-US" sz="2800" i="1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微软雅黑" panose="020B0503020204020204" pitchFamily="34" charset="-122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32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15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285720" y="785800"/>
            <a:ext cx="835824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先判断</a:t>
            </a:r>
            <a:r>
              <a:rPr lang="en-US" altLang="zh-CN" sz="2800" i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x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en-US" altLang="zh-CN" sz="2800" i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y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成什么比例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再填表。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en-US" altLang="zh-CN" sz="2800" i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x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800" i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y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比例。</a:t>
            </a:r>
          </a:p>
        </p:txBody>
      </p:sp>
      <p:sp>
        <p:nvSpPr>
          <p:cNvPr id="4" name="矩形 3"/>
          <p:cNvSpPr/>
          <p:nvPr/>
        </p:nvSpPr>
        <p:spPr>
          <a:xfrm>
            <a:off x="2357422" y="1428742"/>
            <a:ext cx="85725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</a:t>
            </a:r>
          </a:p>
        </p:txBody>
      </p:sp>
      <p:sp>
        <p:nvSpPr>
          <p:cNvPr id="5" name="矩形 4"/>
          <p:cNvSpPr/>
          <p:nvPr/>
        </p:nvSpPr>
        <p:spPr>
          <a:xfrm>
            <a:off x="5000628" y="2786064"/>
            <a:ext cx="1898663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143372" y="3357568"/>
            <a:ext cx="1898663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316675" y="3357568"/>
            <a:ext cx="1898663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85720" y="785800"/>
            <a:ext cx="8358246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食堂运来一批面粉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每天吃的千克数和可以吃的天数如下表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643042" y="2143122"/>
          <a:ext cx="6268977" cy="1785950"/>
        </p:xfrm>
        <a:graphic>
          <a:graphicData uri="http://schemas.openxmlformats.org/drawingml/2006/table">
            <a:tbl>
              <a:tblPr/>
              <a:tblGrid>
                <a:gridCol w="2593975"/>
                <a:gridCol w="936664"/>
                <a:gridCol w="936664"/>
                <a:gridCol w="936664"/>
                <a:gridCol w="865010"/>
              </a:tblGrid>
              <a:tr h="101474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每天吃的千克数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300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400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500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600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120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可以吃的天数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20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15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12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571736" y="1714494"/>
            <a:ext cx="285752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300×20=6000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71736" y="2333134"/>
            <a:ext cx="300039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400×15=6000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8596" y="785800"/>
            <a:ext cx="8358246" cy="1311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分别计算出各组中每天吃的千克数和天数的积。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写出三组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9" name="矩形 8"/>
          <p:cNvSpPr/>
          <p:nvPr/>
        </p:nvSpPr>
        <p:spPr>
          <a:xfrm>
            <a:off x="2643174" y="3071816"/>
            <a:ext cx="300039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500×12=6000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714612" y="3786196"/>
            <a:ext cx="300039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答案不唯一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85720" y="571486"/>
            <a:ext cx="835824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说明这个积的意义。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表中每天吃的千克数和可以吃的天数成反比例吗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为什么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  <a:p>
            <a:pPr>
              <a:lnSpc>
                <a:spcPct val="150000"/>
              </a:lnSpc>
            </a:pP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85786" y="1214428"/>
            <a:ext cx="71438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这个积表示食堂运来这批面粉的总质量。</a:t>
            </a:r>
          </a:p>
        </p:txBody>
      </p:sp>
      <p:sp>
        <p:nvSpPr>
          <p:cNvPr id="5" name="矩形 4"/>
          <p:cNvSpPr/>
          <p:nvPr/>
        </p:nvSpPr>
        <p:spPr>
          <a:xfrm>
            <a:off x="428596" y="2897861"/>
            <a:ext cx="807249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每天吃的千克数和可以吃的天数成反比例，因为食堂运来的面粉总量一定，也就是每天吃的千克数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吃的天数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食堂运来的这批面粉的总质量（一定）。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971600" y="987574"/>
            <a:ext cx="1471878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4</a:t>
            </a:r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单元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56166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2 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正比例和反比例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2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课时  反比例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608474"/>
            <a:ext cx="807249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两种相关联的量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一种量变化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另一种量也随之变化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如果这两种量中相对应的两个数的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一定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这两种量叫做成正比例的量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它们的关系叫做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关系。</a:t>
            </a:r>
          </a:p>
        </p:txBody>
      </p:sp>
      <p:sp>
        <p:nvSpPr>
          <p:cNvPr id="4" name="矩形 3"/>
          <p:cNvSpPr/>
          <p:nvPr/>
        </p:nvSpPr>
        <p:spPr>
          <a:xfrm>
            <a:off x="5857884" y="1285866"/>
            <a:ext cx="121444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比例</a:t>
            </a:r>
          </a:p>
        </p:txBody>
      </p:sp>
      <p:sp>
        <p:nvSpPr>
          <p:cNvPr id="6" name="矩形 5"/>
          <p:cNvSpPr/>
          <p:nvPr/>
        </p:nvSpPr>
        <p:spPr>
          <a:xfrm>
            <a:off x="428596" y="2500312"/>
            <a:ext cx="171451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正比例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85786" y="1928808"/>
            <a:ext cx="821537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知识回顾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正比例关系可以用式子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=</a:t>
            </a:r>
            <a:r>
              <a:rPr lang="en-US" altLang="zh-CN" sz="2400" i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k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一定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表示。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1207750" y="2463324"/>
          <a:ext cx="43529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5292"/>
              </a:tblGrid>
              <a:tr h="41140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anose="020B0503020204020204" pitchFamily="34" charset="-122"/>
                          <a:cs typeface="Times New Roman" pitchFamily="18" charset="0"/>
                        </a:rPr>
                        <a:t>y</a:t>
                      </a:r>
                      <a:endParaRPr lang="zh-CN" altLang="en-US" sz="2400" b="0" i="1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微软雅黑" panose="020B0503020204020204" pitchFamily="34" charset="-122"/>
                        <a:cs typeface="Times New Roman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1140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anose="020B0503020204020204" pitchFamily="34" charset="-122"/>
                          <a:cs typeface="Times New Roman" pitchFamily="18" charset="0"/>
                        </a:rPr>
                        <a:t>x</a:t>
                      </a:r>
                      <a:endParaRPr lang="zh-CN" altLang="en-US" sz="2400" b="0" i="1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微软雅黑" panose="020B0503020204020204" pitchFamily="34" charset="-122"/>
                        <a:cs typeface="Times New Roman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57158" y="857238"/>
            <a:ext cx="871543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2.3×0.1=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12×5%=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×        =                6×       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4.1×0.02=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3.2÷8=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÷2=                     6÷        =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071670" y="1000114"/>
            <a:ext cx="909223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0.23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43570" y="1071552"/>
            <a:ext cx="728084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0.6</a:t>
            </a:r>
          </a:p>
        </p:txBody>
      </p:sp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428596" y="3500444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/>
        </p:nvGraphicFramePr>
        <p:xfrm>
          <a:off x="4572000" y="3500444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4572000" y="1800226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2214546" y="2714626"/>
            <a:ext cx="1090363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0.082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429256" y="2714626"/>
            <a:ext cx="728084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0.4</a:t>
            </a:r>
          </a:p>
        </p:txBody>
      </p:sp>
      <p:graphicFrame>
        <p:nvGraphicFramePr>
          <p:cNvPr id="21" name="表格 20"/>
          <p:cNvGraphicFramePr>
            <a:graphicFrameLocks noGrp="1"/>
          </p:cNvGraphicFramePr>
          <p:nvPr/>
        </p:nvGraphicFramePr>
        <p:xfrm>
          <a:off x="428596" y="1785932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2" name="表格 21"/>
          <p:cNvGraphicFramePr>
            <a:graphicFrameLocks noGrp="1"/>
          </p:cNvGraphicFramePr>
          <p:nvPr/>
        </p:nvGraphicFramePr>
        <p:xfrm>
          <a:off x="1285852" y="1785932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3" name="表格 22"/>
          <p:cNvGraphicFramePr>
            <a:graphicFrameLocks noGrp="1"/>
          </p:cNvGraphicFramePr>
          <p:nvPr/>
        </p:nvGraphicFramePr>
        <p:xfrm>
          <a:off x="2500298" y="1714494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" name="表格 23"/>
          <p:cNvGraphicFramePr>
            <a:graphicFrameLocks noGrp="1"/>
          </p:cNvGraphicFramePr>
          <p:nvPr/>
        </p:nvGraphicFramePr>
        <p:xfrm>
          <a:off x="1928794" y="3443300"/>
          <a:ext cx="6448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48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7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16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5715008" y="1857370"/>
            <a:ext cx="728084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4.8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786446" y="3643320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8" grpId="0"/>
      <p:bldP spid="19" grpId="0"/>
      <p:bldP spid="25" grpId="0"/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857224" y="500048"/>
            <a:ext cx="7786742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填空题。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若</a:t>
            </a:r>
            <a:r>
              <a:rPr lang="en-US" altLang="zh-CN" sz="2800" i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y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800" i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x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i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x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800" i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y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均不为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则</a:t>
            </a:r>
            <a:r>
              <a:rPr lang="en-US" altLang="zh-CN" sz="2800" i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y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en-US" altLang="zh-CN" sz="2800" i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x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比例。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若</a:t>
            </a:r>
            <a:r>
              <a:rPr lang="en-US" altLang="zh-CN" sz="2800" i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y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       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则</a:t>
            </a:r>
            <a:r>
              <a:rPr lang="en-US" altLang="zh-CN" sz="2800" i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y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en-US" altLang="zh-CN" sz="2800" i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x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比例。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因为速度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一定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所以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比例。</a:t>
            </a:r>
          </a:p>
        </p:txBody>
      </p:sp>
      <p:sp>
        <p:nvSpPr>
          <p:cNvPr id="26" name="矩形 25"/>
          <p:cNvSpPr/>
          <p:nvPr/>
        </p:nvSpPr>
        <p:spPr>
          <a:xfrm>
            <a:off x="6572264" y="1142990"/>
            <a:ext cx="545342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857752" y="1785932"/>
            <a:ext cx="545342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86248" y="2428874"/>
            <a:ext cx="906017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路程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286644" y="2428874"/>
            <a:ext cx="906017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速度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500166" y="3071816"/>
            <a:ext cx="906017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时间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357554" y="3143254"/>
            <a:ext cx="545342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2333295" y="1714494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anose="020B0503020204020204" pitchFamily="34" charset="-122"/>
                          <a:cs typeface="Times New Roman" pitchFamily="18" charset="0"/>
                        </a:rPr>
                        <a:t>x</a:t>
                      </a:r>
                      <a:endParaRPr lang="zh-CN" altLang="en-US" sz="2400" i="1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微软雅黑" panose="020B0503020204020204" pitchFamily="34" charset="-122"/>
                        <a:cs typeface="Times New Roman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9" grpId="0"/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857224" y="500048"/>
            <a:ext cx="778674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填空题。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      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那么</a:t>
            </a:r>
            <a:r>
              <a:rPr lang="en-US" altLang="zh-CN" sz="2800" i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x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800" i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y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比例。如果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en-US" altLang="zh-CN" sz="2800" i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x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en-US" altLang="zh-CN" sz="2800" i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y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那么</a:t>
            </a:r>
            <a:r>
              <a:rPr lang="en-US" altLang="zh-CN" sz="2800" i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x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800" i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y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i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x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800" i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y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均不为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26" name="矩形 25"/>
          <p:cNvSpPr/>
          <p:nvPr/>
        </p:nvSpPr>
        <p:spPr>
          <a:xfrm>
            <a:off x="4214810" y="1785932"/>
            <a:ext cx="545342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857884" y="1142990"/>
            <a:ext cx="545342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2143108" y="1071552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anose="020B0503020204020204" pitchFamily="34" charset="-122"/>
                          <a:cs typeface="Times New Roman" pitchFamily="18" charset="0"/>
                        </a:rPr>
                        <a:t>x</a:t>
                      </a:r>
                      <a:endParaRPr lang="zh-CN" altLang="en-US" sz="2400" i="1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微软雅黑" panose="020B0503020204020204" pitchFamily="34" charset="-122"/>
                        <a:cs typeface="Times New Roman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3071802" y="1071552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2400" b="0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anose="020B0503020204020204" pitchFamily="34" charset="-122"/>
                          <a:cs typeface="Times New Roman" pitchFamily="18" charset="0"/>
                        </a:rPr>
                        <a:t>y</a:t>
                      </a:r>
                      <a:endParaRPr lang="zh-CN" altLang="en-US" sz="2400" b="0" i="1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微软雅黑" panose="020B0503020204020204" pitchFamily="34" charset="-122"/>
                        <a:cs typeface="Times New Roman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57224" y="2571750"/>
            <a:ext cx="757242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从表中可知速度和时间成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比例。因为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一定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随着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的变化而变化。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增加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反而减少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而且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的乘积一定。</a:t>
            </a:r>
          </a:p>
        </p:txBody>
      </p:sp>
      <p:sp>
        <p:nvSpPr>
          <p:cNvPr id="7" name="矩形 6"/>
          <p:cNvSpPr/>
          <p:nvPr/>
        </p:nvSpPr>
        <p:spPr>
          <a:xfrm>
            <a:off x="857224" y="500048"/>
            <a:ext cx="7346526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一辆汽车由甲地去乙地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行驶的速度和时间如下表。</a:t>
            </a: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2143108" y="1285866"/>
          <a:ext cx="5976957" cy="1280160"/>
        </p:xfrm>
        <a:graphic>
          <a:graphicData uri="http://schemas.openxmlformats.org/drawingml/2006/table">
            <a:tbl>
              <a:tblPr/>
              <a:tblGrid>
                <a:gridCol w="1641506"/>
                <a:gridCol w="769173"/>
                <a:gridCol w="667824"/>
                <a:gridCol w="667824"/>
                <a:gridCol w="667824"/>
                <a:gridCol w="667824"/>
                <a:gridCol w="894982"/>
              </a:tblGrid>
              <a:tr h="60877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速度</a:t>
                      </a: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/(</a:t>
                      </a: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千米</a:t>
                      </a: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/</a:t>
                      </a: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时</a:t>
                      </a: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)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120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75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60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40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30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…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135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时间</a:t>
                      </a: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/</a:t>
                      </a: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时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15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20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…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5143504" y="2571750"/>
            <a:ext cx="1285884" cy="738664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14414" y="3214692"/>
            <a:ext cx="1285884" cy="63767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路程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86116" y="3214692"/>
            <a:ext cx="1285884" cy="63767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时间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214942" y="3214692"/>
            <a:ext cx="1285884" cy="63767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速度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857356" y="3857634"/>
            <a:ext cx="1285884" cy="63767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速度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929058" y="3857634"/>
            <a:ext cx="1285884" cy="63767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时间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142976" y="4505825"/>
            <a:ext cx="1285884" cy="63767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时间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786050" y="4505825"/>
            <a:ext cx="1285884" cy="63767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速度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57224" y="500048"/>
            <a:ext cx="734652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先判断</a:t>
            </a:r>
            <a:r>
              <a:rPr lang="en-US" altLang="zh-CN" sz="2800" i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x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en-US" altLang="zh-CN" sz="2800" i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y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成什么比例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再填表。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en-US" altLang="zh-CN" sz="2800" i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x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800" i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y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比例。</a:t>
            </a:r>
          </a:p>
        </p:txBody>
      </p:sp>
      <p:sp>
        <p:nvSpPr>
          <p:cNvPr id="9" name="矩形 8"/>
          <p:cNvSpPr/>
          <p:nvPr/>
        </p:nvSpPr>
        <p:spPr>
          <a:xfrm>
            <a:off x="2857488" y="1142990"/>
            <a:ext cx="1000132" cy="738664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142976" y="2428874"/>
          <a:ext cx="6143668" cy="1379226"/>
        </p:xfrm>
        <a:graphic>
          <a:graphicData uri="http://schemas.openxmlformats.org/drawingml/2006/table">
            <a:tbl>
              <a:tblPr/>
              <a:tblGrid>
                <a:gridCol w="964802"/>
                <a:gridCol w="1020850"/>
                <a:gridCol w="1020850"/>
                <a:gridCol w="1020850"/>
                <a:gridCol w="1020850"/>
                <a:gridCol w="1095466"/>
              </a:tblGrid>
              <a:tr h="68961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anose="020B0503020204020204" pitchFamily="34" charset="-122"/>
                          <a:cs typeface="Times New Roman" pitchFamily="18" charset="0"/>
                        </a:rPr>
                        <a:t>x</a:t>
                      </a:r>
                      <a:endParaRPr lang="zh-CN" altLang="en-US" sz="2800" i="1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微软雅黑" panose="020B0503020204020204" pitchFamily="34" charset="-122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51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1.5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961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anose="020B0503020204020204" pitchFamily="34" charset="-122"/>
                          <a:cs typeface="Times New Roman" pitchFamily="18" charset="0"/>
                        </a:rPr>
                        <a:t>y</a:t>
                      </a:r>
                      <a:endParaRPr lang="zh-CN" altLang="en-US" sz="2800" i="1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微软雅黑" panose="020B0503020204020204" pitchFamily="34" charset="-122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34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6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0.5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3214678" y="2428874"/>
            <a:ext cx="1000132" cy="63767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4.5</a:t>
            </a:r>
          </a:p>
        </p:txBody>
      </p:sp>
      <p:sp>
        <p:nvSpPr>
          <p:cNvPr id="8" name="矩形 7"/>
          <p:cNvSpPr/>
          <p:nvPr/>
        </p:nvSpPr>
        <p:spPr>
          <a:xfrm>
            <a:off x="5214942" y="2428874"/>
            <a:ext cx="1000132" cy="63767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0.75</a:t>
            </a:r>
          </a:p>
        </p:txBody>
      </p:sp>
      <p:sp>
        <p:nvSpPr>
          <p:cNvPr id="10" name="矩形 9"/>
          <p:cNvSpPr/>
          <p:nvPr/>
        </p:nvSpPr>
        <p:spPr>
          <a:xfrm>
            <a:off x="6572264" y="3143254"/>
            <a:ext cx="714380" cy="738664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7" grpId="0"/>
      <p:bldP spid="8" grpId="0"/>
      <p:bldP spid="10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571</TotalTime>
  <Words>457</Words>
  <Application>WPS 演示</Application>
  <PresentationFormat>全屏显示(16:9)</PresentationFormat>
  <Paragraphs>142</Paragraphs>
  <Slides>14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360</cp:revision>
  <dcterms:created xsi:type="dcterms:W3CDTF">2018-12-06T02:32:00Z</dcterms:created>
  <dcterms:modified xsi:type="dcterms:W3CDTF">2020-11-17T02:07:33Z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