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7"/>
  </p:notesMasterIdLst>
  <p:handoutMasterIdLst>
    <p:handoutMasterId r:id="rId28"/>
  </p:handoutMasterIdLst>
  <p:sldIdLst>
    <p:sldId id="416" r:id="rId3"/>
    <p:sldId id="578" r:id="rId4"/>
    <p:sldId id="523" r:id="rId5"/>
    <p:sldId id="571" r:id="rId6"/>
    <p:sldId id="482" r:id="rId7"/>
    <p:sldId id="557" r:id="rId8"/>
    <p:sldId id="548" r:id="rId9"/>
    <p:sldId id="573" r:id="rId10"/>
    <p:sldId id="565" r:id="rId11"/>
    <p:sldId id="551" r:id="rId12"/>
    <p:sldId id="550" r:id="rId13"/>
    <p:sldId id="558" r:id="rId14"/>
    <p:sldId id="567" r:id="rId15"/>
    <p:sldId id="574" r:id="rId16"/>
    <p:sldId id="566" r:id="rId17"/>
    <p:sldId id="552" r:id="rId18"/>
    <p:sldId id="576" r:id="rId19"/>
    <p:sldId id="575" r:id="rId20"/>
    <p:sldId id="577" r:id="rId21"/>
    <p:sldId id="489" r:id="rId22"/>
    <p:sldId id="553" r:id="rId23"/>
    <p:sldId id="554" r:id="rId24"/>
    <p:sldId id="555" r:id="rId25"/>
    <p:sldId id="556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6182F"/>
    <a:srgbClr val="FFFFFF"/>
    <a:srgbClr val="BBC0C4"/>
    <a:srgbClr val="FEFEFE"/>
    <a:srgbClr val="ACB3A1"/>
    <a:srgbClr val="969696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-84" y="-10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6825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32009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85968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186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8943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9078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122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31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Relationship Id="rId9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Relationship Id="rId9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tiff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32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Relationship Id="rId9" Type="http://schemas.openxmlformats.org/officeDocument/2006/relationships/image" Target="../media/image31.tif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Relationship Id="rId9" Type="http://schemas.openxmlformats.org/officeDocument/2006/relationships/image" Target="../media/image3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iff"/><Relationship Id="rId3" Type="http://schemas.openxmlformats.org/officeDocument/2006/relationships/tags" Target="../tags/tag11.xml"/><Relationship Id="rId7" Type="http://schemas.openxmlformats.org/officeDocument/2006/relationships/image" Target="../media/image4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6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5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5" Type="http://schemas.openxmlformats.org/officeDocument/2006/relationships/tags" Target="../tags/tag16.xml"/><Relationship Id="rId10" Type="http://schemas.openxmlformats.org/officeDocument/2006/relationships/image" Target="../media/image59.jpeg"/><Relationship Id="rId4" Type="http://schemas.openxmlformats.org/officeDocument/2006/relationships/tags" Target="../tags/tag15.xml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06490" y="1046163"/>
            <a:ext cx="1059014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950718" y="1624402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比例的意义和基本性质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48437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1"/>
            <a:ext cx="7053399" cy="311984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7104492" cy="32202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707839" y="2629944"/>
            <a:ext cx="7013715" cy="30469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应用比例解决问题的一般步骤是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根据问题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en-US" altLang="zh-CN" sz="3200" i="1" dirty="0">
                <a:solidFill>
                  <a:srgbClr val="FF0000"/>
                </a:solidFill>
                <a:latin typeface="Bodoni MT" panose="02070603080606020203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根据比例的意义列出比例式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根据比例的基本性质把比例式转化为方程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解方程写答案。</a:t>
            </a:r>
            <a:endParaRPr lang="zh-CN" altLang="en-US" sz="3200" b="1" dirty="0">
              <a:solidFill>
                <a:srgbClr val="6F6F6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应用比例解决问题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05488" y="1146001"/>
            <a:ext cx="926727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第一辆月球车“玉兔号”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)1∶8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珍藏版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车长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 cm,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车宽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cm,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 cm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。你能求出“玉兔号”月球车的实际长、宽、高各是多少吗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endParaRPr lang="zh-CN" altLang="zh-CN" sz="24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Administrator\Desktop\u=1436350730,4249435016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7687" y="3229654"/>
            <a:ext cx="3635603" cy="3018236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656" y="1144588"/>
            <a:ext cx="12024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设“玉兔号”月球车的实际长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宽、高分别是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i="1" dirty="0" err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i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i="1" dirty="0" err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i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i="1" dirty="0" err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-120481" y="1984457"/>
            <a:ext cx="36404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长：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30∶</a:t>
            </a:r>
            <a:r>
              <a:rPr lang="en-US" altLang="zh-CN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=1∶8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1</a:t>
            </a:r>
            <a:r>
              <a:rPr lang="en-US" altLang="zh-CN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=30×8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=240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240 </a:t>
            </a:r>
            <a:r>
              <a:rPr lang="en-US" altLang="zh-CN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=2.4 </a:t>
            </a:r>
            <a:r>
              <a:rPr lang="en-US" altLang="zh-CN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b="1" i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19949" y="1972792"/>
            <a:ext cx="49295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宽：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2∶</a:t>
            </a:r>
            <a:r>
              <a:rPr lang="en-US" altLang="zh-CN" sz="3200" b="1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=1∶8</a:t>
            </a:r>
            <a:r>
              <a:rPr lang="zh-CN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=18.2×8</a:t>
            </a: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=145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145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en-US" altLang="zh-CN" sz="3200" b="1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456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b="1" i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8092" y="2049074"/>
            <a:ext cx="41718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高：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21∶</a:t>
            </a:r>
            <a:r>
              <a:rPr lang="en-US" altLang="zh-CN" sz="32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=1∶8</a:t>
            </a:r>
            <a:r>
              <a:rPr lang="zh-CN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=21×8</a:t>
            </a:r>
            <a:r>
              <a:rPr lang="zh-CN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=168</a:t>
            </a:r>
            <a:r>
              <a:rPr lang="zh-CN" altLang="zh-CN" sz="3200" b="1" i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168 </a:t>
            </a:r>
            <a:r>
              <a:rPr lang="en-US" altLang="zh-CN" sz="32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 </a:t>
            </a:r>
            <a:r>
              <a:rPr lang="en-US" altLang="zh-CN" sz="32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b="1" i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21306" y="5231777"/>
            <a:ext cx="83180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答：“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玉兔号”月球车的实际长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1.456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1.68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8068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578942" y="487366"/>
                <a:ext cx="6096000" cy="54958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解比例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        2</a:t>
                </a:r>
                <a:r>
                  <a:rPr lang="en-US" altLang="zh-CN" sz="3200" b="1" i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 smtClean="0">
                    <a:solidFill>
                      <a:schemeClr val="tx1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=1</a:t>
                </a:r>
                <a:r>
                  <a:rPr lang="en-US" altLang="zh-CN" sz="3200" b="1" i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5×6</a:t>
                </a:r>
                <a:endParaRPr lang="zh-CN" altLang="zh-CN" sz="2400" b="1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200" b="1" i="1" dirty="0" smtClean="0">
                    <a:solidFill>
                      <a:schemeClr val="tx1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           x</a:t>
                </a:r>
                <a:r>
                  <a:rPr lang="en-US" altLang="zh-CN" sz="3200" b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 b="1">
                            <a:solidFill>
                              <a:schemeClr val="tx1"/>
                            </a:solidFill>
                            <a:effectLst/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200" b="1" i="1" dirty="0" smtClean="0">
                    <a:solidFill>
                      <a:schemeClr val="tx1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            x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=(    </a:t>
                </a:r>
                <a:r>
                  <a:rPr lang="zh-CN" altLang="zh-CN" sz="3200" b="1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942" y="487366"/>
                <a:ext cx="6096000" cy="5495863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2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6959762" y="3850759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57372" y="3821263"/>
            <a:ext cx="470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0087" y="4347288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2.4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6815" y="5352421"/>
            <a:ext cx="1172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3.75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16601" y="383153"/>
                <a:ext cx="7737987" cy="2010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解比例。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(1)9∶6=6∶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zh-CN" sz="36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6601" y="383153"/>
                <a:ext cx="7737987" cy="2010550"/>
              </a:xfrm>
              <a:prstGeom prst="rect">
                <a:avLst/>
              </a:prstGeom>
              <a:blipFill rotWithShape="0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144075" y="2383689"/>
                <a:ext cx="3571357" cy="244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9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=6×6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6</m:t>
                        </m:r>
                        <m:r>
                          <a:rPr lang="en-US" altLang="zh-CN" sz="3200" b="1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200" b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 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=4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075" y="2383689"/>
                <a:ext cx="3571357" cy="2443489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t="-249" b="-4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7185594" y="2514703"/>
                <a:ext cx="3571357" cy="244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1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=3×9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3</m:t>
                        </m:r>
                        <m:r>
                          <a:rPr lang="en-US" altLang="zh-CN" sz="3200" b="1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9   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=27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594" y="2514703"/>
                <a:ext cx="3571357" cy="2443489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t="-250" b="-4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249103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16601" y="383153"/>
                <a:ext cx="7737987" cy="1912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解比例。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200" i="1" dirty="0">
                    <a:solidFill>
                      <a:srgbClr val="000000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∶25=6∶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  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	(4)</a:t>
                </a:r>
                <a:r>
                  <a:rPr lang="en-US" altLang="zh-CN" sz="3200" i="1" dirty="0">
                    <a:solidFill>
                      <a:srgbClr val="000000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6601" y="383153"/>
                <a:ext cx="7737987" cy="1912960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4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144075" y="2383689"/>
                <a:ext cx="4041519" cy="2683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0.3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=25×6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𝟐𝟓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=500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075" y="2383689"/>
                <a:ext cx="4041519" cy="2683940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t="-227" b="-3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264252" y="2296113"/>
                <a:ext cx="4406638" cy="31359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en-US" altLang="zh-CN" sz="36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𝟏𝟒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𝟐𝟖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4252" y="2296113"/>
                <a:ext cx="4406638" cy="3135923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b="-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1" grpId="0" build="p"/>
      <p:bldP spid="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839891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09608" y="1750044"/>
                <a:ext cx="11884069" cy="16269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比例。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0.4∶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=12:2             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2  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2.4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3  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zh-CN" sz="3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08" y="1750044"/>
                <a:ext cx="11884069" cy="1626920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t="-1873" b="-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-71608" y="3141688"/>
                <a:ext cx="4406638" cy="31359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=10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1608" y="3141688"/>
                <a:ext cx="4406638" cy="3135923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4335030" y="3451071"/>
                <a:ext cx="4041519" cy="2995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12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=0.4×2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030" y="3451071"/>
                <a:ext cx="4041519" cy="2995948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t="-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8357814" y="3427314"/>
                <a:ext cx="3759014" cy="2667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12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=2.4×3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=0.6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7814" y="3427314"/>
                <a:ext cx="3759014" cy="2667590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t="-228" r="-1945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1" grpId="0" build="p"/>
      <p:bldP spid="20" grpId="0" build="p"/>
      <p:bldP spid="21" grpId="0" build="p"/>
      <p:bldP spid="2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839891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563693" y="1948543"/>
            <a:ext cx="1096965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餐馆给餐具消毒，要用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100mL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消毒液配成消毒水，如果消毒液与水的比是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1:150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，应加入水多少毫升？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矩形 27"/>
          <p:cNvSpPr>
            <a:spLocks noChangeArrowheads="1"/>
          </p:cNvSpPr>
          <p:nvPr/>
        </p:nvSpPr>
        <p:spPr bwMode="auto">
          <a:xfrm>
            <a:off x="3971225" y="4014902"/>
            <a:ext cx="36149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100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: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＝1:150</a:t>
            </a:r>
          </a:p>
        </p:txBody>
      </p:sp>
      <p:sp>
        <p:nvSpPr>
          <p:cNvPr id="17" name="Rectangle 54"/>
          <p:cNvSpPr>
            <a:spLocks noChangeArrowheads="1"/>
          </p:cNvSpPr>
          <p:nvPr/>
        </p:nvSpPr>
        <p:spPr bwMode="auto">
          <a:xfrm>
            <a:off x="2767900" y="3222738"/>
            <a:ext cx="5403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解：设应加入水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rPr>
              <a:t>x </a:t>
            </a:r>
            <a:r>
              <a:rPr lang="en-US" altLang="zh-CN" sz="3200" b="1" dirty="0" err="1" smtClean="0">
                <a:solidFill>
                  <a:srgbClr val="C0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rPr>
              <a:t>mL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768032" y="4636045"/>
            <a:ext cx="4339111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zh-CN" altLang="en-US" sz="32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   </a:t>
            </a:r>
            <a:r>
              <a:rPr lang="en-US" altLang="zh-CN" sz="32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C0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＝10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宋体" pitchFamily="2" charset="-122"/>
              </a:rPr>
              <a:t>0×150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196660" y="5278987"/>
            <a:ext cx="3097509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en-US" altLang="zh-CN" sz="3200" b="1" i="1" dirty="0">
                <a:solidFill>
                  <a:srgbClr val="C00000"/>
                </a:solidFill>
                <a:latin typeface="Century Schoolbook" panose="02040604050505020304" pitchFamily="18" charset="0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＝15000</a:t>
            </a: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3267967" y="6008820"/>
            <a:ext cx="5604910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答:应加入水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15000 </a:t>
            </a:r>
            <a:r>
              <a:rPr lang="en-US" altLang="zh-CN" sz="3200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宋体" pitchFamily="2" charset="-122"/>
              </a:rPr>
              <a:t>mL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pic>
        <p:nvPicPr>
          <p:cNvPr id="1026" name="Picture 2" descr="https://gimg2.baidu.com/image_search/src=http%3A%2F%2Finews.gtimg.com%2Fnewsapp_match%2F0%2F11291354200%2F0.jpg&amp;refer=http%3A%2F%2Finews.gtimg.com&amp;app=2002&amp;size=f9999,10000&amp;q=a80&amp;n=0&amp;g=0n&amp;fmt=jpeg?sec=1637678855&amp;t=278977c2360b99007a2f884cc4ea687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22" t="9614" r="50100" b="15404"/>
          <a:stretch/>
        </p:blipFill>
        <p:spPr bwMode="auto">
          <a:xfrm rot="826692">
            <a:off x="9415303" y="2989634"/>
            <a:ext cx="1733969" cy="355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1" name="图片 20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2" name="图片 21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809961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4" grpId="0"/>
      <p:bldP spid="16" grpId="0" bldLvl="0" autoUpdateAnimBg="0"/>
      <p:bldP spid="17" grpId="0" bldLvl="0" autoUpdateAnimBg="0"/>
      <p:bldP spid="18" grpId="0"/>
      <p:bldP spid="19" grpId="0" bldLvl="0" autoUpdateAnimBg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839891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页练习八第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2395959" y="1818757"/>
                <a:ext cx="8958805" cy="15862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解比例。</a:t>
                </a:r>
                <a:endParaRPr lang="en-US" altLang="zh-CN" sz="3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200" i="1" dirty="0">
                    <a:solidFill>
                      <a:srgbClr val="0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           (3)0.8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8 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959" y="1818757"/>
                <a:ext cx="8958805" cy="1586203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t="-1916" b="-5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2395959" y="3165034"/>
                <a:ext cx="4942390" cy="31518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en-US" altLang="zh-CN" sz="36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  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en-US" altLang="zh-CN" sz="32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en-US" altLang="zh-CN" sz="3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zh-CN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959" y="3165034"/>
                <a:ext cx="4942390" cy="3151825"/>
              </a:xfrm>
              <a:prstGeom prst="rect">
                <a:avLst/>
              </a:prstGeom>
              <a:blipFill rotWithShape="0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7871081" y="3515539"/>
                <a:ext cx="4041519" cy="2667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4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=0.8×8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=1.6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1081" y="3515539"/>
                <a:ext cx="4041519" cy="2667590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t="-229" b="-3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894703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4" grpId="0" build="p"/>
      <p:bldP spid="25" grpId="0" build="p"/>
      <p:bldP spid="2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839891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页练习八第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2476080" y="3424901"/>
                <a:ext cx="4568092" cy="2809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3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×12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=3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6080" y="3424901"/>
                <a:ext cx="4568092" cy="2809680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3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7124292" y="3731140"/>
                <a:ext cx="3571357" cy="244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 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2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=8×9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8</m:t>
                        </m:r>
                        <m:r>
                          <a:rPr lang="en-US" altLang="zh-CN" sz="3200" b="1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9   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C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indent="266700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x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=36</a:t>
                </a:r>
                <a:endParaRPr lang="zh-CN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292" y="3731140"/>
                <a:ext cx="3571357" cy="2443489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t="-249" b="-4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2395959" y="1818757"/>
                <a:ext cx="8958805" cy="191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解比例。</a:t>
                </a:r>
                <a:endParaRPr lang="en-US" altLang="zh-CN" sz="3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Century Schoolbook" panose="020406040505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600" i="1" dirty="0">
                        <a:solidFill>
                          <a:srgbClr val="000000"/>
                        </a:solidFill>
                        <a:latin typeface="Century Schoolbook" panose="020406040505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=3∶12                   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2  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36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altLang="zh-CN" sz="36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959" y="1818757"/>
                <a:ext cx="8958805" cy="1912383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b="-4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7" name="图片 16" descr="stlx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343114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  <p:bldP spid="2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0768" y="206724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273824" y="1138555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根据比的性质填空。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3890" y="1852935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(1)5∶9=15∶(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)∶18</a:t>
            </a:r>
            <a:endParaRPr lang="zh-CN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(2)3∶8=24∶(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)∶24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33208" y="2067249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9092" y="2067249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3208" y="2781629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61968" y="2781629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5262" y="3638885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根据比例的基本性质判断下面哪组中的两个比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可以组成比例。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45327" y="4781893"/>
            <a:ext cx="93521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(1)2∶7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4∶15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(2)0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3∶2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3∶25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75754" y="556771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不能组成比例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76348" y="556771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能组成比例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6058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9011" y="1423843"/>
            <a:ext cx="9661192" cy="37018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605770" y="2006455"/>
            <a:ext cx="8982392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求比例中的未知项叫做解比例。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1605770" y="3247337"/>
            <a:ext cx="8982392" cy="142192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应用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比例解决问题的一般步骤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根据问题设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x,(2)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根据比例的意义列出比例式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,(3)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根据比例的基本性质把比例式转化为方程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,(4)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解方程写答案。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620724" y="4433516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20661" y="5108204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解比例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66836" y="409379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156966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八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10,11,12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6" name="图片 15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7" name="图片 16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507676" y="1498550"/>
                <a:ext cx="10506845" cy="4889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根据比例的意义、比例的基本性质填空。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说出下面各组比例的内项和外项。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① 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=60∶2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② 5∶</a:t>
                </a:r>
                <a:r>
                  <a:rPr lang="en-US" altLang="zh-CN" sz="3200" i="1" dirty="0">
                    <a:solidFill>
                      <a:srgbClr val="000000"/>
                    </a:solidFill>
                    <a:effectLst/>
                    <a:latin typeface="Book Antiqua" panose="0204060205030503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=60∶2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外项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:5</a:t>
                </a:r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 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内项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  ②</a:t>
                </a:r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外项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:5</a:t>
                </a:r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 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内项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200" i="1" dirty="0">
                    <a:solidFill>
                      <a:srgbClr val="FF0000"/>
                    </a:solidFill>
                    <a:latin typeface="Book Antiqua" panose="0204060205030503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 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在下面的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里填上合适的数。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①3∶4=(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)∶8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②20∶5=8∶(</a:t>
                </a:r>
                <a:r>
                  <a:rPr lang="zh-CN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7676" y="1498550"/>
                <a:ext cx="10506845" cy="4889865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1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734781" y="5716737"/>
            <a:ext cx="437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2237" y="5716736"/>
            <a:ext cx="437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27746" y="255638"/>
            <a:ext cx="6613525" cy="1319603"/>
            <a:chOff x="3402013" y="638175"/>
            <a:chExt cx="6613525" cy="1695450"/>
          </a:xfrm>
        </p:grpSpPr>
        <p:sp>
          <p:nvSpPr>
            <p:cNvPr id="13" name="云形标注 12"/>
            <p:cNvSpPr/>
            <p:nvPr/>
          </p:nvSpPr>
          <p:spPr>
            <a:xfrm>
              <a:off x="3402013" y="638175"/>
              <a:ext cx="6613525" cy="1695450"/>
            </a:xfrm>
            <a:prstGeom prst="cloudCallout">
              <a:avLst>
                <a:gd name="adj1" fmla="val 36769"/>
                <a:gd name="adj2" fmla="val 4222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217272" y="945874"/>
              <a:ext cx="531427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求比例中未知项的问题</a:t>
              </a:r>
              <a:endPara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410551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23520" y="2090635"/>
            <a:ext cx="5256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∶3=(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)∶(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2∶3=(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)÷(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0.2=(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)∶2=(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)÷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3980" y="2277597"/>
            <a:ext cx="470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92598" y="2277597"/>
            <a:ext cx="470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5010" y="3004884"/>
            <a:ext cx="470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24468" y="3004884"/>
            <a:ext cx="470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75094" y="3742245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0.4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7114" y="3742244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38640" y="173038"/>
            <a:ext cx="5472742" cy="1744252"/>
            <a:chOff x="3644519" y="711337"/>
            <a:chExt cx="6613525" cy="1695450"/>
          </a:xfrm>
        </p:grpSpPr>
        <p:sp>
          <p:nvSpPr>
            <p:cNvPr id="19" name="云形标注 18"/>
            <p:cNvSpPr/>
            <p:nvPr/>
          </p:nvSpPr>
          <p:spPr>
            <a:xfrm>
              <a:off x="3644519" y="711337"/>
              <a:ext cx="6613525" cy="1695450"/>
            </a:xfrm>
            <a:prstGeom prst="cloudCallout">
              <a:avLst>
                <a:gd name="adj1" fmla="val 36769"/>
                <a:gd name="adj2" fmla="val 4222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943985" y="1107693"/>
              <a:ext cx="3262432" cy="6727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知识大比拼</a:t>
              </a:r>
              <a:endPara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02013" y="4565464"/>
            <a:ext cx="5472742" cy="1744252"/>
            <a:chOff x="3644519" y="711337"/>
            <a:chExt cx="6613525" cy="1695450"/>
          </a:xfrm>
        </p:grpSpPr>
        <p:sp>
          <p:nvSpPr>
            <p:cNvPr id="22" name="云形标注 21"/>
            <p:cNvSpPr/>
            <p:nvPr/>
          </p:nvSpPr>
          <p:spPr>
            <a:xfrm>
              <a:off x="3644519" y="711337"/>
              <a:ext cx="6613525" cy="1695450"/>
            </a:xfrm>
            <a:prstGeom prst="cloudCallout">
              <a:avLst>
                <a:gd name="adj1" fmla="val 36769"/>
                <a:gd name="adj2" fmla="val 4222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32515" y="923922"/>
              <a:ext cx="3291599" cy="1076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26182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解比例</a:t>
              </a:r>
              <a:endParaRPr lang="zh-CN" altLang="en-US" sz="6600" b="1" dirty="0">
                <a:solidFill>
                  <a:srgbClr val="2618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5" name="图片 2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6" name="图片 2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12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云形标注 15"/>
          <p:cNvSpPr/>
          <p:nvPr/>
        </p:nvSpPr>
        <p:spPr>
          <a:xfrm>
            <a:off x="915867" y="3039233"/>
            <a:ext cx="10478601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求比例中的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未知项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叫做解比例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80414" y="284232"/>
            <a:ext cx="1490662" cy="70788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6"/>
          <p:cNvSpPr/>
          <p:nvPr/>
        </p:nvSpPr>
        <p:spPr>
          <a:xfrm>
            <a:off x="4015650" y="1723288"/>
            <a:ext cx="461168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什么叫做解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16"/>
          <p:cNvSpPr/>
          <p:nvPr/>
        </p:nvSpPr>
        <p:spPr>
          <a:xfrm>
            <a:off x="344129" y="1267828"/>
            <a:ext cx="11190286" cy="18150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法国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巴黎的埃菲尔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铁塔高度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320 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。北京的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世界公园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里有一座埃菲尔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铁塔的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它的高度与原塔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的比是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1∶10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。这座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模型高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多少米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16" descr="埃菲尔铁塔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1299" y="2712937"/>
            <a:ext cx="2301927" cy="3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204331" y="3106702"/>
            <a:ext cx="7693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怎样</a:t>
            </a:r>
            <a:r>
              <a:rPr lang="zh-CN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理解题目</a:t>
            </a:r>
            <a:r>
              <a:rPr lang="zh-CN" altLang="zh-CN" sz="32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32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∶</a:t>
            </a:r>
            <a:r>
              <a:rPr lang="en-US" altLang="zh-CN" sz="32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10?</a:t>
            </a:r>
            <a:endParaRPr lang="zh-CN" altLang="zh-CN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∶10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是模型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的高度与原塔高度的比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</a:t>
            </a:r>
            <a:r>
              <a:rPr lang="zh-CN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能根据题意写出比例关系式吗</a:t>
            </a: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的高度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∶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原塔高度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=1∶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endParaRPr lang="zh-CN" altLang="zh-CN" sz="32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717014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352563" y="1058784"/>
            <a:ext cx="6769339" cy="833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设这座模型的高度</a:t>
            </a:r>
            <a:r>
              <a:rPr lang="zh-CN" altLang="en-US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</a:t>
            </a:r>
            <a:r>
              <a:rPr lang="en-US" altLang="zh-CN" sz="4800" b="0" i="1" dirty="0" smtClean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zh-CN" altLang="en-US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392671" y="1918211"/>
            <a:ext cx="3816003" cy="833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8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320 = 1 : 10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892487" y="2742124"/>
            <a:ext cx="3344227" cy="833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4800" i="1" dirty="0">
                <a:solidFill>
                  <a:srgbClr val="C00000"/>
                </a:solidFill>
                <a:latin typeface="Bodoni MT" panose="02070603080606020203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8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4800" i="1" dirty="0" smtClean="0">
                <a:solidFill>
                  <a:srgbClr val="C00000"/>
                </a:solidFill>
                <a:latin typeface="Bodoni MT" panose="02070603080606020203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320×1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616084" y="3813581"/>
            <a:ext cx="997854" cy="833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8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613938" y="3720432"/>
            <a:ext cx="1608703" cy="1127126"/>
            <a:chOff x="4020" y="2739"/>
            <a:chExt cx="909" cy="710"/>
          </a:xfrm>
        </p:grpSpPr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4020" y="2739"/>
              <a:ext cx="909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320×1</a:t>
              </a: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4041" y="3081"/>
              <a:ext cx="887" cy="1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4289" y="3040"/>
              <a:ext cx="409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</a:p>
          </p:txBody>
        </p:sp>
      </p:grp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4636720" y="4676822"/>
            <a:ext cx="1601871" cy="833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8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=32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5005367" y="5585634"/>
            <a:ext cx="4925212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这座模型高</a:t>
            </a:r>
            <a:r>
              <a:rPr lang="en-US" altLang="zh-CN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6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16" descr="埃菲尔铁塔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76357" y="1760505"/>
            <a:ext cx="2301927" cy="3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2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2" name="图片 2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3" name="图片 2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</TotalTime>
  <Words>937</Words>
  <Application>Microsoft Office PowerPoint</Application>
  <PresentationFormat>自定义</PresentationFormat>
  <Paragraphs>111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2114</cp:revision>
  <dcterms:created xsi:type="dcterms:W3CDTF">2017-11-13T08:28:00Z</dcterms:created>
  <dcterms:modified xsi:type="dcterms:W3CDTF">2021-11-18T07:51:26Z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