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5"/>
  </p:notesMasterIdLst>
  <p:handoutMasterIdLst>
    <p:handoutMasterId r:id="rId26"/>
  </p:handoutMasterIdLst>
  <p:sldIdLst>
    <p:sldId id="416" r:id="rId3"/>
    <p:sldId id="577" r:id="rId4"/>
    <p:sldId id="523" r:id="rId5"/>
    <p:sldId id="557" r:id="rId6"/>
    <p:sldId id="559" r:id="rId7"/>
    <p:sldId id="482" r:id="rId8"/>
    <p:sldId id="561" r:id="rId9"/>
    <p:sldId id="571" r:id="rId10"/>
    <p:sldId id="565" r:id="rId11"/>
    <p:sldId id="567" r:id="rId12"/>
    <p:sldId id="566" r:id="rId13"/>
    <p:sldId id="568" r:id="rId14"/>
    <p:sldId id="551" r:id="rId15"/>
    <p:sldId id="573" r:id="rId16"/>
    <p:sldId id="574" r:id="rId17"/>
    <p:sldId id="575" r:id="rId18"/>
    <p:sldId id="576" r:id="rId19"/>
    <p:sldId id="489" r:id="rId20"/>
    <p:sldId id="553" r:id="rId21"/>
    <p:sldId id="554" r:id="rId22"/>
    <p:sldId id="555" r:id="rId23"/>
    <p:sldId id="556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64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6605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05102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68302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58619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7381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2919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6753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0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0.xml"/><Relationship Id="rId7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7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image" Target="../media/image23.png"/><Relationship Id="rId10" Type="http://schemas.openxmlformats.org/officeDocument/2006/relationships/image" Target="../media/image29.png"/><Relationship Id="rId4" Type="http://schemas.openxmlformats.org/officeDocument/2006/relationships/image" Target="../media/image6.png"/><Relationship Id="rId9" Type="http://schemas.openxmlformats.org/officeDocument/2006/relationships/image" Target="../media/image2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31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tiff"/><Relationship Id="rId3" Type="http://schemas.openxmlformats.org/officeDocument/2006/relationships/tags" Target="../tags/tag13.xml"/><Relationship Id="rId7" Type="http://schemas.openxmlformats.org/officeDocument/2006/relationships/image" Target="../media/image3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6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16.xml"/><Relationship Id="rId7" Type="http://schemas.openxmlformats.org/officeDocument/2006/relationships/image" Target="../media/image2.jpeg"/><Relationship Id="rId12" Type="http://schemas.openxmlformats.org/officeDocument/2006/relationships/image" Target="../media/image51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0.png"/><Relationship Id="rId5" Type="http://schemas.openxmlformats.org/officeDocument/2006/relationships/tags" Target="../tags/tag18.xml"/><Relationship Id="rId10" Type="http://schemas.openxmlformats.org/officeDocument/2006/relationships/image" Target="../media/image54.jpeg"/><Relationship Id="rId4" Type="http://schemas.openxmlformats.org/officeDocument/2006/relationships/tags" Target="../tags/tag17.xml"/><Relationship Id="rId9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1.tiff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19764" y="1046163"/>
            <a:ext cx="10676874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798898" y="1643063"/>
            <a:ext cx="10088178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意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义和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基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本性质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345923" y="3537588"/>
            <a:ext cx="10088178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的基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本性质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1638683" y="5112101"/>
            <a:ext cx="92227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仍然是外项，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仍然是内项。</a:t>
            </a: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638683" y="3547184"/>
            <a:ext cx="70586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如果把上面的比例写成分数形式：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3545259" y="730480"/>
            <a:ext cx="4722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: 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40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38571" y="1451228"/>
            <a:ext cx="215108" cy="642942"/>
            <a:chOff x="3071008" y="2358224"/>
            <a:chExt cx="215108" cy="642942"/>
          </a:xfrm>
        </p:grpSpPr>
        <p:cxnSp>
          <p:nvCxnSpPr>
            <p:cNvPr id="31" name="直接箭头连接符 30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424455" y="1450434"/>
            <a:ext cx="214314" cy="642942"/>
            <a:chOff x="4071934" y="2357430"/>
            <a:chExt cx="214314" cy="642942"/>
          </a:xfrm>
        </p:grpSpPr>
        <p:cxnSp>
          <p:nvCxnSpPr>
            <p:cNvPr id="34" name="直接箭头连接符 33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5350228" y="1807624"/>
            <a:ext cx="11079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067000" y="1450434"/>
            <a:ext cx="1283228" cy="1285884"/>
            <a:chOff x="3071008" y="2358224"/>
            <a:chExt cx="911676" cy="642942"/>
          </a:xfrm>
        </p:grpSpPr>
        <p:cxnSp>
          <p:nvCxnSpPr>
            <p:cNvPr id="38" name="直接箭头连接符 37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6489828" y="1450434"/>
            <a:ext cx="1158287" cy="1285884"/>
            <a:chOff x="3821901" y="2357430"/>
            <a:chExt cx="464347" cy="642942"/>
          </a:xfrm>
        </p:grpSpPr>
        <p:cxnSp>
          <p:nvCxnSpPr>
            <p:cNvPr id="41" name="直接箭头连接符 40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5352885" y="2437295"/>
            <a:ext cx="11079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4" name="矩形 43"/>
              <p:cNvSpPr/>
              <p:nvPr/>
            </p:nvSpPr>
            <p:spPr>
              <a:xfrm>
                <a:off x="8017825" y="3595049"/>
                <a:ext cx="2345514" cy="981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𝟔𝟎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𝟒𝟎</m:t>
                        </m:r>
                      </m:den>
                    </m:f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44" name="矩形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7825" y="3595049"/>
                <a:ext cx="2345514" cy="981487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3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组合 2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8" name="图片 2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622688" y="1163361"/>
            <a:ext cx="1070063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计算下面比例中两个外项的积和两个内项的积。比较一下，你能发现什么？                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1671995" y="2450949"/>
            <a:ext cx="45720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2.4:1.6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:40</a:t>
            </a:r>
            <a:endParaRPr lang="en-US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1671995" y="3364774"/>
            <a:ext cx="428628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2.4×40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endParaRPr lang="en-US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1671995" y="4155351"/>
            <a:ext cx="46434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1.6×60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endParaRPr lang="en-US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9076115" y="3324602"/>
            <a:ext cx="78581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9080877" y="4038982"/>
            <a:ext cx="785819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75719" y="3454207"/>
            <a:ext cx="3969094" cy="584775"/>
            <a:chOff x="4857752" y="3571876"/>
            <a:chExt cx="3969094" cy="584775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4857752" y="3571876"/>
              <a:ext cx="3313113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3×15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endParaRPr lang="en-US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Line 34"/>
            <p:cNvSpPr>
              <a:spLocks noChangeShapeType="1"/>
            </p:cNvSpPr>
            <p:nvPr/>
          </p:nvSpPr>
          <p:spPr bwMode="auto">
            <a:xfrm>
              <a:off x="7683838" y="4091944"/>
              <a:ext cx="11430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5465" y="4109725"/>
            <a:ext cx="3842667" cy="1357322"/>
            <a:chOff x="4286248" y="4344423"/>
            <a:chExt cx="3177123" cy="1077218"/>
          </a:xfrm>
        </p:grpSpPr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4286248" y="4344423"/>
              <a:ext cx="2663825" cy="1077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5×9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endParaRPr lang="en-US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35"/>
            <p:cNvSpPr>
              <a:spLocks noChangeShapeType="1"/>
            </p:cNvSpPr>
            <p:nvPr/>
          </p:nvSpPr>
          <p:spPr bwMode="auto">
            <a:xfrm>
              <a:off x="6391801" y="4786322"/>
              <a:ext cx="10715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6870151" y="1850774"/>
                <a:ext cx="3097323" cy="14259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40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方正书宋_GBK"/>
                    <a:cs typeface="Times New Roman" panose="02020603050405020304" pitchFamily="18" charset="0"/>
                  </a:rPr>
                  <a:t>(2)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4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4000" b="1" dirty="0" smtClean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方正书宋_GBK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4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151" y="1850774"/>
                <a:ext cx="3097323" cy="1425968"/>
              </a:xfrm>
              <a:prstGeom prst="rect">
                <a:avLst/>
              </a:prstGeom>
              <a:blipFill rotWithShape="0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3815135" y="4785752"/>
            <a:ext cx="176784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7855321" y="4687929"/>
            <a:ext cx="176784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92971" y="5401043"/>
            <a:ext cx="10699029" cy="1071570"/>
            <a:chOff x="428595" y="1643050"/>
            <a:chExt cx="10211728" cy="1071570"/>
          </a:xfrm>
        </p:grpSpPr>
        <p:sp>
          <p:nvSpPr>
            <p:cNvPr id="30" name="圆角矩形 29"/>
            <p:cNvSpPr/>
            <p:nvPr/>
          </p:nvSpPr>
          <p:spPr>
            <a:xfrm>
              <a:off x="428596" y="1643050"/>
              <a:ext cx="10051722" cy="107157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54"/>
            <p:cNvSpPr>
              <a:spLocks noChangeArrowheads="1"/>
            </p:cNvSpPr>
            <p:nvPr/>
          </p:nvSpPr>
          <p:spPr bwMode="auto">
            <a:xfrm>
              <a:off x="428595" y="1858493"/>
              <a:ext cx="102117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在这两个比例</a:t>
              </a:r>
              <a:r>
                <a:rPr lang="zh-CN" altLang="en-US" sz="36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里，两个外项的积等于两个内项的积</a:t>
              </a: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2" name="图片 3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  <p:bldP spid="2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4792463" y="5425781"/>
            <a:ext cx="1130300" cy="342900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 flipV="1">
            <a:off x="4792463" y="5425781"/>
            <a:ext cx="1152525" cy="31432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39"/>
          <p:cNvGrpSpPr>
            <a:grpSpLocks/>
          </p:cNvGrpSpPr>
          <p:nvPr/>
        </p:nvGrpSpPr>
        <p:grpSpPr bwMode="auto">
          <a:xfrm>
            <a:off x="3624353" y="496888"/>
            <a:ext cx="6754891" cy="647700"/>
            <a:chOff x="1383" y="3391"/>
            <a:chExt cx="4184" cy="408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1383" y="3392"/>
              <a:ext cx="4071" cy="363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41"/>
            <p:cNvSpPr>
              <a:spLocks noChangeArrowheads="1"/>
            </p:cNvSpPr>
            <p:nvPr/>
          </p:nvSpPr>
          <p:spPr bwMode="auto">
            <a:xfrm>
              <a:off x="1386" y="3391"/>
              <a:ext cx="4181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你能举一个例子，验证你的发现吗？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85065" y="1328884"/>
            <a:ext cx="9860280" cy="1437193"/>
            <a:chOff x="-678841" y="1552001"/>
            <a:chExt cx="9860280" cy="1224118"/>
          </a:xfrm>
        </p:grpSpPr>
        <p:sp>
          <p:nvSpPr>
            <p:cNvPr id="13" name="圆角矩形 12"/>
            <p:cNvSpPr/>
            <p:nvPr/>
          </p:nvSpPr>
          <p:spPr>
            <a:xfrm>
              <a:off x="-655146" y="1643050"/>
              <a:ext cx="9513426" cy="107157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54"/>
            <p:cNvSpPr>
              <a:spLocks noChangeArrowheads="1"/>
            </p:cNvSpPr>
            <p:nvPr/>
          </p:nvSpPr>
          <p:spPr bwMode="auto">
            <a:xfrm>
              <a:off x="-678841" y="1552001"/>
              <a:ext cx="9860280" cy="1224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zh-CN" altLang="en-US" sz="3200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比例里，两个外项的积等于两个内项的积。这叫做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比例的基本性质</a:t>
              </a:r>
              <a:r>
                <a:rPr lang="zh-CN" altLang="en-US" sz="3200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</a:t>
              </a:r>
            </a:p>
          </p:txBody>
        </p:sp>
      </p:grpSp>
      <p:grpSp>
        <p:nvGrpSpPr>
          <p:cNvPr id="15" name="Group 46"/>
          <p:cNvGrpSpPr>
            <a:grpSpLocks/>
          </p:cNvGrpSpPr>
          <p:nvPr/>
        </p:nvGrpSpPr>
        <p:grpSpPr bwMode="auto">
          <a:xfrm>
            <a:off x="3806948" y="2925780"/>
            <a:ext cx="5573053" cy="647700"/>
            <a:chOff x="1292" y="2616"/>
            <a:chExt cx="3420" cy="408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1292" y="2626"/>
              <a:ext cx="3332" cy="347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zh-CN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43"/>
            <p:cNvSpPr>
              <a:spLocks noChangeArrowheads="1"/>
            </p:cNvSpPr>
            <p:nvPr/>
          </p:nvSpPr>
          <p:spPr bwMode="auto">
            <a:xfrm>
              <a:off x="1292" y="2616"/>
              <a:ext cx="3420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你能用字母表示这个性质吗？</a:t>
              </a:r>
            </a:p>
          </p:txBody>
        </p:sp>
      </p:grp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722997" y="3846459"/>
            <a:ext cx="8358189" cy="12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用字母表示比例的基本性质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a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: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: 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≠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0)</a:t>
            </a:r>
            <a:r>
              <a:rPr lang="en-US" altLang="zh-CN" sz="3200" b="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65629" y="4970168"/>
            <a:ext cx="2994329" cy="1225549"/>
            <a:chOff x="5084576" y="4772049"/>
            <a:chExt cx="2994329" cy="1225549"/>
          </a:xfrm>
        </p:grpSpPr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6280585" y="5022239"/>
              <a:ext cx="1079500" cy="708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>
                <a:buFontTx/>
                <a:buNone/>
              </a:pPr>
              <a:r>
                <a:rPr lang="en-US" altLang="zh-CN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  </a:t>
              </a:r>
              <a:r>
                <a:rPr lang="zh-CN" altLang="en-US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＝</a:t>
              </a:r>
              <a:r>
                <a:rPr lang="zh-CN" altLang="en-US" sz="10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  </a:t>
              </a:r>
              <a:endPara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graphicFrame>
          <p:nvGraphicFramePr>
            <p:cNvPr id="23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377238276"/>
                </p:ext>
              </p:extLst>
            </p:nvPr>
          </p:nvGraphicFramePr>
          <p:xfrm>
            <a:off x="5773855" y="4772049"/>
            <a:ext cx="641350" cy="1225549"/>
          </p:xfrm>
          <a:graphic>
            <a:graphicData uri="http://schemas.openxmlformats.org/presentationml/2006/ole">
              <p:oleObj spid="_x0000_s1054" name="公式" r:id="rId5" imgW="152334" imgH="393529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718103289"/>
                </p:ext>
              </p:extLst>
            </p:nvPr>
          </p:nvGraphicFramePr>
          <p:xfrm>
            <a:off x="7574080" y="4773636"/>
            <a:ext cx="504825" cy="1223962"/>
          </p:xfrm>
          <a:graphic>
            <a:graphicData uri="http://schemas.openxmlformats.org/presentationml/2006/ole">
              <p:oleObj spid="_x0000_s1055" name="公式" r:id="rId6" imgW="164957" imgH="393359" progId="">
                <p:embed/>
              </p:oleObj>
            </a:graphicData>
          </a:graphic>
        </p:graphicFrame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 rot="10765667" flipV="1">
              <a:off x="5084576" y="5108320"/>
              <a:ext cx="64135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</a:p>
          </p:txBody>
        </p:sp>
      </p:grpSp>
      <p:sp>
        <p:nvSpPr>
          <p:cNvPr id="27" name="右大括号 38"/>
          <p:cNvSpPr>
            <a:spLocks/>
          </p:cNvSpPr>
          <p:nvPr/>
        </p:nvSpPr>
        <p:spPr bwMode="auto">
          <a:xfrm>
            <a:off x="8245906" y="4526280"/>
            <a:ext cx="315813" cy="1624679"/>
          </a:xfrm>
          <a:prstGeom prst="rightBrace">
            <a:avLst>
              <a:gd name="adj1" fmla="val 57511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buFontTx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62"/>
          <p:cNvSpPr txBox="1">
            <a:spLocks noChangeArrowheads="1"/>
          </p:cNvSpPr>
          <p:nvPr/>
        </p:nvSpPr>
        <p:spPr bwMode="auto">
          <a:xfrm>
            <a:off x="8978494" y="5033411"/>
            <a:ext cx="161925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ad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3200" b="0" i="1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bc</a:t>
            </a:r>
            <a:endParaRPr lang="en-US" altLang="zh-CN" sz="3200" b="0" i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9" name="Line 63"/>
          <p:cNvSpPr>
            <a:spLocks noChangeShapeType="1"/>
          </p:cNvSpPr>
          <p:nvPr/>
        </p:nvSpPr>
        <p:spPr bwMode="auto">
          <a:xfrm>
            <a:off x="8708619" y="5336623"/>
            <a:ext cx="2889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50288" y="5309052"/>
            <a:ext cx="1941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sz="3200" i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3200" i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en-US" altLang="zh-CN" sz="3200" i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≠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0)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2" name="图片 31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9251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uiExpand="1" build="p"/>
      <p:bldP spid="27" grpId="0" animBg="1"/>
      <p:bldP spid="28" grpId="0"/>
      <p:bldP spid="29" grpId="0" animBg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30223" y="2663282"/>
            <a:ext cx="7354526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313754" y="2629944"/>
            <a:ext cx="7407800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408406" y="2613709"/>
            <a:ext cx="7313148" cy="2308324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判断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两个比能否组成比例</a:t>
            </a:r>
            <a:r>
              <a:rPr lang="en-US" altLang="zh-CN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可以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用比例的基本性质来判断。看两外项之积与两内项之积是否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相等。</a:t>
            </a:r>
            <a:endParaRPr lang="zh-CN" altLang="en-US" sz="3200" b="1" dirty="0">
              <a:solidFill>
                <a:srgbClr val="6F6F6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判断两个比能否组成比例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868679" y="2782973"/>
            <a:ext cx="10515601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6:3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8:5        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0.2:2.5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4:50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91106" y="1914477"/>
            <a:ext cx="11626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应用比例的基本性质，判断下面哪组中的两个比可以组成比例。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027826" y="3542437"/>
            <a:ext cx="6209539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6×5≠3×8,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6∶3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8∶5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不能组成比例。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396512" y="3484275"/>
            <a:ext cx="405451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0.2×50=2.5×4,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所以可以组成比例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0.2∶2.5=4∶50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74730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 bldLvl="0" animBg="1"/>
      <p:bldP spid="10" grpId="0"/>
      <p:bldP spid="11" grpId="0" build="p"/>
      <p:bldP spid="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5"/>
              <p:cNvSpPr txBox="1">
                <a:spLocks noChangeArrowheads="1"/>
              </p:cNvSpPr>
              <p:nvPr/>
            </p:nvSpPr>
            <p:spPr bwMode="auto">
              <a:xfrm>
                <a:off x="868679" y="2645813"/>
                <a:ext cx="11149276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-900430">
                  <a:lnSpc>
                    <a:spcPct val="120000"/>
                  </a:lnSpc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3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和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            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4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:r>
                  <a:rPr lang="en-US" altLang="zh-CN" sz="3200" dirty="0"/>
                  <a:t>1</a:t>
                </a:r>
                <a:r>
                  <a:rPr lang="en-US" altLang="zh-CN" sz="3200" i="1" dirty="0"/>
                  <a:t>.</a:t>
                </a:r>
                <a:r>
                  <a:rPr lang="en-US" altLang="zh-CN" sz="3200" dirty="0"/>
                  <a:t>2∶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/>
                  <a:t> </a:t>
                </a:r>
                <a:r>
                  <a:rPr lang="zh-CN" altLang="zh-CN" sz="3200" dirty="0" smtClean="0"/>
                  <a:t>和</a:t>
                </a:r>
                <a:r>
                  <a:rPr lang="en-US" altLang="zh-CN" sz="32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/>
                  <a:t>∶5</a:t>
                </a:r>
                <a:endPara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679" y="2645813"/>
                <a:ext cx="11149276" cy="1052596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l="-1367" b="-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91106" y="1914477"/>
            <a:ext cx="11626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应用比例的基本性质，判断下面哪组中的两个比可以组成比例。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4"/>
              <p:cNvSpPr txBox="1">
                <a:spLocks noChangeArrowheads="1"/>
              </p:cNvSpPr>
              <p:nvPr/>
            </p:nvSpPr>
            <p:spPr bwMode="auto">
              <a:xfrm>
                <a:off x="1806902" y="3690188"/>
                <a:ext cx="3908853" cy="10125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×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×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06902" y="3690188"/>
                <a:ext cx="3908853" cy="1012585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542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3"/>
              <p:cNvSpPr txBox="1">
                <a:spLocks noChangeArrowheads="1"/>
              </p:cNvSpPr>
              <p:nvPr/>
            </p:nvSpPr>
            <p:spPr bwMode="auto">
              <a:xfrm>
                <a:off x="7442232" y="3392835"/>
                <a:ext cx="4368768" cy="11906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2×5 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≠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×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3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42232" y="3392835"/>
                <a:ext cx="4368768" cy="1190647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3626" b="-4615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1813895" y="4842675"/>
            <a:ext cx="3908853" cy="63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所以能组成比例，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4"/>
              <p:cNvSpPr txBox="1">
                <a:spLocks noChangeArrowheads="1"/>
              </p:cNvSpPr>
              <p:nvPr/>
            </p:nvSpPr>
            <p:spPr bwMode="auto">
              <a:xfrm>
                <a:off x="1813895" y="5434109"/>
                <a:ext cx="3908853" cy="10525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600" b="1" dirty="0" smtClean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13895" y="5434109"/>
                <a:ext cx="3908853" cy="1052596"/>
              </a:xfrm>
              <a:prstGeom prst="rect">
                <a:avLst/>
              </a:prstGeom>
              <a:blipFill rotWithShape="0">
                <a:blip r:embed="rId10" cstate="print"/>
                <a:stretch>
                  <a:fillRect b="-6358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3"/>
              <p:cNvSpPr txBox="1">
                <a:spLocks noChangeArrowheads="1"/>
              </p:cNvSpPr>
              <p:nvPr/>
            </p:nvSpPr>
            <p:spPr bwMode="auto">
              <a:xfrm>
                <a:off x="7501640" y="4389895"/>
                <a:ext cx="4368768" cy="20291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所以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∶5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不能组成比例。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1640" y="4389895"/>
                <a:ext cx="4368768" cy="2029145"/>
              </a:xfrm>
              <a:prstGeom prst="rect">
                <a:avLst/>
              </a:prstGeom>
              <a:blipFill rotWithShape="0">
                <a:blip r:embed="rId11" cstate="print"/>
                <a:stretch>
                  <a:fillRect l="-3631" b="-4805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24657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/>
      <p:bldP spid="10" grpId="0"/>
      <p:bldP spid="11" grpId="0" animBg="1"/>
      <p:bldP spid="13" grpId="0" animBg="1"/>
      <p:bldP spid="17" grpId="0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868679" y="2782973"/>
            <a:ext cx="1051560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1.4∶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∶40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91106" y="1914477"/>
            <a:ext cx="11626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应用比例的基本性质，判断下面哪组中的两个比可以组成比例。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027826" y="3542437"/>
            <a:ext cx="6209539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6×12≠9×9,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6∶9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9∶12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不能组成比例。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396512" y="3484275"/>
            <a:ext cx="405451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1.4×40=2×28,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所以可以组成比例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1.4∶2=28∶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64119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 bldLvl="0" animBg="1"/>
      <p:bldP spid="10" grpId="0"/>
      <p:bldP spid="11" grpId="0" build="p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5"/>
              <p:cNvSpPr txBox="1">
                <a:spLocks noChangeArrowheads="1"/>
              </p:cNvSpPr>
              <p:nvPr/>
            </p:nvSpPr>
            <p:spPr bwMode="auto">
              <a:xfrm>
                <a:off x="868679" y="2645813"/>
                <a:ext cx="11149276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-900430">
                  <a:lnSpc>
                    <a:spcPct val="120000"/>
                  </a:lnSpc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3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和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            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4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7.5∶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1.3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5.7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∶3.1</a:t>
                </a:r>
                <a:endPara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679" y="2645813"/>
                <a:ext cx="11149276" cy="1052596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l="-1367" b="-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91106" y="1914477"/>
            <a:ext cx="11626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应用比例的基本性质，判断下面哪组中的两个比可以组成比例。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4"/>
              <p:cNvSpPr txBox="1">
                <a:spLocks noChangeArrowheads="1"/>
              </p:cNvSpPr>
              <p:nvPr/>
            </p:nvSpPr>
            <p:spPr bwMode="auto">
              <a:xfrm>
                <a:off x="1806902" y="3690188"/>
                <a:ext cx="3908853" cy="10128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×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×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06902" y="3690188"/>
                <a:ext cx="3908853" cy="1012841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542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442232" y="3392835"/>
            <a:ext cx="4749768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7.5×3.1≠1.3×5.7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1806902" y="4806378"/>
            <a:ext cx="3908853" cy="63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所以能组成比例，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7442232" y="4429745"/>
            <a:ext cx="4749768" cy="1482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7.5∶1.3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5.7∶3.1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不能组成比例。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4"/>
              <p:cNvSpPr txBox="1">
                <a:spLocks noChangeArrowheads="1"/>
              </p:cNvSpPr>
              <p:nvPr/>
            </p:nvSpPr>
            <p:spPr bwMode="auto">
              <a:xfrm>
                <a:off x="1806902" y="5439565"/>
                <a:ext cx="3908853" cy="10627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dirty="0" smtClean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06902" y="5439565"/>
                <a:ext cx="3908853" cy="1062727"/>
              </a:xfrm>
              <a:prstGeom prst="rect">
                <a:avLst/>
              </a:prstGeom>
              <a:blipFill rotWithShape="0">
                <a:blip r:embed="rId9" cstate="print"/>
                <a:stretch>
                  <a:fillRect b="-628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37269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/>
      <p:bldP spid="10" grpId="0"/>
      <p:bldP spid="11" grpId="0" animBg="1"/>
      <p:bldP spid="13" grpId="0"/>
      <p:bldP spid="17" grpId="0"/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2008188"/>
            <a:ext cx="9985829" cy="9411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组成比例的四个数叫做比例的项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两端的两项叫做比例的外项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中间的两项叫做比例的内项。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978641" y="3155950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在比例里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两个外项的积等于两个内项的积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这叫做比例的基本性质。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978641" y="4203700"/>
            <a:ext cx="9985829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两个比能否组成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看两外项之积与两内项之积是否相等。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比例的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基本性质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8617" y="3422595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172225" y="1138555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根据比的性质填空。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2291" y="1852935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(1)2∶7=14∶(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)∶14</a:t>
            </a:r>
            <a:endParaRPr lang="zh-CN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(2)4∶5=20∶(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)∶20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2581" y="2067249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1505" y="2067249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2581" y="2781629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9903" y="2781629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3663" y="3638885"/>
            <a:ext cx="105129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根据比例的意义判断下面各组中的两个比是否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可以组成比例。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3728" y="4781893"/>
            <a:ext cx="97225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(1)2∶5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8∶15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(2)0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4∶25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58043" y="556771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不能组成比例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58637" y="556771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能组成比例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149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页练习八第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4,6,7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5"/>
              <p:cNvSpPr txBox="1">
                <a:spLocks noChangeArrowheads="1"/>
              </p:cNvSpPr>
              <p:nvPr/>
            </p:nvSpPr>
            <p:spPr bwMode="auto">
              <a:xfrm>
                <a:off x="559392" y="1404873"/>
                <a:ext cx="10408927" cy="9814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(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1)0</a:t>
                </a:r>
                <a:r>
                  <a:rPr lang="en-US" altLang="zh-CN" sz="3200" i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4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4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1</a:t>
                </a:r>
                <a:r>
                  <a:rPr lang="en-US" altLang="zh-CN" sz="3200" i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∶2</a:t>
                </a:r>
                <a:r>
                  <a:rPr lang="zh-CN" altLang="zh-CN" sz="3200" i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　</a:t>
                </a:r>
                <a:r>
                  <a:rPr lang="en-US" altLang="zh-CN" sz="3200" i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32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392" y="1404873"/>
                <a:ext cx="10408927" cy="981487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3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910957" y="5096361"/>
            <a:ext cx="2326702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能组成比例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7798405" y="5437993"/>
            <a:ext cx="299441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不能组成比例　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3607276" y="243314"/>
            <a:ext cx="6200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下面各组的比能否组成比例。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4"/>
              <p:cNvSpPr txBox="1">
                <a:spLocks noChangeArrowheads="1"/>
              </p:cNvSpPr>
              <p:nvPr/>
            </p:nvSpPr>
            <p:spPr bwMode="auto">
              <a:xfrm>
                <a:off x="8244140" y="2473673"/>
                <a:ext cx="1481836" cy="10567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m:rPr>
                            <m:nor/>
                          </m:rPr>
                          <a:rPr lang="en-US" altLang="zh-CN" sz="3600" b="1">
                            <a:solidFill>
                              <a:srgbClr val="FF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=5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44140" y="2473673"/>
                <a:ext cx="1481836" cy="1056764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r="-4938" b="-115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4"/>
              <p:cNvSpPr txBox="1">
                <a:spLocks noChangeArrowheads="1"/>
              </p:cNvSpPr>
              <p:nvPr/>
            </p:nvSpPr>
            <p:spPr bwMode="auto">
              <a:xfrm>
                <a:off x="1665150" y="2447234"/>
                <a:ext cx="2818316" cy="1140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0.4∶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=0.6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5150" y="2447234"/>
                <a:ext cx="2818316" cy="1140633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541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1651103" y="3606413"/>
            <a:ext cx="2818316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1.2∶2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=0.6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2388405" y="4314796"/>
            <a:ext cx="1952114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0.6=0.6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4"/>
              <p:cNvSpPr txBox="1">
                <a:spLocks noChangeArrowheads="1"/>
              </p:cNvSpPr>
              <p:nvPr/>
            </p:nvSpPr>
            <p:spPr bwMode="auto">
              <a:xfrm>
                <a:off x="8244140" y="3605943"/>
                <a:ext cx="1481836" cy="10525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=6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44140" y="3605943"/>
                <a:ext cx="1481836" cy="1052596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r="-823" b="-174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8554692" y="4734623"/>
            <a:ext cx="1481836" cy="63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≠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3" name="图片 2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4" name="图片 23" descr="xkdr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685688" y="1513856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另一种方法来判断两个比能否组成比例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775755" y="2791439"/>
            <a:ext cx="7054210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比例的基本性质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47" descr="小绿人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4050" y="358933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466487" y="1360423"/>
            <a:ext cx="283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什么叫做比例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6487" y="2033214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比例就是表示两个比相等的式子。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466487" y="2767561"/>
            <a:ext cx="6128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比是否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能组成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6487" y="344035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用比例的意义来判断。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466487" y="4174699"/>
            <a:ext cx="107255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计算这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两个比的比值是不是相等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如果相等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那么这两个比就能组成比例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如果不相等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就不能组成比例。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517208" y="1515327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快速判断两个比是否能组成比例的好方法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775755" y="2791439"/>
            <a:ext cx="7054210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比例的基本性质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47" descr="小绿人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4050" y="358933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59087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6"/>
          <p:cNvSpPr/>
          <p:nvPr/>
        </p:nvSpPr>
        <p:spPr>
          <a:xfrm>
            <a:off x="5426869" y="383153"/>
            <a:ext cx="1490662" cy="70788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</a:t>
            </a:r>
            <a:endParaRPr lang="zh-CN" altLang="zh-CN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6"/>
          <p:cNvSpPr/>
          <p:nvPr/>
        </p:nvSpPr>
        <p:spPr>
          <a:xfrm>
            <a:off x="1560609" y="1339290"/>
            <a:ext cx="88009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阅读教材第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认识比例的项、外项、内项。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2820446" y="4347246"/>
            <a:ext cx="6786610" cy="214314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3584588" y="1912780"/>
            <a:ext cx="4722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: 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40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836371" y="4217232"/>
            <a:ext cx="805656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成比例的四个数，叫做比例的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端的两项叫做比例的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外项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间的两项叫做比例的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内项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177900" y="2633528"/>
            <a:ext cx="215108" cy="642942"/>
            <a:chOff x="3071008" y="2358224"/>
            <a:chExt cx="215108" cy="642942"/>
          </a:xfrm>
        </p:grpSpPr>
        <p:cxnSp>
          <p:nvCxnSpPr>
            <p:cNvPr id="30" name="直接箭头连接符 29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463784" y="2632734"/>
            <a:ext cx="214314" cy="642942"/>
            <a:chOff x="4071934" y="2357430"/>
            <a:chExt cx="214314" cy="642942"/>
          </a:xfrm>
        </p:grpSpPr>
        <p:cxnSp>
          <p:nvCxnSpPr>
            <p:cNvPr id="33" name="直接箭头连接符 32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5389557" y="2989924"/>
            <a:ext cx="11079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06329" y="2632734"/>
            <a:ext cx="1283228" cy="1285884"/>
            <a:chOff x="3071008" y="2358224"/>
            <a:chExt cx="911676" cy="642942"/>
          </a:xfrm>
        </p:grpSpPr>
        <p:cxnSp>
          <p:nvCxnSpPr>
            <p:cNvPr id="37" name="直接箭头连接符 36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529157" y="2632734"/>
            <a:ext cx="1158287" cy="1285884"/>
            <a:chOff x="3821901" y="2357430"/>
            <a:chExt cx="464347" cy="642942"/>
          </a:xfrm>
        </p:grpSpPr>
        <p:cxnSp>
          <p:nvCxnSpPr>
            <p:cNvPr id="40" name="直接箭头连接符 39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5392214" y="3619595"/>
            <a:ext cx="11079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4" name="图片 4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6" grpId="0" animBg="1"/>
      <p:bldP spid="27" grpId="0"/>
      <p:bldP spid="35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</TotalTime>
  <Words>1201</Words>
  <Application>Microsoft Office PowerPoint</Application>
  <PresentationFormat>自定义</PresentationFormat>
  <Paragraphs>118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2_Office 主题</vt:lpstr>
      <vt:lpstr>3_Office 主题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2104</cp:revision>
  <dcterms:created xsi:type="dcterms:W3CDTF">2017-11-13T08:28:00Z</dcterms:created>
  <dcterms:modified xsi:type="dcterms:W3CDTF">2021-11-18T07:29:49Z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