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1"/>
  </p:notesMasterIdLst>
  <p:handoutMasterIdLst>
    <p:handoutMasterId r:id="rId22"/>
  </p:handoutMasterIdLst>
  <p:sldIdLst>
    <p:sldId id="416" r:id="rId3"/>
    <p:sldId id="570" r:id="rId4"/>
    <p:sldId id="523" r:id="rId5"/>
    <p:sldId id="557" r:id="rId6"/>
    <p:sldId id="482" r:id="rId7"/>
    <p:sldId id="559" r:id="rId8"/>
    <p:sldId id="565" r:id="rId9"/>
    <p:sldId id="567" r:id="rId10"/>
    <p:sldId id="566" r:id="rId11"/>
    <p:sldId id="568" r:id="rId12"/>
    <p:sldId id="551" r:id="rId13"/>
    <p:sldId id="552" r:id="rId14"/>
    <p:sldId id="569" r:id="rId15"/>
    <p:sldId id="489" r:id="rId16"/>
    <p:sldId id="553" r:id="rId17"/>
    <p:sldId id="554" r:id="rId18"/>
    <p:sldId id="555" r:id="rId19"/>
    <p:sldId id="556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43" y="250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52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899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8764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67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334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274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225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8928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1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8.xml"/><Relationship Id="rId7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2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tiff"/><Relationship Id="rId3" Type="http://schemas.openxmlformats.org/officeDocument/2006/relationships/image" Target="../media/image6.png"/><Relationship Id="rId7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9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tiff"/><Relationship Id="rId5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tiff"/><Relationship Id="rId3" Type="http://schemas.openxmlformats.org/officeDocument/2006/relationships/tags" Target="../tags/tag11.xml"/><Relationship Id="rId7" Type="http://schemas.openxmlformats.org/officeDocument/2006/relationships/image" Target="../media/image4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6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6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14.xml"/><Relationship Id="rId7" Type="http://schemas.openxmlformats.org/officeDocument/2006/relationships/image" Target="../media/image2.jpeg"/><Relationship Id="rId12" Type="http://schemas.openxmlformats.org/officeDocument/2006/relationships/image" Target="../media/image57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6.png"/><Relationship Id="rId5" Type="http://schemas.openxmlformats.org/officeDocument/2006/relationships/tags" Target="../tags/tag16.xml"/><Relationship Id="rId10" Type="http://schemas.openxmlformats.org/officeDocument/2006/relationships/image" Target="../media/image60.jpeg"/><Relationship Id="rId4" Type="http://schemas.openxmlformats.org/officeDocument/2006/relationships/tags" Target="../tags/tag15.xml"/><Relationship Id="rId9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4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1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1.tiff"/><Relationship Id="rId5" Type="http://schemas.openxmlformats.org/officeDocument/2006/relationships/image" Target="../media/image22.png"/><Relationship Id="rId10" Type="http://schemas.openxmlformats.org/officeDocument/2006/relationships/image" Target="../media/image20.png"/><Relationship Id="rId4" Type="http://schemas.openxmlformats.org/officeDocument/2006/relationships/hyperlink" Target="http://bbs.tom.com/item_400_3923_4_1.html" TargetMode="External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f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43812" y="1046163"/>
            <a:ext cx="10552826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494522" y="1643063"/>
            <a:ext cx="10392553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比例的意义和基本性质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比例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53102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比例的意义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2424499" y="4780774"/>
            <a:ext cx="7883843" cy="839869"/>
            <a:chOff x="1000099" y="928669"/>
            <a:chExt cx="7883843" cy="839869"/>
          </a:xfrm>
        </p:grpSpPr>
        <p:sp>
          <p:nvSpPr>
            <p:cNvPr id="10" name="圆角矩形 9"/>
            <p:cNvSpPr/>
            <p:nvPr/>
          </p:nvSpPr>
          <p:spPr>
            <a:xfrm>
              <a:off x="1000099" y="928669"/>
              <a:ext cx="7511981" cy="839869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04862" y="1000108"/>
              <a:ext cx="787908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表示两个比相等的式子叫做</a:t>
              </a:r>
              <a:r>
                <a:rPr lang="zh-CN" altLang="zh-CN" sz="4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</a:t>
              </a:r>
              <a:r>
                <a:rPr lang="zh-CN" altLang="zh-CN" sz="4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447801" y="1007465"/>
                <a:ext cx="3611879" cy="33207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6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200" i="1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4∶</a:t>
                </a:r>
                <a:r>
                  <a:rPr lang="en-US" altLang="zh-CN" sz="3200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i="1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</a:t>
                </a: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i="1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∶1</a:t>
                </a:r>
                <a:r>
                  <a:rPr lang="en-US" altLang="zh-CN" sz="3200" i="1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6=60</a:t>
                </a:r>
                <a:r>
                  <a:rPr lang="en-US" altLang="zh-CN" sz="3200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∶40</a:t>
                </a: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4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6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=60∶</a:t>
                </a:r>
                <a:r>
                  <a:rPr lang="en-US" altLang="zh-CN" sz="36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40</a:t>
                </a:r>
                <a:endParaRPr lang="zh-CN" altLang="zh-CN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1" y="1007465"/>
                <a:ext cx="3611879" cy="3320717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r="-2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6141720" y="950321"/>
                <a:ext cx="3657601" cy="3189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∶5=40∶60</a:t>
                </a:r>
                <a:endParaRPr lang="zh-CN" altLang="zh-CN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60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∶5=1</a:t>
                </a:r>
                <a:r>
                  <a:rPr lang="en-US" altLang="zh-CN" sz="3200" i="1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6∶2</a:t>
                </a:r>
                <a:r>
                  <a:rPr lang="en-US" altLang="zh-CN" sz="3200" i="1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endParaRPr lang="en-US" altLang="zh-CN" sz="3200" dirty="0" smtClean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i="1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 smtClean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∶2</a:t>
                </a:r>
                <a:r>
                  <a:rPr lang="en-US" altLang="zh-CN" sz="3200" i="1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4=40∶60</a:t>
                </a:r>
                <a:endParaRPr lang="zh-CN" altLang="zh-CN" sz="2400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720" y="950321"/>
                <a:ext cx="3657601" cy="3189719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r="-1500" b="-2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5" name="图片 14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2517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485307" y="2663282"/>
            <a:ext cx="8199442" cy="21717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462717" y="2629944"/>
            <a:ext cx="8258837" cy="2241652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531438" y="2563273"/>
            <a:ext cx="8153310" cy="2308324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根据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比例的意义判断两个比能否组成比例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就是看它们的比值是否相等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若比值相等则能组成比例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若比值不相等则不能组成比例。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组成比例的</a:t>
            </a:r>
            <a:endParaRPr lang="en-US" altLang="zh-CN" sz="3200" b="1" noProof="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5"/>
              <p:cNvSpPr txBox="1">
                <a:spLocks noChangeArrowheads="1"/>
              </p:cNvSpPr>
              <p:nvPr/>
            </p:nvSpPr>
            <p:spPr bwMode="auto">
              <a:xfrm>
                <a:off x="0" y="2709439"/>
                <a:ext cx="11804649" cy="23209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-900430">
                  <a:lnSpc>
                    <a:spcPct val="120000"/>
                  </a:lnSpc>
                </a:pP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1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）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6:10 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和 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9:15                        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2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）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20:5 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和 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1:4</a:t>
                </a:r>
              </a:p>
              <a:p>
                <a:pPr indent="-900430">
                  <a:lnSpc>
                    <a:spcPct val="120000"/>
                  </a:lnSpc>
                </a:pPr>
                <a:endPara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  <a:p>
                <a:pPr indent="-900430">
                  <a:lnSpc>
                    <a:spcPct val="120000"/>
                  </a:lnSpc>
                </a:pP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3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4000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  <m:t>1</m:t>
                        </m:r>
                        <m:r>
                          <a:rPr lang="en-US" altLang="zh-CN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1</m:t>
                        </m:r>
                        <m: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和 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6:4                   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4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）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0.6:0.2 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4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/>
                          </a:rPr>
                          <m:t>1</m:t>
                        </m:r>
                        <m:r>
                          <a:rPr lang="en-US" altLang="zh-CN" sz="4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2709439"/>
                <a:ext cx="11804649" cy="2320956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l="-1291" t="-1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19854" y="3380044"/>
            <a:ext cx="2326702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能组成比例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7181478" y="3337984"/>
            <a:ext cx="2994410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不能组成比例　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2"/>
              <p:cNvSpPr txBox="1">
                <a:spLocks noChangeArrowheads="1"/>
              </p:cNvSpPr>
              <p:nvPr/>
            </p:nvSpPr>
            <p:spPr bwMode="auto">
              <a:xfrm>
                <a:off x="1645140" y="4825888"/>
                <a:ext cx="3349647" cy="17502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能组成比例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=6∶4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45140" y="4825888"/>
                <a:ext cx="3349647" cy="1750223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l="-4736" t="-1742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5"/>
              <p:cNvSpPr txBox="1">
                <a:spLocks noChangeArrowheads="1"/>
              </p:cNvSpPr>
              <p:nvPr/>
            </p:nvSpPr>
            <p:spPr bwMode="auto">
              <a:xfrm>
                <a:off x="7181478" y="4816754"/>
                <a:ext cx="5862512" cy="16843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能组成比例</a:t>
                </a:r>
                <a:endPara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0.6∶0.2=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3  </m:t>
                        </m:r>
                      </m:num>
                      <m:den>
                        <m:r>
                          <a:rPr lang="en-US" altLang="zh-CN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Times New Roman" panose="02020603050405020304" pitchFamily="18" charset="0"/>
                  </a:rPr>
                  <a:t> 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zh-CN" sz="4000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1</m:t>
                        </m:r>
                        <m:r>
                          <a:rPr lang="en-US" altLang="zh-CN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81478" y="4816754"/>
                <a:ext cx="5862512" cy="1684372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l="-2599" t="-1812" b="-1812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391106" y="1846329"/>
            <a:ext cx="115980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下面哪组中的两个比可以组成比例？把组成比例的写出来。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2616622" y="3379067"/>
            <a:ext cx="2818316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6∶10=9∶15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1" name="图片 20" descr="图片1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2" name="图片 21" descr="stlx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0" grpId="0" animBg="1"/>
      <p:bldP spid="11" grpId="0" build="p"/>
      <p:bldP spid="16" grpId="0"/>
      <p:bldP spid="17" grpId="0" build="p"/>
      <p:bldP spid="20" grpId="0" build="p"/>
      <p:bldP spid="15" grpId="0"/>
      <p:bldP spid="1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905296" y="2757449"/>
            <a:ext cx="3863544" cy="63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可以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组成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个比例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2616622" y="1815768"/>
            <a:ext cx="80897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用图中的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个数据可以组成多少个比例？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5521162" y="3390636"/>
            <a:ext cx="3863544" cy="24560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3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∶1.5=4∶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1.5∶3=2∶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2∶4=1.5∶3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4∶2=3∶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1.5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8945880" y="3358394"/>
            <a:ext cx="3863544" cy="24560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3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∶4=1.5∶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4∶3=2∶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1.5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2∶1.5=4∶3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1.5∶2=3∶4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27760" y="2444312"/>
            <a:ext cx="4663440" cy="386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7" name="图片 16" descr="图片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0" name="图片 19" descr="stlx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2099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1" grpId="0" build="p"/>
      <p:bldP spid="15" grpId="0"/>
      <p:bldP spid="18" grpId="0" uiExpand="1" build="p"/>
      <p:bldP spid="19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7800" y="1425575"/>
            <a:ext cx="9884541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1774422" y="2252028"/>
            <a:ext cx="9190048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表示两个比相等的式子叫做比例。</a:t>
            </a:r>
          </a:p>
        </p:txBody>
      </p:sp>
      <p:sp>
        <p:nvSpPr>
          <p:cNvPr id="5" name="文本框 20482"/>
          <p:cNvSpPr txBox="1"/>
          <p:nvPr/>
        </p:nvSpPr>
        <p:spPr>
          <a:xfrm>
            <a:off x="1759182" y="3685540"/>
            <a:ext cx="9190048" cy="978729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是不是能组成比例要计算两个比的比值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如果比值相等就能组成比例。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32163" y="396530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32100" y="463999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比例的意义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78275" y="362558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页练习八第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1,2,3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70178" y="3552244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811634" y="1218746"/>
            <a:ext cx="9072626" cy="2456057"/>
            <a:chOff x="71406" y="642919"/>
            <a:chExt cx="9072626" cy="2456057"/>
          </a:xfrm>
        </p:grpSpPr>
        <p:sp>
          <p:nvSpPr>
            <p:cNvPr id="8" name="圆角矩形 7"/>
            <p:cNvSpPr/>
            <p:nvPr/>
          </p:nvSpPr>
          <p:spPr>
            <a:xfrm>
              <a:off x="71406" y="714356"/>
              <a:ext cx="8929718" cy="10793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28"/>
            <p:cNvSpPr>
              <a:spLocks noChangeArrowheads="1"/>
            </p:cNvSpPr>
            <p:nvPr/>
          </p:nvSpPr>
          <p:spPr bwMode="auto">
            <a:xfrm>
              <a:off x="214314" y="642919"/>
              <a:ext cx="8929718" cy="2456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求比值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完成后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说说求比值的方法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这三个比值是什么关系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454576" y="2848548"/>
            <a:ext cx="76338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18∶12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27∶18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4∶1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83204" y="3861951"/>
            <a:ext cx="7770518" cy="1714512"/>
            <a:chOff x="1142976" y="3643314"/>
            <a:chExt cx="7770518" cy="1714512"/>
          </a:xfrm>
        </p:grpSpPr>
        <p:sp>
          <p:nvSpPr>
            <p:cNvPr id="18" name="圆角矩形 17"/>
            <p:cNvSpPr/>
            <p:nvPr/>
          </p:nvSpPr>
          <p:spPr>
            <a:xfrm>
              <a:off x="1142976" y="3643314"/>
              <a:ext cx="7770518" cy="171451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85851" y="3643314"/>
              <a:ext cx="762764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求比值的方法是用比的前项除以比的后项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这三个比值相等。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2851351" y="2666217"/>
                <a:ext cx="1095172" cy="962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FF0000"/>
                    </a:solidFill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4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zh-CN" altLang="zh-CN" sz="4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3  </m:t>
                        </m:r>
                      </m:num>
                      <m:den>
                        <m:r>
                          <a:rPr lang="en-US" altLang="zh-CN" sz="4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4000" dirty="0"/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1351" y="2666217"/>
                <a:ext cx="1095172" cy="962828"/>
              </a:xfrm>
              <a:prstGeom prst="rect">
                <a:avLst/>
              </a:prstGeom>
              <a:blipFill rotWithShape="0">
                <a:blip r:embed="rId8" cstate="print"/>
                <a:stretch>
                  <a:fillRect l="-20112" b="-13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5843332" y="2589416"/>
                <a:ext cx="1095172" cy="962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FF0000"/>
                    </a:solidFill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4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zh-CN" altLang="zh-CN" sz="4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3  </m:t>
                        </m:r>
                      </m:num>
                      <m:den>
                        <m:r>
                          <a:rPr lang="en-US" altLang="zh-CN" sz="4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4000" dirty="0"/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3332" y="2589416"/>
                <a:ext cx="1095172" cy="962828"/>
              </a:xfrm>
              <a:prstGeom prst="rect">
                <a:avLst/>
              </a:prstGeom>
              <a:blipFill rotWithShape="0">
                <a:blip r:embed="rId9" cstate="print"/>
                <a:stretch>
                  <a:fillRect l="-20112" b="-13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矩形 20"/>
              <p:cNvSpPr/>
              <p:nvPr/>
            </p:nvSpPr>
            <p:spPr>
              <a:xfrm>
                <a:off x="8973253" y="2644964"/>
                <a:ext cx="1095172" cy="962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FF0000"/>
                    </a:solidFill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4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zh-CN" altLang="zh-CN" sz="4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3  </m:t>
                        </m:r>
                      </m:num>
                      <m:den>
                        <m:r>
                          <a:rPr lang="en-US" altLang="zh-CN" sz="40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4000" dirty="0"/>
              </a:p>
            </p:txBody>
          </p:sp>
        </mc:Choice>
        <mc:Fallback xmlns=""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3253" y="2644964"/>
                <a:ext cx="1095172" cy="962828"/>
              </a:xfrm>
              <a:prstGeom prst="rect">
                <a:avLst/>
              </a:prstGeom>
              <a:blipFill rotWithShape="0">
                <a:blip r:embed="rId10" cstate="print"/>
                <a:stretch>
                  <a:fillRect l="-20000" b="-13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1765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623" y="2617312"/>
            <a:ext cx="3384471" cy="225631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3" name="Rectangle 16"/>
          <p:cNvSpPr/>
          <p:nvPr/>
        </p:nvSpPr>
        <p:spPr>
          <a:xfrm>
            <a:off x="456030" y="1052430"/>
            <a:ext cx="10094075" cy="1482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每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周一的早上我们学校都要举行庄严的升国旗仪式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你们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对国旗都有哪些了解呢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6"/>
          <p:cNvSpPr/>
          <p:nvPr/>
        </p:nvSpPr>
        <p:spPr>
          <a:xfrm>
            <a:off x="4254884" y="2626338"/>
            <a:ext cx="765771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国旗是红色的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上面有五颗黄色的五角星。</a:t>
            </a:r>
          </a:p>
        </p:txBody>
      </p:sp>
      <p:sp>
        <p:nvSpPr>
          <p:cNvPr id="15" name="Rectangle 16"/>
          <p:cNvSpPr/>
          <p:nvPr/>
        </p:nvSpPr>
        <p:spPr>
          <a:xfrm>
            <a:off x="4254884" y="3577825"/>
            <a:ext cx="3120222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国旗是长方形。</a:t>
            </a:r>
          </a:p>
        </p:txBody>
      </p:sp>
      <p:sp>
        <p:nvSpPr>
          <p:cNvPr id="16" name="云形标注 15"/>
          <p:cNvSpPr/>
          <p:nvPr/>
        </p:nvSpPr>
        <p:spPr>
          <a:xfrm>
            <a:off x="7099061" y="4223591"/>
            <a:ext cx="2691712" cy="1448109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8" name="图片 1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9" name="图片 18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https://gimg2.baidu.com/image_search/src=http%3A%2F%2Ffile.dahe.cn%2Fimage%2Fjpeg%2F20210729%2F1627517070125202.jpg%3FimageMogr2%2Fthumbnail%2F600%26gt%3B%2Fformat%2Fjpg&amp;refer=http%3A%2F%2Ffile.dahe.cn&amp;app=2002&amp;size=f9999,10000&amp;q=a80&amp;n=0&amp;g=0n&amp;fmt=jpeg?sec=1637560815&amp;t=8af64cc2839e12be8d809dd3e70a74a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90"/>
          <a:stretch/>
        </p:blipFill>
        <p:spPr bwMode="auto">
          <a:xfrm>
            <a:off x="1672332" y="1705208"/>
            <a:ext cx="2881896" cy="191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gimg2.baidu.com/image_search/src=http%3A%2F%2Ffile.dahe.cn%2Fimage%2Fjpeg%2F20210729%2F1627517070125202.jpg%3FimageMogr2%2Fthumbnail%2F600%26gt%3B%2Fformat%2Fjpg&amp;refer=http%3A%2F%2Ffile.dahe.cn&amp;app=2002&amp;size=f9999,10000&amp;q=a80&amp;n=0&amp;g=0n&amp;fmt=jpeg?sec=1637560815&amp;t=8af64cc2839e12be8d809dd3e70a74a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90"/>
          <a:stretch/>
        </p:blipFill>
        <p:spPr bwMode="auto">
          <a:xfrm>
            <a:off x="5494533" y="1508358"/>
            <a:ext cx="4987730" cy="3305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gimg2.baidu.com/image_search/src=http%3A%2F%2Ffile.dahe.cn%2Fimage%2Fjpeg%2F20210729%2F1627517070125202.jpg%3FimageMogr2%2Fthumbnail%2F600%26gt%3B%2Fformat%2Fjpg&amp;refer=http%3A%2F%2Ffile.dahe.cn&amp;app=2002&amp;size=f9999,10000&amp;q=a80&amp;n=0&amp;g=0n&amp;fmt=jpeg?sec=1637560815&amp;t=8af64cc2839e12be8d809dd3e70a74a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90"/>
          <a:stretch/>
        </p:blipFill>
        <p:spPr bwMode="auto">
          <a:xfrm>
            <a:off x="1672332" y="4030635"/>
            <a:ext cx="2881896" cy="191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6"/>
          <p:cNvSpPr/>
          <p:nvPr/>
        </p:nvSpPr>
        <p:spPr>
          <a:xfrm>
            <a:off x="3651760" y="526955"/>
            <a:ext cx="765771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同学们观察这三张图片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有什么发现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6"/>
          <p:cNvSpPr/>
          <p:nvPr/>
        </p:nvSpPr>
        <p:spPr>
          <a:xfrm>
            <a:off x="4677920" y="5007434"/>
            <a:ext cx="765771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张变的比第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张大了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张没有变化。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6"/>
          <p:cNvSpPr/>
          <p:nvPr/>
        </p:nvSpPr>
        <p:spPr>
          <a:xfrm>
            <a:off x="3245360" y="3117782"/>
            <a:ext cx="154857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6"/>
          <p:cNvSpPr/>
          <p:nvPr/>
        </p:nvSpPr>
        <p:spPr>
          <a:xfrm>
            <a:off x="9046720" y="4271482"/>
            <a:ext cx="154857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6"/>
          <p:cNvSpPr/>
          <p:nvPr/>
        </p:nvSpPr>
        <p:spPr>
          <a:xfrm>
            <a:off x="3393000" y="5416221"/>
            <a:ext cx="154857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6560" y="5678793"/>
            <a:ext cx="63546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张是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按照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1∶1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的比例洗出的。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3678524" y="2686114"/>
            <a:ext cx="3524915" cy="1794446"/>
          </a:xfrm>
          <a:prstGeom prst="cloudCallout">
            <a:avLst>
              <a:gd name="adj1" fmla="val 40166"/>
              <a:gd name="adj2" fmla="val 4923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2" name="图片 21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3" name="图片 22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48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3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" t="2545" r="65972" b="18917"/>
          <a:stretch/>
        </p:blipFill>
        <p:spPr>
          <a:xfrm>
            <a:off x="45522" y="1540440"/>
            <a:ext cx="3545840" cy="2783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16" t="1972" r="34857" b="19777"/>
          <a:stretch/>
        </p:blipFill>
        <p:spPr>
          <a:xfrm>
            <a:off x="4175661" y="1550600"/>
            <a:ext cx="3576320" cy="27736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55" t="3406" r="3919" b="19491"/>
          <a:stretch/>
        </p:blipFill>
        <p:spPr>
          <a:xfrm>
            <a:off x="8336280" y="1565840"/>
            <a:ext cx="3576320" cy="27330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2"/>
              <p:cNvSpPr>
                <a:spLocks noChangeArrowheads="1"/>
              </p:cNvSpPr>
              <p:nvPr/>
            </p:nvSpPr>
            <p:spPr bwMode="auto">
              <a:xfrm>
                <a:off x="87312" y="4427744"/>
                <a:ext cx="3905953" cy="791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8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国旗长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5m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28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宽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200" i="1"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200" b="0" i="1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a:rPr lang="en-US" altLang="zh-CN" sz="3200" i="1"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200" i="1"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8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8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</a:t>
                </a:r>
                <a:r>
                  <a:rPr lang="zh-CN" altLang="en-US" sz="28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</a:p>
            </p:txBody>
          </p:sp>
        </mc:Choice>
        <mc:Fallback xmlns="">
          <p:sp>
            <p:nvSpPr>
              <p:cNvPr id="15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312" y="4427744"/>
                <a:ext cx="3905953" cy="791242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l="-3120" b="-538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2"/>
          <p:cNvSpPr>
            <a:spLocks noChangeArrowheads="1"/>
          </p:cNvSpPr>
          <p:nvPr/>
        </p:nvSpPr>
        <p:spPr bwMode="auto">
          <a:xfrm>
            <a:off x="4082256" y="4411716"/>
            <a:ext cx="39938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国旗长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2.4m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，宽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1.6m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8336280" y="4335366"/>
            <a:ext cx="419620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国旗长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60cm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，宽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40cm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18" name="矩形 2"/>
          <p:cNvSpPr>
            <a:spLocks noChangeArrowheads="1"/>
          </p:cNvSpPr>
          <p:nvPr/>
        </p:nvSpPr>
        <p:spPr bwMode="auto">
          <a:xfrm>
            <a:off x="3875841" y="451587"/>
            <a:ext cx="39938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你得到哪些信息？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0187" y="3700626"/>
            <a:ext cx="2236510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天安门广场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61119" y="3700625"/>
            <a:ext cx="1005403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操场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621738" y="3689049"/>
            <a:ext cx="1005403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教室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14796" y="5356146"/>
            <a:ext cx="3877986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大小不同，形状相同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4" name="图片 23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5" name="图片 24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3277294" y="397453"/>
            <a:ext cx="7280476" cy="107721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求出图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中操场上和教室里两面国旗长和宽的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比值，并看看有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什么关系？</a:t>
            </a:r>
          </a:p>
        </p:txBody>
      </p:sp>
      <p:pic>
        <p:nvPicPr>
          <p:cNvPr id="10" name="Picture 3" descr="20063152150173172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76589" y="1618290"/>
            <a:ext cx="2740025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260358" y="4154272"/>
            <a:ext cx="5168700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操场上的国旗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2.4 : 1.6 = 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254551" y="5444909"/>
            <a:ext cx="5056490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教室里的国旗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:   60 : 40 = 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2392464" y="3487510"/>
            <a:ext cx="0" cy="158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5121377" y="3473222"/>
            <a:ext cx="0" cy="158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>
            <a:off x="4200690" y="357641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 flipH="1">
            <a:off x="2382939" y="3576410"/>
            <a:ext cx="847941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5224882" y="2786690"/>
            <a:ext cx="0" cy="6683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lIns="90000" tIns="46800" rIns="90000" bIns="46800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>
            <a:off x="5089627" y="3474810"/>
            <a:ext cx="2825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3092531" y="3372555"/>
            <a:ext cx="1204828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2.4m</a:t>
            </a: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4966183" y="2156453"/>
            <a:ext cx="1146766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1.6m</a:t>
            </a:r>
          </a:p>
        </p:txBody>
      </p:sp>
      <p:grpSp>
        <p:nvGrpSpPr>
          <p:cNvPr id="22" name="Group 18"/>
          <p:cNvGrpSpPr>
            <a:grpSpLocks/>
          </p:cNvGrpSpPr>
          <p:nvPr/>
        </p:nvGrpSpPr>
        <p:grpSpPr bwMode="auto">
          <a:xfrm>
            <a:off x="7345467" y="1770690"/>
            <a:ext cx="3141664" cy="1825626"/>
            <a:chOff x="3714" y="630"/>
            <a:chExt cx="1979" cy="1150"/>
          </a:xfrm>
        </p:grpSpPr>
        <p:pic>
          <p:nvPicPr>
            <p:cNvPr id="23" name="Picture 19" descr="200631521501731722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21" y="633"/>
              <a:ext cx="1238" cy="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Line 20"/>
            <p:cNvSpPr>
              <a:spLocks noChangeShapeType="1"/>
            </p:cNvSpPr>
            <p:nvPr/>
          </p:nvSpPr>
          <p:spPr bwMode="auto">
            <a:xfrm>
              <a:off x="4930" y="630"/>
              <a:ext cx="169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>
              <a:off x="4913" y="1470"/>
              <a:ext cx="18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Line 22"/>
            <p:cNvSpPr>
              <a:spLocks noChangeShapeType="1"/>
            </p:cNvSpPr>
            <p:nvPr/>
          </p:nvSpPr>
          <p:spPr bwMode="auto">
            <a:xfrm flipH="1" flipV="1">
              <a:off x="5025" y="640"/>
              <a:ext cx="0" cy="2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Line 23"/>
            <p:cNvSpPr>
              <a:spLocks noChangeShapeType="1"/>
            </p:cNvSpPr>
            <p:nvPr/>
          </p:nvSpPr>
          <p:spPr bwMode="auto">
            <a:xfrm>
              <a:off x="5021" y="1182"/>
              <a:ext cx="0" cy="2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Line 24"/>
            <p:cNvSpPr>
              <a:spLocks noChangeShapeType="1"/>
            </p:cNvSpPr>
            <p:nvPr/>
          </p:nvSpPr>
          <p:spPr bwMode="auto">
            <a:xfrm>
              <a:off x="3720" y="1470"/>
              <a:ext cx="0" cy="1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Line 25"/>
            <p:cNvSpPr>
              <a:spLocks noChangeShapeType="1"/>
            </p:cNvSpPr>
            <p:nvPr/>
          </p:nvSpPr>
          <p:spPr bwMode="auto">
            <a:xfrm>
              <a:off x="4633" y="1523"/>
              <a:ext cx="309" cy="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Line 26"/>
            <p:cNvSpPr>
              <a:spLocks noChangeShapeType="1"/>
            </p:cNvSpPr>
            <p:nvPr/>
          </p:nvSpPr>
          <p:spPr bwMode="auto">
            <a:xfrm flipH="1">
              <a:off x="3714" y="1523"/>
              <a:ext cx="291" cy="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Line 27"/>
            <p:cNvSpPr>
              <a:spLocks noChangeShapeType="1"/>
            </p:cNvSpPr>
            <p:nvPr/>
          </p:nvSpPr>
          <p:spPr bwMode="auto">
            <a:xfrm>
              <a:off x="4945" y="1479"/>
              <a:ext cx="0" cy="1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 Box 28"/>
            <p:cNvSpPr txBox="1">
              <a:spLocks noChangeArrowheads="1"/>
            </p:cNvSpPr>
            <p:nvPr/>
          </p:nvSpPr>
          <p:spPr bwMode="auto">
            <a:xfrm>
              <a:off x="4904" y="872"/>
              <a:ext cx="789" cy="3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40cm</a:t>
              </a:r>
            </a:p>
          </p:txBody>
        </p:sp>
        <p:sp>
          <p:nvSpPr>
            <p:cNvPr id="33" name="Text Box 29"/>
            <p:cNvSpPr txBox="1">
              <a:spLocks noChangeArrowheads="1"/>
            </p:cNvSpPr>
            <p:nvPr/>
          </p:nvSpPr>
          <p:spPr bwMode="auto">
            <a:xfrm>
              <a:off x="3945" y="1410"/>
              <a:ext cx="789" cy="3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60cm</a:t>
              </a:r>
            </a:p>
          </p:txBody>
        </p:sp>
      </p:grp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5084864" y="1618975"/>
            <a:ext cx="2873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 flipV="1">
            <a:off x="5248257" y="161194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176750" y="3819722"/>
                <a:ext cx="968535" cy="11294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  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3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6750" y="3819722"/>
                <a:ext cx="968535" cy="1129476"/>
              </a:xfrm>
              <a:prstGeom prst="rect">
                <a:avLst/>
              </a:prstGeom>
              <a:blipFill rotWithShape="0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矩形 37"/>
              <p:cNvSpPr/>
              <p:nvPr/>
            </p:nvSpPr>
            <p:spPr>
              <a:xfrm>
                <a:off x="6081500" y="5143294"/>
                <a:ext cx="968535" cy="11294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  </m:t>
                          </m:r>
                        </m:num>
                        <m:den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3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8" name="矩形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1500" y="5143294"/>
                <a:ext cx="968535" cy="1129476"/>
              </a:xfrm>
              <a:prstGeom prst="rect">
                <a:avLst/>
              </a:prstGeom>
              <a:blipFill rotWithShape="0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矩形 38"/>
              <p:cNvSpPr/>
              <p:nvPr/>
            </p:nvSpPr>
            <p:spPr>
              <a:xfrm>
                <a:off x="7824181" y="4180497"/>
                <a:ext cx="1151276" cy="13599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4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  </m:t>
                          </m:r>
                        </m:num>
                        <m:den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4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9" name="矩形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4181" y="4180497"/>
                <a:ext cx="1151276" cy="1359988"/>
              </a:xfrm>
              <a:prstGeom prst="rect">
                <a:avLst/>
              </a:prstGeom>
              <a:blipFill rotWithShape="0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矩形 39"/>
              <p:cNvSpPr/>
              <p:nvPr/>
            </p:nvSpPr>
            <p:spPr>
              <a:xfrm>
                <a:off x="9860862" y="4154272"/>
                <a:ext cx="1151276" cy="13599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44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  </m:t>
                          </m:r>
                        </m:num>
                        <m:den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  <a:cs typeface="Times New Roman" panose="020206030504050203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4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0" name="矩形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0862" y="4154272"/>
                <a:ext cx="1151276" cy="1359988"/>
              </a:xfrm>
              <a:prstGeom prst="rect">
                <a:avLst/>
              </a:prstGeom>
              <a:blipFill rotWithShape="0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9135686" y="4535937"/>
            <a:ext cx="725176" cy="7100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endParaRPr lang="en-US" altLang="zh-CN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3" name="图片 42" descr="图片8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4" name="图片 43" descr="xzgj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572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34" grpId="0" animBg="1"/>
      <p:bldP spid="35" grpId="0" animBg="1"/>
      <p:bldP spid="2" grpId="0" animBg="1"/>
      <p:bldP spid="38" grpId="0" animBg="1"/>
      <p:bldP spid="39" grpId="0" animBg="1"/>
      <p:bldP spid="40" grpId="0" animBg="1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16"/>
          <p:cNvSpPr/>
          <p:nvPr/>
        </p:nvSpPr>
        <p:spPr>
          <a:xfrm>
            <a:off x="5355739" y="282424"/>
            <a:ext cx="2723389" cy="707886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研讨</a:t>
            </a:r>
          </a:p>
        </p:txBody>
      </p:sp>
      <p:sp>
        <p:nvSpPr>
          <p:cNvPr id="2" name="矩形 1"/>
          <p:cNvSpPr/>
          <p:nvPr/>
        </p:nvSpPr>
        <p:spPr>
          <a:xfrm>
            <a:off x="5740192" y="1124599"/>
            <a:ext cx="5867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面国旗的尺寸中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还能组成哪些比值相等的等式。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2"/>
              <p:cNvSpPr>
                <a:spLocks noChangeArrowheads="1"/>
              </p:cNvSpPr>
              <p:nvPr/>
            </p:nvSpPr>
            <p:spPr bwMode="auto">
              <a:xfrm>
                <a:off x="153155" y="1306800"/>
                <a:ext cx="4816885" cy="13710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天安门广场上</a:t>
                </a:r>
                <a:endPara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buFontTx/>
                  <a:buNone/>
                </a:pPr>
                <a:r>
                  <a:rPr lang="zh-CN" altLang="en-US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国旗长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5m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宽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3600" i="1"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600" b="0" i="1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a:rPr lang="en-US" altLang="zh-CN" sz="3600" i="1"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3600" i="1"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</a:p>
            </p:txBody>
          </p:sp>
        </mc:Choice>
        <mc:Fallback xmlns="">
          <p:sp>
            <p:nvSpPr>
              <p:cNvPr id="10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3155" y="1306800"/>
                <a:ext cx="4816885" cy="1371016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t="-5286" b="-3524"/>
                </a:stretch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2"/>
          <p:cNvSpPr>
            <a:spLocks noChangeArrowheads="1"/>
          </p:cNvSpPr>
          <p:nvPr/>
        </p:nvSpPr>
        <p:spPr bwMode="auto">
          <a:xfrm>
            <a:off x="153156" y="2761102"/>
            <a:ext cx="4816885" cy="10772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操场上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国旗长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，宽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1.6m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153156" y="3930305"/>
            <a:ext cx="4816885" cy="10772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教室里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国旗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60cm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，宽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40cm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5029201" y="2306099"/>
                <a:ext cx="3611879" cy="33207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200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4∶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</a:t>
                </a: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∶1</a:t>
                </a:r>
                <a:r>
                  <a:rPr lang="en-US" altLang="zh-CN" sz="3200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6=60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∶40</a:t>
                </a: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5∶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4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6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=60∶</a:t>
                </a:r>
                <a:r>
                  <a:rPr lang="en-US" altLang="zh-CN" sz="36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40</a:t>
                </a:r>
                <a:endParaRPr lang="zh-CN" altLang="zh-CN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1" y="2306099"/>
                <a:ext cx="3611879" cy="3320717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r="-2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8534400" y="2218475"/>
                <a:ext cx="3657601" cy="3189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∶5=40∶60</a:t>
                </a:r>
                <a:endParaRPr lang="zh-CN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6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∶5=1</a:t>
                </a:r>
                <a:r>
                  <a:rPr lang="en-US" altLang="zh-CN" sz="3200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6∶2</a:t>
                </a:r>
                <a:r>
                  <a:rPr lang="en-US" altLang="zh-CN" sz="3200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endParaRPr lang="en-US" altLang="zh-CN" sz="3200" dirty="0" smtClean="0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∶2</a:t>
                </a:r>
                <a:r>
                  <a:rPr lang="en-US" altLang="zh-CN" sz="3200" i="1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4=40∶60</a:t>
                </a:r>
                <a:endParaRPr lang="zh-CN" altLang="zh-CN" sz="2400" dirty="0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4400" y="2218475"/>
                <a:ext cx="3657601" cy="3189719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r="-1500" b="-2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1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7" name="图片 16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8381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/>
      <p:bldP spid="10" grpId="0" animBg="1"/>
      <p:bldP spid="11" grpId="0" animBg="1"/>
      <p:bldP spid="12" grpId="0" animBg="1"/>
      <p:bldP spid="13" grpId="0" build="p"/>
      <p:bldP spid="1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1143</TotalTime>
  <Words>614</Words>
  <Application>Microsoft Office PowerPoint</Application>
  <PresentationFormat>宽屏</PresentationFormat>
  <Paragraphs>100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黑体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</cp:lastModifiedBy>
  <cp:revision>2103</cp:revision>
  <dcterms:created xsi:type="dcterms:W3CDTF">2017-11-13T08:28:00Z</dcterms:created>
  <dcterms:modified xsi:type="dcterms:W3CDTF">2021-11-18T06:39:38Z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