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vml" ContentType="application/vnd.openxmlformats-officedocument.vmlDrawing"/>
  <Override PartName="/ppt/tags/tag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29"/>
  </p:notesMasterIdLst>
  <p:handoutMasterIdLst>
    <p:handoutMasterId r:id="rId30"/>
  </p:handoutMasterIdLst>
  <p:sldIdLst>
    <p:sldId id="416" r:id="rId3"/>
    <p:sldId id="576" r:id="rId4"/>
    <p:sldId id="523" r:id="rId5"/>
    <p:sldId id="557" r:id="rId6"/>
    <p:sldId id="482" r:id="rId7"/>
    <p:sldId id="559" r:id="rId8"/>
    <p:sldId id="470" r:id="rId9"/>
    <p:sldId id="561" r:id="rId10"/>
    <p:sldId id="565" r:id="rId11"/>
    <p:sldId id="567" r:id="rId12"/>
    <p:sldId id="566" r:id="rId13"/>
    <p:sldId id="550" r:id="rId14"/>
    <p:sldId id="568" r:id="rId15"/>
    <p:sldId id="572" r:id="rId16"/>
    <p:sldId id="570" r:id="rId17"/>
    <p:sldId id="569" r:id="rId18"/>
    <p:sldId id="573" r:id="rId19"/>
    <p:sldId id="575" r:id="rId20"/>
    <p:sldId id="574" r:id="rId21"/>
    <p:sldId id="571" r:id="rId22"/>
    <p:sldId id="552" r:id="rId23"/>
    <p:sldId id="489" r:id="rId24"/>
    <p:sldId id="553" r:id="rId25"/>
    <p:sldId id="554" r:id="rId26"/>
    <p:sldId id="555" r:id="rId27"/>
    <p:sldId id="556" r:id="rId2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7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FF66"/>
    <a:srgbClr val="FFFFFF"/>
    <a:srgbClr val="BBC0C4"/>
    <a:srgbClr val="FEFEFE"/>
    <a:srgbClr val="ACB3A1"/>
    <a:srgbClr val="969696"/>
    <a:srgbClr val="26182F"/>
    <a:srgbClr val="84AEE1"/>
    <a:srgbClr val="FF7124"/>
    <a:srgbClr val="EF750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 varScale="1">
        <p:scale>
          <a:sx n="68" d="100"/>
          <a:sy n="68" d="100"/>
        </p:scale>
        <p:origin x="-592" y="-72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5886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2730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53546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5269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707289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76064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3374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4864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6552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/>
              </a:rPr>
              <a:pPr>
                <a:defRPr/>
              </a:pPr>
              <a:t>‹#›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8097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7" Type="http://schemas.openxmlformats.org/officeDocument/2006/relationships/image" Target="../media/image17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6.png"/><Relationship Id="rId4" Type="http://schemas.openxmlformats.org/officeDocument/2006/relationships/image" Target="../media/image15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17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3" Type="http://schemas.openxmlformats.org/officeDocument/2006/relationships/image" Target="../media/image2.jpe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7.tif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7.tif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3" Type="http://schemas.openxmlformats.org/officeDocument/2006/relationships/image" Target="../media/image29.tiff"/><Relationship Id="rId7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tiff"/><Relationship Id="rId5" Type="http://schemas.openxmlformats.org/officeDocument/2006/relationships/image" Target="../media/image30.tiff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32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7" Type="http://schemas.openxmlformats.org/officeDocument/2006/relationships/image" Target="../media/image17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6.png"/><Relationship Id="rId7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tiff"/><Relationship Id="rId5" Type="http://schemas.openxmlformats.org/officeDocument/2006/relationships/image" Target="../media/image37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tiff"/><Relationship Id="rId3" Type="http://schemas.openxmlformats.org/officeDocument/2006/relationships/tags" Target="../tags/tag10.xml"/><Relationship Id="rId7" Type="http://schemas.openxmlformats.org/officeDocument/2006/relationships/image" Target="../media/image40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6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tags" Target="../tags/tag13.xml"/><Relationship Id="rId7" Type="http://schemas.openxmlformats.org/officeDocument/2006/relationships/image" Target="../media/image2.jpeg"/><Relationship Id="rId12" Type="http://schemas.openxmlformats.org/officeDocument/2006/relationships/image" Target="../media/image56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5.png"/><Relationship Id="rId5" Type="http://schemas.openxmlformats.org/officeDocument/2006/relationships/tags" Target="../tags/tag15.xml"/><Relationship Id="rId10" Type="http://schemas.openxmlformats.org/officeDocument/2006/relationships/image" Target="../media/image59.jpeg"/><Relationship Id="rId4" Type="http://schemas.openxmlformats.org/officeDocument/2006/relationships/tags" Target="../tags/tag14.xml"/><Relationship Id="rId9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2.tiff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13.tiff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2.tiff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4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2.tiff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1.png"/><Relationship Id="rId5" Type="http://schemas.openxmlformats.org/officeDocument/2006/relationships/image" Target="../media/image15.tiff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76909" y="1083505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98588" y="164306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圆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锥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圆柱与圆锥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50988" y="3615008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课时  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圆锥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认识</a:t>
            </a:r>
            <a:endParaRPr lang="en-US" altLang="zh-CN" sz="4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257" t="6785" r="35568" b="5041"/>
          <a:stretch/>
        </p:blipFill>
        <p:spPr>
          <a:xfrm>
            <a:off x="5312630" y="724678"/>
            <a:ext cx="1723657" cy="26182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333" t="30771" r="3384" b="14474"/>
          <a:stretch/>
        </p:blipFill>
        <p:spPr>
          <a:xfrm>
            <a:off x="8628561" y="1817873"/>
            <a:ext cx="1730767" cy="162587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91" t="10860" r="65163" b="50533"/>
          <a:stretch/>
        </p:blipFill>
        <p:spPr>
          <a:xfrm>
            <a:off x="2078626" y="1705129"/>
            <a:ext cx="2212258" cy="1533832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96" t="69150" r="67060" b="10748"/>
          <a:stretch/>
        </p:blipFill>
        <p:spPr>
          <a:xfrm>
            <a:off x="2255494" y="2043798"/>
            <a:ext cx="1700459" cy="7582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408" t="52048" r="42489" b="5210"/>
          <a:stretch/>
        </p:blipFill>
        <p:spPr>
          <a:xfrm>
            <a:off x="5312630" y="667007"/>
            <a:ext cx="1665634" cy="25348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499" t="63117" r="15854" b="11392"/>
          <a:stretch/>
        </p:blipFill>
        <p:spPr>
          <a:xfrm>
            <a:off x="8644208" y="1776492"/>
            <a:ext cx="1174201" cy="1511782"/>
          </a:xfrm>
          <a:prstGeom prst="rect">
            <a:avLst/>
          </a:prstGeom>
        </p:spPr>
      </p:pic>
      <p:sp>
        <p:nvSpPr>
          <p:cNvPr id="15" name="Rectangle 16"/>
          <p:cNvSpPr/>
          <p:nvPr/>
        </p:nvSpPr>
        <p:spPr>
          <a:xfrm>
            <a:off x="558783" y="1705129"/>
            <a:ext cx="587111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分类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4306531" y="1817873"/>
            <a:ext cx="3770014" cy="1695450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80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圆锥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8257232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L 2.5E-6 0.33495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3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44444E-6 L 3.54167E-6 0.40348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6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96296E-6 L -1.45833E-6 0.2960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7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7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7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16"/>
          <p:cNvSpPr/>
          <p:nvPr/>
        </p:nvSpPr>
        <p:spPr>
          <a:xfrm>
            <a:off x="1619563" y="1345278"/>
            <a:ext cx="725896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生活中还有哪些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圆锥形物体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呢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2" name="Picture 4" descr="https://gimg2.baidu.com/image_search/src=http%3A%2F%2Fpic.16pic.com%2F00%2F37%2F78%2F16pic_3778440_b.jpg&amp;refer=http%3A%2F%2Fpic.16pic.com&amp;app=2002&amp;size=f9999,10000&amp;q=a80&amp;n=0&amp;g=0n&amp;fmt=jpeg?sec=1637497505&amp;t=34820a30c4b1e42fdfcc880aba247cb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941980">
            <a:off x="55151" y="3043620"/>
            <a:ext cx="2846043" cy="263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gimg2.baidu.com/image_search/src=http%3A%2F%2Fimg02.fn-mart.com%2FC%2Fitem%2F2014%2F1111%2F201411C110000017%2F_789898475_800x800.jpg&amp;refer=http%3A%2F%2Fimg02.fn-mart.com&amp;app=2002&amp;size=f9999,10000&amp;q=a80&amp;n=0&amp;g=0n&amp;fmt=jpeg?sec=1637497577&amp;t=c69cc436c28fcb15a2b8a6574dfaadfc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583548">
            <a:off x="2625311" y="2277463"/>
            <a:ext cx="3145701" cy="314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gimg2.baidu.com/image_search/src=http%3A%2F%2Fcbu01.alicdn.com%2Fimg%2Fibank%2F2018%2F558%2F267%2F8848762855_1342999590.310x310.jpg&amp;refer=http%3A%2F%2Fcbu01.alicdn.com&amp;app=2002&amp;size=f9999,10000&amp;q=a80&amp;n=0&amp;g=0n&amp;fmt=jpeg?sec=1637497627&amp;t=c9ba2fe735aa070b01d276f9ce6aaba5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75" t="27404" r="4134" b="22421"/>
          <a:stretch/>
        </p:blipFill>
        <p:spPr bwMode="auto">
          <a:xfrm>
            <a:off x="6058636" y="3813008"/>
            <a:ext cx="4140242" cy="23449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gimg2.baidu.com/image_search/src=http%3A%2F%2Fpic.52112.com%2F180416%2F180416_175%2FQnWwbig9bT_small.jpg&amp;refer=http%3A%2F%2Fpic.52112.com&amp;app=2002&amp;size=f9999,10000&amp;q=a80&amp;n=0&amp;g=0n&amp;fmt=jpeg?sec=1637497737&amp;t=f550e212c3909b5c18bcc7c8d3d410c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14394" y="1888980"/>
            <a:ext cx="2085593" cy="301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6"/>
          <p:cNvSpPr/>
          <p:nvPr/>
        </p:nvSpPr>
        <p:spPr>
          <a:xfrm>
            <a:off x="341461" y="2827093"/>
            <a:ext cx="232033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铅笔的笔尖</a:t>
            </a:r>
          </a:p>
        </p:txBody>
      </p:sp>
      <p:sp>
        <p:nvSpPr>
          <p:cNvPr id="15" name="Rectangle 16"/>
          <p:cNvSpPr/>
          <p:nvPr/>
        </p:nvSpPr>
        <p:spPr>
          <a:xfrm>
            <a:off x="3977444" y="4905268"/>
            <a:ext cx="116016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漏斗</a:t>
            </a:r>
          </a:p>
        </p:txBody>
      </p:sp>
      <p:sp>
        <p:nvSpPr>
          <p:cNvPr id="16" name="Rectangle 16"/>
          <p:cNvSpPr/>
          <p:nvPr/>
        </p:nvSpPr>
        <p:spPr>
          <a:xfrm>
            <a:off x="7591026" y="2897292"/>
            <a:ext cx="116016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斗笠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448674" y="1624466"/>
            <a:ext cx="241703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蛋卷冰淇淋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9" name="图片 1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0" name="图片 19" descr="xzg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7883818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28"/>
          <p:cNvSpPr>
            <a:spLocks noChangeArrowheads="1"/>
          </p:cNvSpPr>
          <p:nvPr/>
        </p:nvSpPr>
        <p:spPr bwMode="auto">
          <a:xfrm>
            <a:off x="3069545" y="364381"/>
            <a:ext cx="7242059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看看下面的图形中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是圆锥的在下面的括号里画“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不是的画“✕”。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352800" y="1777347"/>
            <a:ext cx="6720678" cy="4214842"/>
            <a:chOff x="1214414" y="1928802"/>
            <a:chExt cx="6720678" cy="4214842"/>
          </a:xfrm>
        </p:grpSpPr>
        <p:pic>
          <p:nvPicPr>
            <p:cNvPr id="14" name="sy58.jpg" descr="id:2147502787;FounderCES"/>
            <p:cNvPicPr/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57469"/>
            <a:stretch>
              <a:fillRect/>
            </a:stretch>
          </p:blipFill>
          <p:spPr>
            <a:xfrm>
              <a:off x="1357290" y="1928802"/>
              <a:ext cx="6286544" cy="1571636"/>
            </a:xfrm>
            <a:prstGeom prst="rect">
              <a:avLst/>
            </a:prstGeom>
          </p:spPr>
        </p:pic>
        <p:pic>
          <p:nvPicPr>
            <p:cNvPr id="15" name="sy58.jpg" descr="id:2147502787;FounderCES"/>
            <p:cNvPicPr/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-1136" t="54130" r="31818" b="13006"/>
            <a:stretch>
              <a:fillRect/>
            </a:stretch>
          </p:blipFill>
          <p:spPr>
            <a:xfrm>
              <a:off x="2285984" y="4344423"/>
              <a:ext cx="4357718" cy="1214446"/>
            </a:xfrm>
            <a:prstGeom prst="rect">
              <a:avLst/>
            </a:prstGeom>
          </p:spPr>
        </p:pic>
        <p:sp>
          <p:nvSpPr>
            <p:cNvPr id="16" name="TextBox 32"/>
            <p:cNvSpPr txBox="1"/>
            <p:nvPr/>
          </p:nvSpPr>
          <p:spPr>
            <a:xfrm>
              <a:off x="1214414" y="3500438"/>
              <a:ext cx="22236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）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33"/>
            <p:cNvSpPr txBox="1"/>
            <p:nvPr/>
          </p:nvSpPr>
          <p:spPr>
            <a:xfrm>
              <a:off x="3711142" y="3500438"/>
              <a:ext cx="22236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）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34"/>
            <p:cNvSpPr txBox="1"/>
            <p:nvPr/>
          </p:nvSpPr>
          <p:spPr>
            <a:xfrm>
              <a:off x="5711406" y="3500438"/>
              <a:ext cx="22236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）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35"/>
            <p:cNvSpPr txBox="1"/>
            <p:nvPr/>
          </p:nvSpPr>
          <p:spPr>
            <a:xfrm>
              <a:off x="2214546" y="5545598"/>
              <a:ext cx="22236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）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36"/>
            <p:cNvSpPr txBox="1"/>
            <p:nvPr/>
          </p:nvSpPr>
          <p:spPr>
            <a:xfrm>
              <a:off x="4711274" y="5558869"/>
              <a:ext cx="22236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          ）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115631" y="3201499"/>
            <a:ext cx="61747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15961" y="3201499"/>
            <a:ext cx="6527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616225" y="3201499"/>
            <a:ext cx="6527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87201" y="5259930"/>
            <a:ext cx="61747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16093" y="5273201"/>
            <a:ext cx="6527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7" name="图片 26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8" name="图片 27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17404043"/>
              </p:ext>
            </p:extLst>
          </p:nvPr>
        </p:nvGraphicFramePr>
        <p:xfrm>
          <a:off x="7897044" y="2437632"/>
          <a:ext cx="2859088" cy="3816350"/>
        </p:xfrm>
        <a:graphic>
          <a:graphicData uri="http://schemas.openxmlformats.org/presentationml/2006/ole">
            <p:oleObj spid="_x0000_s5130" name="Flash 文档" r:id="rId5" imgW="2858760" imgH="4511520" progId="">
              <p:embed/>
            </p:oleObj>
          </a:graphicData>
        </a:graphic>
      </p:graphicFrame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952596" y="1323988"/>
            <a:ext cx="9148024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拿一个圆锥形的物体，观察一下它有哪些特征。</a:t>
            </a: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3520" y="2437632"/>
            <a:ext cx="2478152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云形标注 11"/>
          <p:cNvSpPr>
            <a:spLocks noChangeArrowheads="1"/>
          </p:cNvSpPr>
          <p:nvPr/>
        </p:nvSpPr>
        <p:spPr bwMode="auto">
          <a:xfrm>
            <a:off x="3274142" y="2090345"/>
            <a:ext cx="5591301" cy="2106314"/>
          </a:xfrm>
          <a:prstGeom prst="cloudCallout">
            <a:avLst>
              <a:gd name="adj1" fmla="val -64836"/>
              <a:gd name="adj2" fmla="val 14195"/>
            </a:avLst>
          </a:prstGeom>
          <a:solidFill>
            <a:srgbClr val="FFFFCC"/>
          </a:solidFill>
          <a:ln w="25400" algn="ctr">
            <a:solidFill>
              <a:srgbClr val="89A4A7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3825464" y="2548234"/>
            <a:ext cx="45926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摸一摸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并观察一下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和圆柱相比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它有什么不同点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5" name="图片 14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6" name="图片 15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92517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37160603"/>
              </p:ext>
            </p:extLst>
          </p:nvPr>
        </p:nvGraphicFramePr>
        <p:xfrm>
          <a:off x="7623175" y="1266825"/>
          <a:ext cx="2859088" cy="3816350"/>
        </p:xfrm>
        <a:graphic>
          <a:graphicData uri="http://schemas.openxmlformats.org/presentationml/2006/ole">
            <p:oleObj spid="_x0000_s8201" name="Flash 文档" r:id="rId5" imgW="2858760" imgH="4511520" progId="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98582" y="295881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二个</a:t>
            </a:r>
            <a:r>
              <a:rPr lang="zh-CN" altLang="zh-CN" sz="32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底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8344833" y="526614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zh-CN" sz="32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个</a:t>
            </a:r>
            <a:r>
              <a:rPr lang="zh-CN" altLang="zh-CN" sz="32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底</a:t>
            </a:r>
            <a:endParaRPr lang="zh-CN" altLang="en-US" sz="3200" dirty="0"/>
          </a:p>
        </p:txBody>
      </p:sp>
      <p:cxnSp>
        <p:nvCxnSpPr>
          <p:cNvPr id="12" name="直接箭头连接符 11"/>
          <p:cNvCxnSpPr>
            <a:cxnSpLocks noChangeShapeType="1"/>
          </p:cNvCxnSpPr>
          <p:nvPr/>
        </p:nvCxnSpPr>
        <p:spPr bwMode="auto">
          <a:xfrm flipH="1">
            <a:off x="1553497" y="2114298"/>
            <a:ext cx="1833339" cy="1060702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7" name="直接箭头连接符 16"/>
          <p:cNvCxnSpPr>
            <a:cxnSpLocks noChangeShapeType="1"/>
          </p:cNvCxnSpPr>
          <p:nvPr/>
        </p:nvCxnSpPr>
        <p:spPr bwMode="auto">
          <a:xfrm flipH="1" flipV="1">
            <a:off x="1553497" y="3321515"/>
            <a:ext cx="1730477" cy="1181659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0" name="直接箭头连接符 19"/>
          <p:cNvCxnSpPr>
            <a:cxnSpLocks noChangeShapeType="1"/>
            <a:endCxn id="11" idx="0"/>
          </p:cNvCxnSpPr>
          <p:nvPr/>
        </p:nvCxnSpPr>
        <p:spPr bwMode="auto">
          <a:xfrm flipH="1">
            <a:off x="9052719" y="4675061"/>
            <a:ext cx="14369" cy="591086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2" name="矩形 21"/>
          <p:cNvSpPr/>
          <p:nvPr/>
        </p:nvSpPr>
        <p:spPr>
          <a:xfrm>
            <a:off x="4289027" y="536938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底</a:t>
            </a:r>
            <a:r>
              <a:rPr lang="zh-CN" altLang="en-US" sz="3600" b="1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面都是圆形</a:t>
            </a:r>
            <a:endParaRPr lang="zh-CN" altLang="en-US" sz="3600" b="1" dirty="0"/>
          </a:p>
        </p:txBody>
      </p:sp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2376273" y="1892755"/>
            <a:ext cx="2539856" cy="2857520"/>
            <a:chOff x="960" y="384"/>
            <a:chExt cx="1056" cy="1584"/>
          </a:xfrm>
        </p:grpSpPr>
        <p:sp>
          <p:nvSpPr>
            <p:cNvPr id="18" name="Oval 20"/>
            <p:cNvSpPr>
              <a:spLocks noChangeArrowheads="1"/>
            </p:cNvSpPr>
            <p:nvPr/>
          </p:nvSpPr>
          <p:spPr bwMode="auto">
            <a:xfrm>
              <a:off x="960" y="384"/>
              <a:ext cx="1056" cy="38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" name="Group 21"/>
            <p:cNvGrpSpPr>
              <a:grpSpLocks/>
            </p:cNvGrpSpPr>
            <p:nvPr/>
          </p:nvGrpSpPr>
          <p:grpSpPr bwMode="auto">
            <a:xfrm>
              <a:off x="960" y="1584"/>
              <a:ext cx="1056" cy="384"/>
              <a:chOff x="1152" y="3216"/>
              <a:chExt cx="1056" cy="336"/>
            </a:xfrm>
          </p:grpSpPr>
          <p:sp>
            <p:nvSpPr>
              <p:cNvPr id="24" name="Oval 22"/>
              <p:cNvSpPr>
                <a:spLocks noChangeArrowheads="1"/>
              </p:cNvSpPr>
              <p:nvPr/>
            </p:nvSpPr>
            <p:spPr bwMode="auto">
              <a:xfrm>
                <a:off x="1152" y="3216"/>
                <a:ext cx="1056" cy="336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1152" y="3360"/>
                <a:ext cx="1056" cy="192"/>
              </a:xfrm>
              <a:custGeom>
                <a:avLst/>
                <a:gdLst>
                  <a:gd name="T0" fmla="*/ 0 w 1056"/>
                  <a:gd name="T1" fmla="*/ 0 h 192"/>
                  <a:gd name="T2" fmla="*/ 0 w 1056"/>
                  <a:gd name="T3" fmla="*/ 36 h 192"/>
                  <a:gd name="T4" fmla="*/ 12 w 1056"/>
                  <a:gd name="T5" fmla="*/ 60 h 192"/>
                  <a:gd name="T6" fmla="*/ 36 w 1056"/>
                  <a:gd name="T7" fmla="*/ 90 h 192"/>
                  <a:gd name="T8" fmla="*/ 51 w 1056"/>
                  <a:gd name="T9" fmla="*/ 96 h 192"/>
                  <a:gd name="T10" fmla="*/ 99 w 1056"/>
                  <a:gd name="T11" fmla="*/ 123 h 192"/>
                  <a:gd name="T12" fmla="*/ 174 w 1056"/>
                  <a:gd name="T13" fmla="*/ 150 h 192"/>
                  <a:gd name="T14" fmla="*/ 312 w 1056"/>
                  <a:gd name="T15" fmla="*/ 177 h 192"/>
                  <a:gd name="T16" fmla="*/ 408 w 1056"/>
                  <a:gd name="T17" fmla="*/ 186 h 192"/>
                  <a:gd name="T18" fmla="*/ 513 w 1056"/>
                  <a:gd name="T19" fmla="*/ 192 h 192"/>
                  <a:gd name="T20" fmla="*/ 615 w 1056"/>
                  <a:gd name="T21" fmla="*/ 189 h 192"/>
                  <a:gd name="T22" fmla="*/ 714 w 1056"/>
                  <a:gd name="T23" fmla="*/ 183 h 192"/>
                  <a:gd name="T24" fmla="*/ 768 w 1056"/>
                  <a:gd name="T25" fmla="*/ 174 h 192"/>
                  <a:gd name="T26" fmla="*/ 888 w 1056"/>
                  <a:gd name="T27" fmla="*/ 147 h 192"/>
                  <a:gd name="T28" fmla="*/ 975 w 1056"/>
                  <a:gd name="T29" fmla="*/ 114 h 192"/>
                  <a:gd name="T30" fmla="*/ 1002 w 1056"/>
                  <a:gd name="T31" fmla="*/ 96 h 192"/>
                  <a:gd name="T32" fmla="*/ 1044 w 1056"/>
                  <a:gd name="T33" fmla="*/ 60 h 192"/>
                  <a:gd name="T34" fmla="*/ 1056 w 1056"/>
                  <a:gd name="T35" fmla="*/ 36 h 192"/>
                  <a:gd name="T36" fmla="*/ 1056 w 1056"/>
                  <a:gd name="T37" fmla="*/ 1 h 19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56"/>
                  <a:gd name="T58" fmla="*/ 0 h 192"/>
                  <a:gd name="T59" fmla="*/ 1056 w 1056"/>
                  <a:gd name="T60" fmla="*/ 192 h 19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56" h="192">
                    <a:moveTo>
                      <a:pt x="0" y="0"/>
                    </a:moveTo>
                    <a:lnTo>
                      <a:pt x="0" y="36"/>
                    </a:lnTo>
                    <a:lnTo>
                      <a:pt x="12" y="60"/>
                    </a:lnTo>
                    <a:lnTo>
                      <a:pt x="36" y="90"/>
                    </a:lnTo>
                    <a:lnTo>
                      <a:pt x="51" y="96"/>
                    </a:lnTo>
                    <a:lnTo>
                      <a:pt x="99" y="123"/>
                    </a:lnTo>
                    <a:lnTo>
                      <a:pt x="174" y="150"/>
                    </a:lnTo>
                    <a:lnTo>
                      <a:pt x="312" y="177"/>
                    </a:lnTo>
                    <a:lnTo>
                      <a:pt x="408" y="186"/>
                    </a:lnTo>
                    <a:lnTo>
                      <a:pt x="513" y="192"/>
                    </a:lnTo>
                    <a:lnTo>
                      <a:pt x="615" y="189"/>
                    </a:lnTo>
                    <a:lnTo>
                      <a:pt x="714" y="183"/>
                    </a:lnTo>
                    <a:lnTo>
                      <a:pt x="768" y="174"/>
                    </a:lnTo>
                    <a:lnTo>
                      <a:pt x="888" y="147"/>
                    </a:lnTo>
                    <a:lnTo>
                      <a:pt x="975" y="114"/>
                    </a:lnTo>
                    <a:lnTo>
                      <a:pt x="1002" y="96"/>
                    </a:lnTo>
                    <a:lnTo>
                      <a:pt x="1044" y="60"/>
                    </a:lnTo>
                    <a:lnTo>
                      <a:pt x="1056" y="36"/>
                    </a:lnTo>
                    <a:lnTo>
                      <a:pt x="1056" y="1"/>
                    </a:ln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24"/>
            <p:cNvSpPr>
              <a:spLocks noChangeShapeType="1"/>
            </p:cNvSpPr>
            <p:nvPr/>
          </p:nvSpPr>
          <p:spPr bwMode="auto">
            <a:xfrm>
              <a:off x="2016" y="576"/>
              <a:ext cx="0" cy="12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25"/>
            <p:cNvSpPr>
              <a:spLocks noChangeShapeType="1"/>
            </p:cNvSpPr>
            <p:nvPr/>
          </p:nvSpPr>
          <p:spPr bwMode="auto">
            <a:xfrm>
              <a:off x="960" y="576"/>
              <a:ext cx="0" cy="12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7" name="图片 26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8" name="图片 27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0685629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Group 4"/>
          <p:cNvGrpSpPr>
            <a:grpSpLocks/>
          </p:cNvGrpSpPr>
          <p:nvPr/>
        </p:nvGrpSpPr>
        <p:grpSpPr bwMode="auto">
          <a:xfrm>
            <a:off x="6509199" y="3961654"/>
            <a:ext cx="5099050" cy="2139950"/>
            <a:chOff x="2155" y="933"/>
            <a:chExt cx="3212" cy="1348"/>
          </a:xfrm>
        </p:grpSpPr>
        <p:sp>
          <p:nvSpPr>
            <p:cNvPr id="10" name="AutoShape 5"/>
            <p:cNvSpPr>
              <a:spLocks noChangeArrowheads="1"/>
            </p:cNvSpPr>
            <p:nvPr/>
          </p:nvSpPr>
          <p:spPr bwMode="auto">
            <a:xfrm rot="-123526">
              <a:off x="2155" y="949"/>
              <a:ext cx="3212" cy="612"/>
            </a:xfrm>
            <a:prstGeom prst="triangle">
              <a:avLst>
                <a:gd name="adj" fmla="val 49370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99FF99"/>
                </a:gs>
              </a:gsLst>
              <a:lin ang="189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2176" y="1525"/>
              <a:ext cx="3191" cy="756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183" y="284"/>
                </a:cxn>
                <a:cxn ang="0">
                  <a:pos x="476" y="476"/>
                </a:cxn>
                <a:cxn ang="0">
                  <a:pos x="722" y="613"/>
                </a:cxn>
                <a:cxn ang="0">
                  <a:pos x="1161" y="741"/>
                </a:cxn>
                <a:cxn ang="0">
                  <a:pos x="1737" y="759"/>
                </a:cxn>
                <a:cxn ang="0">
                  <a:pos x="2277" y="658"/>
                </a:cxn>
                <a:cxn ang="0">
                  <a:pos x="2615" y="503"/>
                </a:cxn>
                <a:cxn ang="0">
                  <a:pos x="2862" y="329"/>
                </a:cxn>
                <a:cxn ang="0">
                  <a:pos x="3118" y="92"/>
                </a:cxn>
                <a:cxn ang="0">
                  <a:pos x="3191" y="0"/>
                </a:cxn>
              </a:cxnLst>
              <a:rect l="0" t="0" r="r" b="b"/>
              <a:pathLst>
                <a:path w="3191" h="773">
                  <a:moveTo>
                    <a:pt x="0" y="82"/>
                  </a:moveTo>
                  <a:cubicBezTo>
                    <a:pt x="52" y="150"/>
                    <a:pt x="104" y="218"/>
                    <a:pt x="183" y="284"/>
                  </a:cubicBezTo>
                  <a:cubicBezTo>
                    <a:pt x="262" y="350"/>
                    <a:pt x="386" y="421"/>
                    <a:pt x="476" y="476"/>
                  </a:cubicBezTo>
                  <a:cubicBezTo>
                    <a:pt x="566" y="531"/>
                    <a:pt x="608" y="569"/>
                    <a:pt x="722" y="613"/>
                  </a:cubicBezTo>
                  <a:cubicBezTo>
                    <a:pt x="836" y="657"/>
                    <a:pt x="992" y="717"/>
                    <a:pt x="1161" y="741"/>
                  </a:cubicBezTo>
                  <a:cubicBezTo>
                    <a:pt x="1330" y="765"/>
                    <a:pt x="1551" y="773"/>
                    <a:pt x="1737" y="759"/>
                  </a:cubicBezTo>
                  <a:cubicBezTo>
                    <a:pt x="1923" y="745"/>
                    <a:pt x="2131" y="701"/>
                    <a:pt x="2277" y="658"/>
                  </a:cubicBezTo>
                  <a:cubicBezTo>
                    <a:pt x="2423" y="615"/>
                    <a:pt x="2517" y="558"/>
                    <a:pt x="2615" y="503"/>
                  </a:cubicBezTo>
                  <a:cubicBezTo>
                    <a:pt x="2713" y="448"/>
                    <a:pt x="2778" y="398"/>
                    <a:pt x="2862" y="329"/>
                  </a:cubicBezTo>
                  <a:cubicBezTo>
                    <a:pt x="2946" y="260"/>
                    <a:pt x="3063" y="147"/>
                    <a:pt x="3118" y="92"/>
                  </a:cubicBezTo>
                  <a:cubicBezTo>
                    <a:pt x="3173" y="37"/>
                    <a:pt x="3182" y="18"/>
                    <a:pt x="3191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99FF99"/>
                </a:gs>
                <a:gs pos="100000">
                  <a:schemeClr val="bg1"/>
                </a:gs>
              </a:gsLst>
              <a:lin ang="2700000" scaled="1"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90000" tIns="46800" rIns="90000" bIns="46800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 flipV="1">
              <a:off x="2213" y="942"/>
              <a:ext cx="1517" cy="6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3" name="Line 8"/>
            <p:cNvSpPr>
              <a:spLocks noChangeShapeType="1"/>
            </p:cNvSpPr>
            <p:nvPr/>
          </p:nvSpPr>
          <p:spPr bwMode="auto">
            <a:xfrm>
              <a:off x="3721" y="933"/>
              <a:ext cx="1637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14" name="Text Box 266"/>
          <p:cNvSpPr txBox="1">
            <a:spLocks noChangeArrowheads="1"/>
          </p:cNvSpPr>
          <p:nvPr/>
        </p:nvSpPr>
        <p:spPr bwMode="auto">
          <a:xfrm>
            <a:off x="8303799" y="4752438"/>
            <a:ext cx="1627188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侧面</a:t>
            </a:r>
          </a:p>
        </p:txBody>
      </p:sp>
      <p:graphicFrame>
        <p:nvGraphicFramePr>
          <p:cNvPr id="1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2265261"/>
              </p:ext>
            </p:extLst>
          </p:nvPr>
        </p:nvGraphicFramePr>
        <p:xfrm>
          <a:off x="8031902" y="1144588"/>
          <a:ext cx="1899085" cy="2534925"/>
        </p:xfrm>
        <a:graphic>
          <a:graphicData uri="http://schemas.openxmlformats.org/presentationml/2006/ole">
            <p:oleObj spid="_x0000_s9227" name="Flash 文档" r:id="rId5" imgW="2858760" imgH="4511520" progId="">
              <p:embed/>
            </p:oleObj>
          </a:graphicData>
        </a:graphic>
      </p:graphicFrame>
      <p:cxnSp>
        <p:nvCxnSpPr>
          <p:cNvPr id="18" name="直接箭头连接符 17"/>
          <p:cNvCxnSpPr>
            <a:cxnSpLocks noChangeShapeType="1"/>
          </p:cNvCxnSpPr>
          <p:nvPr/>
        </p:nvCxnSpPr>
        <p:spPr bwMode="auto">
          <a:xfrm flipH="1">
            <a:off x="8234914" y="2113030"/>
            <a:ext cx="644982" cy="0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0" name="Text Box 266"/>
          <p:cNvSpPr txBox="1">
            <a:spLocks noChangeArrowheads="1"/>
          </p:cNvSpPr>
          <p:nvPr/>
        </p:nvSpPr>
        <p:spPr bwMode="auto">
          <a:xfrm>
            <a:off x="6828710" y="1909246"/>
            <a:ext cx="1627188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侧面</a:t>
            </a:r>
          </a:p>
        </p:txBody>
      </p:sp>
      <p:grpSp>
        <p:nvGrpSpPr>
          <p:cNvPr id="23" name="Group 19"/>
          <p:cNvGrpSpPr>
            <a:grpSpLocks/>
          </p:cNvGrpSpPr>
          <p:nvPr/>
        </p:nvGrpSpPr>
        <p:grpSpPr bwMode="auto">
          <a:xfrm>
            <a:off x="2576050" y="1394331"/>
            <a:ext cx="1440000" cy="2192151"/>
            <a:chOff x="960" y="384"/>
            <a:chExt cx="1056" cy="1584"/>
          </a:xfrm>
        </p:grpSpPr>
        <p:sp>
          <p:nvSpPr>
            <p:cNvPr id="24" name="Oval 20"/>
            <p:cNvSpPr>
              <a:spLocks noChangeArrowheads="1"/>
            </p:cNvSpPr>
            <p:nvPr/>
          </p:nvSpPr>
          <p:spPr bwMode="auto">
            <a:xfrm>
              <a:off x="960" y="384"/>
              <a:ext cx="1056" cy="38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5" name="Group 21"/>
            <p:cNvGrpSpPr>
              <a:grpSpLocks/>
            </p:cNvGrpSpPr>
            <p:nvPr/>
          </p:nvGrpSpPr>
          <p:grpSpPr bwMode="auto">
            <a:xfrm>
              <a:off x="960" y="1584"/>
              <a:ext cx="1056" cy="384"/>
              <a:chOff x="1152" y="3216"/>
              <a:chExt cx="1056" cy="336"/>
            </a:xfrm>
          </p:grpSpPr>
          <p:sp>
            <p:nvSpPr>
              <p:cNvPr id="28" name="Oval 22"/>
              <p:cNvSpPr>
                <a:spLocks noChangeArrowheads="1"/>
              </p:cNvSpPr>
              <p:nvPr/>
            </p:nvSpPr>
            <p:spPr bwMode="auto">
              <a:xfrm>
                <a:off x="1152" y="3216"/>
                <a:ext cx="1056" cy="336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Freeform 23"/>
              <p:cNvSpPr>
                <a:spLocks/>
              </p:cNvSpPr>
              <p:nvPr/>
            </p:nvSpPr>
            <p:spPr bwMode="auto">
              <a:xfrm>
                <a:off x="1152" y="3360"/>
                <a:ext cx="1056" cy="192"/>
              </a:xfrm>
              <a:custGeom>
                <a:avLst/>
                <a:gdLst>
                  <a:gd name="T0" fmla="*/ 0 w 1056"/>
                  <a:gd name="T1" fmla="*/ 0 h 192"/>
                  <a:gd name="T2" fmla="*/ 0 w 1056"/>
                  <a:gd name="T3" fmla="*/ 36 h 192"/>
                  <a:gd name="T4" fmla="*/ 12 w 1056"/>
                  <a:gd name="T5" fmla="*/ 60 h 192"/>
                  <a:gd name="T6" fmla="*/ 36 w 1056"/>
                  <a:gd name="T7" fmla="*/ 90 h 192"/>
                  <a:gd name="T8" fmla="*/ 51 w 1056"/>
                  <a:gd name="T9" fmla="*/ 96 h 192"/>
                  <a:gd name="T10" fmla="*/ 99 w 1056"/>
                  <a:gd name="T11" fmla="*/ 123 h 192"/>
                  <a:gd name="T12" fmla="*/ 174 w 1056"/>
                  <a:gd name="T13" fmla="*/ 150 h 192"/>
                  <a:gd name="T14" fmla="*/ 312 w 1056"/>
                  <a:gd name="T15" fmla="*/ 177 h 192"/>
                  <a:gd name="T16" fmla="*/ 408 w 1056"/>
                  <a:gd name="T17" fmla="*/ 186 h 192"/>
                  <a:gd name="T18" fmla="*/ 513 w 1056"/>
                  <a:gd name="T19" fmla="*/ 192 h 192"/>
                  <a:gd name="T20" fmla="*/ 615 w 1056"/>
                  <a:gd name="T21" fmla="*/ 189 h 192"/>
                  <a:gd name="T22" fmla="*/ 714 w 1056"/>
                  <a:gd name="T23" fmla="*/ 183 h 192"/>
                  <a:gd name="T24" fmla="*/ 768 w 1056"/>
                  <a:gd name="T25" fmla="*/ 174 h 192"/>
                  <a:gd name="T26" fmla="*/ 888 w 1056"/>
                  <a:gd name="T27" fmla="*/ 147 h 192"/>
                  <a:gd name="T28" fmla="*/ 975 w 1056"/>
                  <a:gd name="T29" fmla="*/ 114 h 192"/>
                  <a:gd name="T30" fmla="*/ 1002 w 1056"/>
                  <a:gd name="T31" fmla="*/ 96 h 192"/>
                  <a:gd name="T32" fmla="*/ 1044 w 1056"/>
                  <a:gd name="T33" fmla="*/ 60 h 192"/>
                  <a:gd name="T34" fmla="*/ 1056 w 1056"/>
                  <a:gd name="T35" fmla="*/ 36 h 192"/>
                  <a:gd name="T36" fmla="*/ 1056 w 1056"/>
                  <a:gd name="T37" fmla="*/ 1 h 19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56"/>
                  <a:gd name="T58" fmla="*/ 0 h 192"/>
                  <a:gd name="T59" fmla="*/ 1056 w 1056"/>
                  <a:gd name="T60" fmla="*/ 192 h 19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56" h="192">
                    <a:moveTo>
                      <a:pt x="0" y="0"/>
                    </a:moveTo>
                    <a:lnTo>
                      <a:pt x="0" y="36"/>
                    </a:lnTo>
                    <a:lnTo>
                      <a:pt x="12" y="60"/>
                    </a:lnTo>
                    <a:lnTo>
                      <a:pt x="36" y="90"/>
                    </a:lnTo>
                    <a:lnTo>
                      <a:pt x="51" y="96"/>
                    </a:lnTo>
                    <a:lnTo>
                      <a:pt x="99" y="123"/>
                    </a:lnTo>
                    <a:lnTo>
                      <a:pt x="174" y="150"/>
                    </a:lnTo>
                    <a:lnTo>
                      <a:pt x="312" y="177"/>
                    </a:lnTo>
                    <a:lnTo>
                      <a:pt x="408" y="186"/>
                    </a:lnTo>
                    <a:lnTo>
                      <a:pt x="513" y="192"/>
                    </a:lnTo>
                    <a:lnTo>
                      <a:pt x="615" y="189"/>
                    </a:lnTo>
                    <a:lnTo>
                      <a:pt x="714" y="183"/>
                    </a:lnTo>
                    <a:lnTo>
                      <a:pt x="768" y="174"/>
                    </a:lnTo>
                    <a:lnTo>
                      <a:pt x="888" y="147"/>
                    </a:lnTo>
                    <a:lnTo>
                      <a:pt x="975" y="114"/>
                    </a:lnTo>
                    <a:lnTo>
                      <a:pt x="1002" y="96"/>
                    </a:lnTo>
                    <a:lnTo>
                      <a:pt x="1044" y="60"/>
                    </a:lnTo>
                    <a:lnTo>
                      <a:pt x="1056" y="36"/>
                    </a:lnTo>
                    <a:lnTo>
                      <a:pt x="1056" y="1"/>
                    </a:ln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" name="Line 24"/>
            <p:cNvSpPr>
              <a:spLocks noChangeShapeType="1"/>
            </p:cNvSpPr>
            <p:nvPr/>
          </p:nvSpPr>
          <p:spPr bwMode="auto">
            <a:xfrm>
              <a:off x="2016" y="576"/>
              <a:ext cx="0" cy="12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auto">
            <a:xfrm>
              <a:off x="960" y="576"/>
              <a:ext cx="0" cy="12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0" name="直接箭头连接符 29"/>
          <p:cNvCxnSpPr>
            <a:cxnSpLocks noChangeShapeType="1"/>
          </p:cNvCxnSpPr>
          <p:nvPr/>
        </p:nvCxnSpPr>
        <p:spPr bwMode="auto">
          <a:xfrm flipV="1">
            <a:off x="3773233" y="2484865"/>
            <a:ext cx="672158" cy="5932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31" name="Text Box 266"/>
          <p:cNvSpPr txBox="1">
            <a:spLocks noChangeArrowheads="1"/>
          </p:cNvSpPr>
          <p:nvPr/>
        </p:nvSpPr>
        <p:spPr bwMode="auto">
          <a:xfrm>
            <a:off x="4169069" y="2191387"/>
            <a:ext cx="1627188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侧面</a:t>
            </a:r>
          </a:p>
        </p:txBody>
      </p: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1681884" y="4203126"/>
            <a:ext cx="4521600" cy="169987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Text Box 266"/>
          <p:cNvSpPr txBox="1">
            <a:spLocks noChangeArrowheads="1"/>
          </p:cNvSpPr>
          <p:nvPr/>
        </p:nvSpPr>
        <p:spPr bwMode="auto">
          <a:xfrm>
            <a:off x="2959639" y="4745548"/>
            <a:ext cx="1627188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侧面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5" name="图片 34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6" name="图片 35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886607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5630130" y="45992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认识圆锥的高</a:t>
            </a:r>
            <a:endParaRPr lang="zh-CN" altLang="en-US" sz="3600" b="1" dirty="0"/>
          </a:p>
        </p:txBody>
      </p:sp>
      <p:sp>
        <p:nvSpPr>
          <p:cNvPr id="23" name="AutoShape 27"/>
          <p:cNvSpPr/>
          <p:nvPr/>
        </p:nvSpPr>
        <p:spPr>
          <a:xfrm>
            <a:off x="3817805" y="383153"/>
            <a:ext cx="1347320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自学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9469" y="1547800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什么是圆锥的</a:t>
            </a:r>
            <a:r>
              <a:rPr lang="zh-CN" altLang="en-US" sz="32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高？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879469" y="2388578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圆锥</a:t>
            </a:r>
            <a:r>
              <a:rPr lang="zh-CN" altLang="en-US" sz="32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的高和圆柱的高有什么</a:t>
            </a:r>
            <a:r>
              <a:rPr lang="zh-CN" altLang="en-US" sz="32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不同？</a:t>
            </a:r>
            <a:endParaRPr lang="zh-CN" altLang="en-US" sz="3200" dirty="0"/>
          </a:p>
        </p:txBody>
      </p:sp>
      <p:sp>
        <p:nvSpPr>
          <p:cNvPr id="26" name="圆角矩形 25"/>
          <p:cNvSpPr/>
          <p:nvPr/>
        </p:nvSpPr>
        <p:spPr>
          <a:xfrm>
            <a:off x="2088987" y="4042556"/>
            <a:ext cx="8643998" cy="214314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sy61.jpg" descr="id:2147502801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9107" y="1094233"/>
            <a:ext cx="3739274" cy="2527136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2305297" y="3877372"/>
            <a:ext cx="86439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从圆锥的顶点到底面圆心的距离是圆锥的高。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圆锥的高只有一条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圆柱的高有无数条。</a:t>
            </a:r>
            <a:endParaRPr lang="zh-CN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7" name="图片 16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2108754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75332" y="1321600"/>
            <a:ext cx="4158405" cy="4505628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4049567" y="377715"/>
            <a:ext cx="3877985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圆锥的各部分名称</a:t>
            </a:r>
            <a:endParaRPr lang="zh-CN" altLang="en-US" sz="3600" b="1" dirty="0"/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5343399" y="1574761"/>
            <a:ext cx="15795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顶点</a:t>
            </a:r>
          </a:p>
        </p:txBody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5309181" y="4618154"/>
            <a:ext cx="12011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</a:p>
        </p:txBody>
      </p:sp>
      <p:sp>
        <p:nvSpPr>
          <p:cNvPr id="18" name="TextBox 14"/>
          <p:cNvSpPr txBox="1">
            <a:spLocks noChangeArrowheads="1"/>
          </p:cNvSpPr>
          <p:nvPr/>
        </p:nvSpPr>
        <p:spPr bwMode="auto">
          <a:xfrm>
            <a:off x="7122992" y="3178396"/>
            <a:ext cx="6346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5819661" y="2152613"/>
            <a:ext cx="90085" cy="73025"/>
          </a:xfrm>
          <a:prstGeom prst="ellipse">
            <a:avLst/>
          </a:prstGeom>
          <a:solidFill>
            <a:srgbClr val="FF3300"/>
          </a:solidFill>
          <a:ln w="12700" algn="ctr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24"/>
          <p:cNvSpPr txBox="1">
            <a:spLocks noChangeArrowheads="1"/>
          </p:cNvSpPr>
          <p:nvPr/>
        </p:nvSpPr>
        <p:spPr bwMode="auto">
          <a:xfrm>
            <a:off x="4115823" y="3026643"/>
            <a:ext cx="12011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侧面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Group 18"/>
          <p:cNvGrpSpPr>
            <a:grpSpLocks/>
          </p:cNvGrpSpPr>
          <p:nvPr/>
        </p:nvGrpSpPr>
        <p:grpSpPr bwMode="auto">
          <a:xfrm>
            <a:off x="5863626" y="2152550"/>
            <a:ext cx="2126092" cy="2779271"/>
            <a:chOff x="3549" y="905"/>
            <a:chExt cx="1746" cy="2359"/>
          </a:xfrm>
        </p:grpSpPr>
        <p:sp>
          <p:nvSpPr>
            <p:cNvPr id="30" name="Line 19"/>
            <p:cNvSpPr>
              <a:spLocks noChangeShapeType="1"/>
            </p:cNvSpPr>
            <p:nvPr/>
          </p:nvSpPr>
          <p:spPr bwMode="auto">
            <a:xfrm flipV="1">
              <a:off x="3549" y="905"/>
              <a:ext cx="1746" cy="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20"/>
            <p:cNvSpPr>
              <a:spLocks noChangeShapeType="1"/>
            </p:cNvSpPr>
            <p:nvPr/>
          </p:nvSpPr>
          <p:spPr bwMode="auto">
            <a:xfrm>
              <a:off x="3549" y="3264"/>
              <a:ext cx="174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2" name="直接箭头连接符 31"/>
          <p:cNvCxnSpPr/>
          <p:nvPr/>
        </p:nvCxnSpPr>
        <p:spPr>
          <a:xfrm flipV="1">
            <a:off x="7431365" y="2152613"/>
            <a:ext cx="0" cy="8740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7431365" y="4096497"/>
            <a:ext cx="8930" cy="84482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4"/>
          <p:cNvSpPr txBox="1">
            <a:spLocks noChangeArrowheads="1"/>
          </p:cNvSpPr>
          <p:nvPr/>
        </p:nvSpPr>
        <p:spPr bwMode="auto">
          <a:xfrm>
            <a:off x="482917" y="2952918"/>
            <a:ext cx="3027682" cy="584775"/>
          </a:xfrm>
          <a:prstGeom prst="rect">
            <a:avLst/>
          </a:prstGeom>
          <a:solidFill>
            <a:srgbClr val="66FF6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侧面是一个曲面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>
            <a:spLocks noChangeArrowheads="1"/>
          </p:cNvSpPr>
          <p:nvPr/>
        </p:nvSpPr>
        <p:spPr bwMode="auto">
          <a:xfrm>
            <a:off x="8653748" y="4662268"/>
            <a:ext cx="2677867" cy="584775"/>
          </a:xfrm>
          <a:prstGeom prst="rect">
            <a:avLst/>
          </a:prstGeom>
          <a:solidFill>
            <a:srgbClr val="66FF6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底面是一个圆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2324" y="5723942"/>
            <a:ext cx="7981672" cy="584775"/>
          </a:xfrm>
          <a:prstGeom prst="rect">
            <a:avLst/>
          </a:prstGeom>
          <a:solidFill>
            <a:srgbClr val="66FF66"/>
          </a:solidFill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从圆锥的顶点到底面圆心的距离是圆锥的高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>
            <a:stCxn id="19" idx="0"/>
          </p:cNvCxnSpPr>
          <p:nvPr/>
        </p:nvCxnSpPr>
        <p:spPr>
          <a:xfrm flipH="1">
            <a:off x="5863625" y="2152613"/>
            <a:ext cx="1079" cy="2779208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5" name="图片 24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6" name="图片 25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513945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6" grpId="0"/>
      <p:bldP spid="17" grpId="0"/>
      <p:bldP spid="18" grpId="0"/>
      <p:bldP spid="19" grpId="0" animBg="1"/>
      <p:bldP spid="20" grpId="0"/>
      <p:bldP spid="34" grpId="0" animBg="1"/>
      <p:bldP spid="35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2785" y="5436436"/>
            <a:ext cx="5793858" cy="766572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7894" y="338039"/>
            <a:ext cx="803609" cy="54361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0185" y="3011739"/>
            <a:ext cx="2266596" cy="293398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6782" y="2743440"/>
            <a:ext cx="4726711" cy="62538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010185" y="498257"/>
            <a:ext cx="2954655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测量圆锥的高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0" name="图片 19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1" name="图片 20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24730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16" t="42039" r="89396" b="25831"/>
          <a:stretch/>
        </p:blipFill>
        <p:spPr>
          <a:xfrm>
            <a:off x="3682741" y="1799794"/>
            <a:ext cx="296274" cy="456551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11" t="6305" r="81528" b="57558"/>
          <a:stretch/>
        </p:blipFill>
        <p:spPr>
          <a:xfrm>
            <a:off x="3782841" y="1623915"/>
            <a:ext cx="1328253" cy="22345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69" t="11486" r="36427" b="7646"/>
          <a:stretch/>
        </p:blipFill>
        <p:spPr>
          <a:xfrm>
            <a:off x="6749259" y="1358265"/>
            <a:ext cx="3859748" cy="5000481"/>
          </a:xfrm>
          <a:prstGeom prst="rect">
            <a:avLst/>
          </a:prstGeom>
        </p:spPr>
      </p:pic>
      <p:cxnSp>
        <p:nvCxnSpPr>
          <p:cNvPr id="17" name="直接箭头连接符 16"/>
          <p:cNvCxnSpPr>
            <a:cxnSpLocks noChangeShapeType="1"/>
          </p:cNvCxnSpPr>
          <p:nvPr/>
        </p:nvCxnSpPr>
        <p:spPr bwMode="auto">
          <a:xfrm>
            <a:off x="5198911" y="2874255"/>
            <a:ext cx="1832042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9" name="矩形 18"/>
          <p:cNvSpPr/>
          <p:nvPr/>
        </p:nvSpPr>
        <p:spPr>
          <a:xfrm>
            <a:off x="4663250" y="400313"/>
            <a:ext cx="2492990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圆锥的形成</a:t>
            </a:r>
            <a:endParaRPr lang="zh-CN" altLang="en-US" sz="3600" b="1" dirty="0"/>
          </a:p>
        </p:txBody>
      </p:sp>
      <p:sp>
        <p:nvSpPr>
          <p:cNvPr id="21" name="TextBox 14"/>
          <p:cNvSpPr txBox="1">
            <a:spLocks noChangeArrowheads="1"/>
          </p:cNvSpPr>
          <p:nvPr/>
        </p:nvSpPr>
        <p:spPr bwMode="auto">
          <a:xfrm>
            <a:off x="2950810" y="2448646"/>
            <a:ext cx="7980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</a:p>
        </p:txBody>
      </p:sp>
      <p:grpSp>
        <p:nvGrpSpPr>
          <p:cNvPr id="23" name="Group 18"/>
          <p:cNvGrpSpPr>
            <a:grpSpLocks/>
          </p:cNvGrpSpPr>
          <p:nvPr/>
        </p:nvGrpSpPr>
        <p:grpSpPr bwMode="auto">
          <a:xfrm>
            <a:off x="2835220" y="1718020"/>
            <a:ext cx="1090066" cy="2133679"/>
            <a:chOff x="3549" y="905"/>
            <a:chExt cx="1746" cy="2359"/>
          </a:xfrm>
        </p:grpSpPr>
        <p:sp>
          <p:nvSpPr>
            <p:cNvPr id="29" name="Line 19"/>
            <p:cNvSpPr>
              <a:spLocks noChangeShapeType="1"/>
            </p:cNvSpPr>
            <p:nvPr/>
          </p:nvSpPr>
          <p:spPr bwMode="auto">
            <a:xfrm flipV="1">
              <a:off x="3549" y="905"/>
              <a:ext cx="1746" cy="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Line 20"/>
            <p:cNvSpPr>
              <a:spLocks noChangeShapeType="1"/>
            </p:cNvSpPr>
            <p:nvPr/>
          </p:nvSpPr>
          <p:spPr bwMode="auto">
            <a:xfrm>
              <a:off x="3549" y="3264"/>
              <a:ext cx="174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1" name="直接箭头连接符 30"/>
          <p:cNvCxnSpPr/>
          <p:nvPr/>
        </p:nvCxnSpPr>
        <p:spPr>
          <a:xfrm flipH="1" flipV="1">
            <a:off x="3294531" y="1725204"/>
            <a:ext cx="5132" cy="61247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3303296" y="3175889"/>
            <a:ext cx="0" cy="66717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4"/>
          <p:cNvSpPr txBox="1">
            <a:spLocks noChangeArrowheads="1"/>
          </p:cNvSpPr>
          <p:nvPr/>
        </p:nvSpPr>
        <p:spPr bwMode="auto">
          <a:xfrm>
            <a:off x="4008050" y="4273660"/>
            <a:ext cx="1379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底面半径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Group 18"/>
          <p:cNvGrpSpPr>
            <a:grpSpLocks/>
          </p:cNvGrpSpPr>
          <p:nvPr/>
        </p:nvGrpSpPr>
        <p:grpSpPr bwMode="auto">
          <a:xfrm rot="16200000">
            <a:off x="4258968" y="3483477"/>
            <a:ext cx="424832" cy="1144002"/>
            <a:chOff x="3549" y="905"/>
            <a:chExt cx="1746" cy="2479"/>
          </a:xfrm>
        </p:grpSpPr>
        <p:sp>
          <p:nvSpPr>
            <p:cNvPr id="35" name="Line 19"/>
            <p:cNvSpPr>
              <a:spLocks noChangeShapeType="1"/>
            </p:cNvSpPr>
            <p:nvPr/>
          </p:nvSpPr>
          <p:spPr bwMode="auto">
            <a:xfrm flipV="1">
              <a:off x="3549" y="905"/>
              <a:ext cx="1746" cy="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Line 20"/>
            <p:cNvSpPr>
              <a:spLocks noChangeShapeType="1"/>
            </p:cNvSpPr>
            <p:nvPr/>
          </p:nvSpPr>
          <p:spPr bwMode="auto">
            <a:xfrm>
              <a:off x="3549" y="3384"/>
              <a:ext cx="174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7" name="直接箭头连接符 36"/>
          <p:cNvCxnSpPr/>
          <p:nvPr/>
        </p:nvCxnSpPr>
        <p:spPr>
          <a:xfrm flipH="1" flipV="1">
            <a:off x="3905622" y="4090058"/>
            <a:ext cx="652093" cy="994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>
            <a:off x="4359610" y="4095824"/>
            <a:ext cx="683775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6" name="图片 25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7" name="图片 26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6887096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4548" y="3548349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sy52.jpg" descr="id:2147502738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3302" y="541318"/>
            <a:ext cx="4923491" cy="239194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427418" y="3255962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圆柱有几个底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分别是什么形状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41864" y="4041780"/>
            <a:ext cx="4929222" cy="1148656"/>
            <a:chOff x="1643042" y="4143380"/>
            <a:chExt cx="4929222" cy="1148656"/>
          </a:xfrm>
        </p:grpSpPr>
        <p:sp>
          <p:nvSpPr>
            <p:cNvPr id="10" name="圆角矩形 9"/>
            <p:cNvSpPr/>
            <p:nvPr/>
          </p:nvSpPr>
          <p:spPr>
            <a:xfrm>
              <a:off x="1643042" y="4143380"/>
              <a:ext cx="4929222" cy="11430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14480" y="4214818"/>
              <a:ext cx="4572000" cy="10772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圆柱有上、下两个底面</a:t>
              </a:r>
              <a:r>
                <a:rPr lang="en-US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是完全相同的两个圆。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427417" y="3255962"/>
            <a:ext cx="68156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圆柱的侧面展开图是什么形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713302" y="4113218"/>
            <a:ext cx="4929222" cy="1143008"/>
            <a:chOff x="5357818" y="2285992"/>
            <a:chExt cx="4929222" cy="1143008"/>
          </a:xfrm>
        </p:grpSpPr>
        <p:sp>
          <p:nvSpPr>
            <p:cNvPr id="17" name="圆角矩形 16"/>
            <p:cNvSpPr/>
            <p:nvPr/>
          </p:nvSpPr>
          <p:spPr>
            <a:xfrm>
              <a:off x="5357818" y="2285992"/>
              <a:ext cx="4929222" cy="11430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500694" y="2285992"/>
              <a:ext cx="4572000" cy="10772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圆柱的侧面展开图是一个长方形或是正方形。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427417" y="3255962"/>
            <a:ext cx="7691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什么是圆柱的高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圆柱有多少条高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713302" y="3898904"/>
            <a:ext cx="4929222" cy="1571636"/>
            <a:chOff x="5357818" y="2285992"/>
            <a:chExt cx="4929222" cy="1571636"/>
          </a:xfrm>
        </p:grpSpPr>
        <p:sp>
          <p:nvSpPr>
            <p:cNvPr id="21" name="圆角矩形 20"/>
            <p:cNvSpPr/>
            <p:nvPr/>
          </p:nvSpPr>
          <p:spPr>
            <a:xfrm>
              <a:off x="5357818" y="2285992"/>
              <a:ext cx="4929222" cy="1571636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429256" y="2285992"/>
              <a:ext cx="4786346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圆柱的两个底面之间的距离叫做圆柱的高。圆柱有无数条高。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313694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5" grpId="0"/>
      <p:bldP spid="15" grpId="1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6575" y="996162"/>
            <a:ext cx="4158405" cy="4505628"/>
          </a:xfrm>
          <a:prstGeom prst="rect">
            <a:avLst/>
          </a:prstGeom>
        </p:spPr>
      </p:pic>
      <p:sp>
        <p:nvSpPr>
          <p:cNvPr id="32" name="椭圆 31"/>
          <p:cNvSpPr/>
          <p:nvPr/>
        </p:nvSpPr>
        <p:spPr>
          <a:xfrm>
            <a:off x="8431674" y="4235900"/>
            <a:ext cx="2334649" cy="742385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57975" y="1707174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圆锥是由哪些部分组成</a:t>
            </a:r>
            <a:r>
              <a:rPr lang="zh-CN" altLang="zh-CN" sz="32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en-US" sz="32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2757975" y="2721733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3200" b="1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个圆形的底面。</a:t>
            </a:r>
            <a:endParaRPr lang="zh-CN" altLang="en-US" sz="3200" b="1" dirty="0"/>
          </a:p>
        </p:txBody>
      </p:sp>
      <p:sp>
        <p:nvSpPr>
          <p:cNvPr id="12" name="矩形 11"/>
          <p:cNvSpPr/>
          <p:nvPr/>
        </p:nvSpPr>
        <p:spPr>
          <a:xfrm>
            <a:off x="2757975" y="3570387"/>
            <a:ext cx="6141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3200" b="1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个侧面</a:t>
            </a:r>
            <a:r>
              <a:rPr lang="en-US" altLang="zh-CN" sz="3200" b="1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是个曲面</a:t>
            </a:r>
            <a:r>
              <a:rPr lang="en-US" altLang="zh-CN" sz="3200" b="1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展开是扇形。</a:t>
            </a:r>
            <a:endParaRPr lang="zh-CN" altLang="en-US" sz="3200" b="1" dirty="0"/>
          </a:p>
        </p:txBody>
      </p:sp>
      <p:sp>
        <p:nvSpPr>
          <p:cNvPr id="13" name="矩形 12"/>
          <p:cNvSpPr/>
          <p:nvPr/>
        </p:nvSpPr>
        <p:spPr>
          <a:xfrm>
            <a:off x="2757974" y="458494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3200" b="1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条高。</a:t>
            </a:r>
            <a:endParaRPr lang="zh-CN" altLang="en-US" sz="3200" b="1" dirty="0"/>
          </a:p>
        </p:txBody>
      </p:sp>
      <p:sp>
        <p:nvSpPr>
          <p:cNvPr id="14" name="矩形 13"/>
          <p:cNvSpPr/>
          <p:nvPr/>
        </p:nvSpPr>
        <p:spPr>
          <a:xfrm>
            <a:off x="2757974" y="5433600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从圆锥的顶点到底面圆心的距离是圆锥的高。</a:t>
            </a:r>
            <a:endParaRPr lang="zh-CN" altLang="en-US" sz="3200" b="1" dirty="0"/>
          </a:p>
        </p:txBody>
      </p:sp>
      <p:sp>
        <p:nvSpPr>
          <p:cNvPr id="18" name="TextBox 14"/>
          <p:cNvSpPr txBox="1">
            <a:spLocks noChangeArrowheads="1"/>
          </p:cNvSpPr>
          <p:nvPr/>
        </p:nvSpPr>
        <p:spPr bwMode="auto">
          <a:xfrm>
            <a:off x="10874235" y="2852958"/>
            <a:ext cx="6346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</a:p>
        </p:txBody>
      </p:sp>
      <p:sp>
        <p:nvSpPr>
          <p:cNvPr id="20" name="TextBox 24"/>
          <p:cNvSpPr txBox="1">
            <a:spLocks noChangeArrowheads="1"/>
          </p:cNvSpPr>
          <p:nvPr/>
        </p:nvSpPr>
        <p:spPr bwMode="auto">
          <a:xfrm>
            <a:off x="7867066" y="2701205"/>
            <a:ext cx="12011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侧面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Group 18"/>
          <p:cNvGrpSpPr>
            <a:grpSpLocks/>
          </p:cNvGrpSpPr>
          <p:nvPr/>
        </p:nvGrpSpPr>
        <p:grpSpPr bwMode="auto">
          <a:xfrm>
            <a:off x="9614869" y="1827112"/>
            <a:ext cx="2126092" cy="2779271"/>
            <a:chOff x="3549" y="905"/>
            <a:chExt cx="1746" cy="2359"/>
          </a:xfrm>
        </p:grpSpPr>
        <p:sp>
          <p:nvSpPr>
            <p:cNvPr id="22" name="Line 19"/>
            <p:cNvSpPr>
              <a:spLocks noChangeShapeType="1"/>
            </p:cNvSpPr>
            <p:nvPr/>
          </p:nvSpPr>
          <p:spPr bwMode="auto">
            <a:xfrm flipV="1">
              <a:off x="3549" y="905"/>
              <a:ext cx="1746" cy="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20"/>
            <p:cNvSpPr>
              <a:spLocks noChangeShapeType="1"/>
            </p:cNvSpPr>
            <p:nvPr/>
          </p:nvSpPr>
          <p:spPr bwMode="auto">
            <a:xfrm>
              <a:off x="3549" y="3264"/>
              <a:ext cx="174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24" name="直接箭头连接符 23"/>
          <p:cNvCxnSpPr/>
          <p:nvPr/>
        </p:nvCxnSpPr>
        <p:spPr>
          <a:xfrm flipV="1">
            <a:off x="11182608" y="1827175"/>
            <a:ext cx="0" cy="8740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11182608" y="3771059"/>
            <a:ext cx="8930" cy="84482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9614868" y="1827175"/>
            <a:ext cx="1079" cy="2779208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cxnSpLocks noChangeShapeType="1"/>
          </p:cNvCxnSpPr>
          <p:nvPr/>
        </p:nvCxnSpPr>
        <p:spPr bwMode="auto">
          <a:xfrm flipH="1" flipV="1">
            <a:off x="8899402" y="3018504"/>
            <a:ext cx="431411" cy="9831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9060424" y="4292716"/>
            <a:ext cx="12011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9" name="图片 28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0" name="图片 29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92483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0" grpId="0"/>
      <p:bldP spid="11" grpId="0"/>
      <p:bldP spid="12" grpId="0"/>
      <p:bldP spid="13" grpId="0"/>
      <p:bldP spid="14" grpId="0"/>
      <p:bldP spid="18" grpId="0"/>
      <p:bldP spid="20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“做一做” 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8" name="TextBox 9"/>
          <p:cNvSpPr txBox="1">
            <a:spLocks noChangeArrowheads="1"/>
          </p:cNvSpPr>
          <p:nvPr/>
        </p:nvSpPr>
        <p:spPr bwMode="auto">
          <a:xfrm>
            <a:off x="2169303" y="2116926"/>
            <a:ext cx="624444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指出下面圆锥的底面、侧面和高。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Picture 48" descr="6B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69553" y="3558244"/>
            <a:ext cx="1425575" cy="1851025"/>
          </a:xfrm>
          <a:prstGeom prst="rect">
            <a:avLst/>
          </a:prstGeom>
          <a:noFill/>
        </p:spPr>
      </p:pic>
      <p:pic>
        <p:nvPicPr>
          <p:cNvPr id="30" name="Picture 47" descr="6B8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367808">
            <a:off x="5929313" y="3759857"/>
            <a:ext cx="2016125" cy="1597025"/>
          </a:xfrm>
          <a:prstGeom prst="rect">
            <a:avLst/>
          </a:prstGeom>
          <a:noFill/>
        </p:spPr>
      </p:pic>
      <p:sp>
        <p:nvSpPr>
          <p:cNvPr id="31" name="TextBox 26"/>
          <p:cNvSpPr txBox="1">
            <a:spLocks noChangeArrowheads="1"/>
          </p:cNvSpPr>
          <p:nvPr/>
        </p:nvSpPr>
        <p:spPr bwMode="auto">
          <a:xfrm>
            <a:off x="2252788" y="3915434"/>
            <a:ext cx="7207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侧面</a:t>
            </a:r>
          </a:p>
        </p:txBody>
      </p:sp>
      <p:pic>
        <p:nvPicPr>
          <p:cNvPr id="32" name="Picture 40" descr="6B8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62379" y="3610632"/>
            <a:ext cx="2376487" cy="1757362"/>
          </a:xfrm>
          <a:prstGeom prst="rect">
            <a:avLst/>
          </a:prstGeom>
          <a:noFill/>
        </p:spPr>
      </p:pic>
      <p:cxnSp>
        <p:nvCxnSpPr>
          <p:cNvPr id="33" name="直接箭头连接符 32"/>
          <p:cNvCxnSpPr>
            <a:cxnSpLocks noChangeShapeType="1"/>
          </p:cNvCxnSpPr>
          <p:nvPr/>
        </p:nvCxnSpPr>
        <p:spPr bwMode="auto">
          <a:xfrm>
            <a:off x="2883054" y="4474232"/>
            <a:ext cx="431800" cy="0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34" name="直接连接符 33"/>
          <p:cNvCxnSpPr>
            <a:cxnSpLocks noChangeAspect="1" noChangeShapeType="1"/>
          </p:cNvCxnSpPr>
          <p:nvPr/>
        </p:nvCxnSpPr>
        <p:spPr bwMode="auto">
          <a:xfrm>
            <a:off x="3730779" y="3743982"/>
            <a:ext cx="17462" cy="1295400"/>
          </a:xfrm>
          <a:prstGeom prst="line">
            <a:avLst/>
          </a:prstGeom>
          <a:noFill/>
          <a:ln w="19050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35" name="TextBox 31"/>
          <p:cNvSpPr txBox="1">
            <a:spLocks noChangeArrowheads="1"/>
          </p:cNvSpPr>
          <p:nvPr/>
        </p:nvSpPr>
        <p:spPr bwMode="auto">
          <a:xfrm>
            <a:off x="3752986" y="4058310"/>
            <a:ext cx="5762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</a:p>
        </p:txBody>
      </p:sp>
      <p:sp>
        <p:nvSpPr>
          <p:cNvPr id="36" name="TextBox 32"/>
          <p:cNvSpPr txBox="1">
            <a:spLocks noChangeArrowheads="1"/>
          </p:cNvSpPr>
          <p:nvPr/>
        </p:nvSpPr>
        <p:spPr bwMode="auto">
          <a:xfrm>
            <a:off x="5776906" y="3915434"/>
            <a:ext cx="50323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</a:p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</a:p>
        </p:txBody>
      </p:sp>
      <p:sp>
        <p:nvSpPr>
          <p:cNvPr id="37" name="TextBox 33"/>
          <p:cNvSpPr txBox="1">
            <a:spLocks noChangeArrowheads="1"/>
          </p:cNvSpPr>
          <p:nvPr/>
        </p:nvSpPr>
        <p:spPr bwMode="auto">
          <a:xfrm>
            <a:off x="6134096" y="5129880"/>
            <a:ext cx="114141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侧面</a:t>
            </a:r>
          </a:p>
        </p:txBody>
      </p:sp>
      <p:cxnSp>
        <p:nvCxnSpPr>
          <p:cNvPr id="38" name="直接箭头连接符 37"/>
          <p:cNvCxnSpPr>
            <a:cxnSpLocks noChangeShapeType="1"/>
          </p:cNvCxnSpPr>
          <p:nvPr/>
        </p:nvCxnSpPr>
        <p:spPr bwMode="auto">
          <a:xfrm flipV="1">
            <a:off x="6637338" y="4747282"/>
            <a:ext cx="0" cy="444500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39" name="直接连接符 38"/>
          <p:cNvCxnSpPr>
            <a:cxnSpLocks noChangeShapeType="1"/>
          </p:cNvCxnSpPr>
          <p:nvPr/>
        </p:nvCxnSpPr>
        <p:spPr bwMode="auto">
          <a:xfrm>
            <a:off x="6361113" y="4518682"/>
            <a:ext cx="1368425" cy="477837"/>
          </a:xfrm>
          <a:prstGeom prst="line">
            <a:avLst/>
          </a:prstGeom>
          <a:noFill/>
          <a:ln w="19050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40" name="TextBox 36"/>
          <p:cNvSpPr txBox="1">
            <a:spLocks noChangeArrowheads="1"/>
          </p:cNvSpPr>
          <p:nvPr/>
        </p:nvSpPr>
        <p:spPr bwMode="auto">
          <a:xfrm>
            <a:off x="6777038" y="4201186"/>
            <a:ext cx="5762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</a:p>
        </p:txBody>
      </p:sp>
      <p:sp>
        <p:nvSpPr>
          <p:cNvPr id="41" name="TextBox 37"/>
          <p:cNvSpPr txBox="1">
            <a:spLocks noChangeArrowheads="1"/>
          </p:cNvSpPr>
          <p:nvPr/>
        </p:nvSpPr>
        <p:spPr bwMode="auto">
          <a:xfrm>
            <a:off x="9382293" y="4987004"/>
            <a:ext cx="11430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</a:p>
        </p:txBody>
      </p:sp>
      <p:sp>
        <p:nvSpPr>
          <p:cNvPr id="42" name="TextBox 38"/>
          <p:cNvSpPr txBox="1">
            <a:spLocks noChangeArrowheads="1"/>
          </p:cNvSpPr>
          <p:nvPr/>
        </p:nvSpPr>
        <p:spPr bwMode="auto">
          <a:xfrm>
            <a:off x="8739351" y="3915434"/>
            <a:ext cx="7207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侧面</a:t>
            </a:r>
          </a:p>
        </p:txBody>
      </p:sp>
      <p:cxnSp>
        <p:nvCxnSpPr>
          <p:cNvPr id="43" name="直接箭头连接符 42"/>
          <p:cNvCxnSpPr>
            <a:cxnSpLocks noChangeShapeType="1"/>
          </p:cNvCxnSpPr>
          <p:nvPr/>
        </p:nvCxnSpPr>
        <p:spPr bwMode="auto">
          <a:xfrm>
            <a:off x="9353703" y="4491694"/>
            <a:ext cx="431800" cy="0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44" name="TextBox 40"/>
          <p:cNvSpPr txBox="1">
            <a:spLocks noChangeArrowheads="1"/>
          </p:cNvSpPr>
          <p:nvPr/>
        </p:nvSpPr>
        <p:spPr bwMode="auto">
          <a:xfrm>
            <a:off x="9868053" y="4275794"/>
            <a:ext cx="3889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</a:p>
        </p:txBody>
      </p:sp>
      <p:cxnSp>
        <p:nvCxnSpPr>
          <p:cNvPr id="45" name="直接连接符 44"/>
          <p:cNvCxnSpPr>
            <a:cxnSpLocks noChangeShapeType="1"/>
          </p:cNvCxnSpPr>
          <p:nvPr/>
        </p:nvCxnSpPr>
        <p:spPr bwMode="auto">
          <a:xfrm flipH="1">
            <a:off x="9902978" y="3690007"/>
            <a:ext cx="0" cy="1341437"/>
          </a:xfrm>
          <a:prstGeom prst="line">
            <a:avLst/>
          </a:prstGeom>
          <a:noFill/>
          <a:ln w="19050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46" name="Oval 41"/>
          <p:cNvSpPr>
            <a:spLocks noChangeArrowheads="1"/>
          </p:cNvSpPr>
          <p:nvPr/>
        </p:nvSpPr>
        <p:spPr bwMode="auto">
          <a:xfrm>
            <a:off x="3694266" y="3690007"/>
            <a:ext cx="71438" cy="71437"/>
          </a:xfrm>
          <a:prstGeom prst="ellipse">
            <a:avLst/>
          </a:prstGeom>
          <a:solidFill>
            <a:srgbClr val="FF0000"/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Oval 42"/>
          <p:cNvSpPr>
            <a:spLocks noChangeArrowheads="1"/>
          </p:cNvSpPr>
          <p:nvPr/>
        </p:nvSpPr>
        <p:spPr bwMode="auto">
          <a:xfrm>
            <a:off x="3706966" y="4979057"/>
            <a:ext cx="71438" cy="71437"/>
          </a:xfrm>
          <a:prstGeom prst="ellipse">
            <a:avLst/>
          </a:prstGeom>
          <a:solidFill>
            <a:srgbClr val="FF0000"/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Oval 45"/>
          <p:cNvSpPr>
            <a:spLocks noChangeArrowheads="1"/>
          </p:cNvSpPr>
          <p:nvPr/>
        </p:nvSpPr>
        <p:spPr bwMode="auto">
          <a:xfrm>
            <a:off x="6308725" y="4467882"/>
            <a:ext cx="71438" cy="71437"/>
          </a:xfrm>
          <a:prstGeom prst="ellipse">
            <a:avLst/>
          </a:prstGeom>
          <a:solidFill>
            <a:srgbClr val="FF0000"/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Oval 46"/>
          <p:cNvSpPr>
            <a:spLocks noChangeArrowheads="1"/>
          </p:cNvSpPr>
          <p:nvPr/>
        </p:nvSpPr>
        <p:spPr bwMode="auto">
          <a:xfrm>
            <a:off x="7652109" y="4952069"/>
            <a:ext cx="71437" cy="71438"/>
          </a:xfrm>
          <a:prstGeom prst="ellipse">
            <a:avLst/>
          </a:prstGeom>
          <a:solidFill>
            <a:srgbClr val="FF0000"/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Oval 49"/>
          <p:cNvSpPr>
            <a:spLocks noChangeArrowheads="1"/>
          </p:cNvSpPr>
          <p:nvPr/>
        </p:nvSpPr>
        <p:spPr bwMode="auto">
          <a:xfrm>
            <a:off x="9864878" y="5010807"/>
            <a:ext cx="71437" cy="71437"/>
          </a:xfrm>
          <a:prstGeom prst="ellipse">
            <a:avLst/>
          </a:prstGeom>
          <a:solidFill>
            <a:srgbClr val="FF0000"/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Oval 50"/>
          <p:cNvSpPr>
            <a:spLocks noChangeArrowheads="1"/>
          </p:cNvSpPr>
          <p:nvPr/>
        </p:nvSpPr>
        <p:spPr bwMode="auto">
          <a:xfrm>
            <a:off x="9864878" y="3629682"/>
            <a:ext cx="71437" cy="71437"/>
          </a:xfrm>
          <a:prstGeom prst="ellipse">
            <a:avLst/>
          </a:prstGeom>
          <a:solidFill>
            <a:srgbClr val="FF0000"/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28"/>
          <p:cNvSpPr txBox="1">
            <a:spLocks noChangeArrowheads="1"/>
          </p:cNvSpPr>
          <p:nvPr/>
        </p:nvSpPr>
        <p:spPr bwMode="auto">
          <a:xfrm>
            <a:off x="3237062" y="4915566"/>
            <a:ext cx="11588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4" name="图片 53" descr="图片11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5" name="图片 54" descr="stlx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/>
      <p:bldP spid="31" grpId="0"/>
      <p:bldP spid="35" grpId="0"/>
      <p:bldP spid="36" grpId="0"/>
      <p:bldP spid="37" grpId="0"/>
      <p:bldP spid="40" grpId="0"/>
      <p:bldP spid="41" grpId="0"/>
      <p:bldP spid="42" grpId="0"/>
      <p:bldP spid="44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1882" y="1425575"/>
            <a:ext cx="10740459" cy="39798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978641" y="2008188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一个直角三角形通过转动可以形成圆锥。</a:t>
            </a:r>
          </a:p>
        </p:txBody>
      </p:sp>
      <p:sp>
        <p:nvSpPr>
          <p:cNvPr id="4" name="文本框 20482"/>
          <p:cNvSpPr txBox="1"/>
          <p:nvPr/>
        </p:nvSpPr>
        <p:spPr>
          <a:xfrm>
            <a:off x="978641" y="3155950"/>
            <a:ext cx="9985829" cy="535531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圆锥有一个圆形的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底面；一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个曲面的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侧面，侧面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展开是一个扇形。</a:t>
            </a:r>
          </a:p>
        </p:txBody>
      </p:sp>
      <p:sp>
        <p:nvSpPr>
          <p:cNvPr id="5" name="文本框 20482"/>
          <p:cNvSpPr txBox="1"/>
          <p:nvPr/>
        </p:nvSpPr>
        <p:spPr>
          <a:xfrm>
            <a:off x="978641" y="4203700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从圆锥的顶点到底面圆心的距离是圆锥的高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圆锥只有一条高。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47403" y="448346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447340" y="5158153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圆锥的认识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93515" y="4143740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6" name="图片 15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7" name="图片 16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页练习六第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1,2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4967" y="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14" t="7006" r="66997" b="4821"/>
          <a:stretch/>
        </p:blipFill>
        <p:spPr>
          <a:xfrm>
            <a:off x="1534145" y="2669206"/>
            <a:ext cx="2674188" cy="354545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257" t="6785" r="35568" b="5041"/>
          <a:stretch/>
        </p:blipFill>
        <p:spPr>
          <a:xfrm>
            <a:off x="5537769" y="2701890"/>
            <a:ext cx="2334078" cy="354545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333" t="30771" r="3384" b="14474"/>
          <a:stretch/>
        </p:blipFill>
        <p:spPr>
          <a:xfrm>
            <a:off x="9652599" y="3849499"/>
            <a:ext cx="2343705" cy="2201662"/>
          </a:xfrm>
          <a:prstGeom prst="rect">
            <a:avLst/>
          </a:prstGeom>
        </p:spPr>
      </p:pic>
      <p:sp>
        <p:nvSpPr>
          <p:cNvPr id="15" name="Rectangle 16"/>
          <p:cNvSpPr/>
          <p:nvPr/>
        </p:nvSpPr>
        <p:spPr>
          <a:xfrm>
            <a:off x="3402013" y="342083"/>
            <a:ext cx="6888129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这些物体的形状有什么共同的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4605149" y="915258"/>
            <a:ext cx="3770014" cy="1695450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80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圆锥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8" name="图片 1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9" name="图片 18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86033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Rectangle 16"/>
          <p:cNvSpPr/>
          <p:nvPr/>
        </p:nvSpPr>
        <p:spPr>
          <a:xfrm>
            <a:off x="1870284" y="1647513"/>
            <a:ext cx="1004231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装在圆柱形容器里的沙子倒在桌子上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并观察。</a:t>
            </a:r>
          </a:p>
        </p:txBody>
      </p:sp>
      <p:sp>
        <p:nvSpPr>
          <p:cNvPr id="14" name="AutoShape 27"/>
          <p:cNvSpPr/>
          <p:nvPr/>
        </p:nvSpPr>
        <p:spPr>
          <a:xfrm>
            <a:off x="4893510" y="346010"/>
            <a:ext cx="1283003" cy="739990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活动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圆柱形 3"/>
          <p:cNvSpPr/>
          <p:nvPr/>
        </p:nvSpPr>
        <p:spPr>
          <a:xfrm>
            <a:off x="2185688" y="3130298"/>
            <a:ext cx="1714114" cy="179491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https://gimg2.baidu.com/image_search/src=http%3A%2F%2Finews.gtimg.com%2Fnewsapp_bt%2F0%2F11181297555%2F1000.jpg&amp;refer=http%3A%2F%2Finews.gtimg.com&amp;app=2002&amp;size=f9999,10000&amp;q=a80&amp;n=0&amp;g=0n&amp;fmt=jpeg?sec=1637495118&amp;t=e754568c13d01908f219cee82ad276cc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46" t="21334" r="12700" b="14945"/>
          <a:stretch/>
        </p:blipFill>
        <p:spPr bwMode="auto">
          <a:xfrm>
            <a:off x="4893510" y="3130298"/>
            <a:ext cx="2012997" cy="202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椭圆形标注 18"/>
          <p:cNvSpPr/>
          <p:nvPr/>
        </p:nvSpPr>
        <p:spPr>
          <a:xfrm>
            <a:off x="8134710" y="3319989"/>
            <a:ext cx="3165894" cy="1647824"/>
          </a:xfrm>
          <a:prstGeom prst="wedgeEllipseCallout">
            <a:avLst>
              <a:gd name="adj1" fmla="val -90356"/>
              <a:gd name="adj2" fmla="val -1622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认识这个形状</a:t>
            </a:r>
            <a:endParaRPr lang="zh-CN" altLang="en-US" sz="4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1448289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三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柱形 11"/>
          <p:cNvSpPr/>
          <p:nvPr/>
        </p:nvSpPr>
        <p:spPr>
          <a:xfrm>
            <a:off x="2780848" y="3656509"/>
            <a:ext cx="1714114" cy="1794914"/>
          </a:xfrm>
          <a:prstGeom prst="ca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</a:t>
            </a:r>
            <a:endParaRPr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692" t="52505" r="41854" b="6061"/>
          <a:stretch/>
        </p:blipFill>
        <p:spPr>
          <a:xfrm>
            <a:off x="6875915" y="1746298"/>
            <a:ext cx="2671208" cy="3851510"/>
          </a:xfrm>
          <a:prstGeom prst="rect">
            <a:avLst/>
          </a:prstGeom>
        </p:spPr>
      </p:pic>
      <p:sp>
        <p:nvSpPr>
          <p:cNvPr id="13" name="云形标注 12"/>
          <p:cNvSpPr/>
          <p:nvPr/>
        </p:nvSpPr>
        <p:spPr>
          <a:xfrm>
            <a:off x="3800432" y="513173"/>
            <a:ext cx="3770014" cy="1695450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80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圆锥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2541262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14" t="7006" r="66997" b="4821"/>
          <a:stretch/>
        </p:blipFill>
        <p:spPr>
          <a:xfrm>
            <a:off x="1416158" y="2190471"/>
            <a:ext cx="2674188" cy="354545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257" t="6785" r="35568" b="5041"/>
          <a:stretch/>
        </p:blipFill>
        <p:spPr>
          <a:xfrm>
            <a:off x="5232969" y="2131974"/>
            <a:ext cx="2334078" cy="354545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333" t="30771" r="3384" b="14474"/>
          <a:stretch/>
        </p:blipFill>
        <p:spPr>
          <a:xfrm>
            <a:off x="8344908" y="2659796"/>
            <a:ext cx="2343705" cy="2201662"/>
          </a:xfrm>
          <a:prstGeom prst="rect">
            <a:avLst/>
          </a:prstGeom>
        </p:spPr>
      </p:pic>
      <p:sp>
        <p:nvSpPr>
          <p:cNvPr id="28" name="Rectangle 16"/>
          <p:cNvSpPr/>
          <p:nvPr/>
        </p:nvSpPr>
        <p:spPr>
          <a:xfrm>
            <a:off x="842815" y="1407012"/>
            <a:ext cx="998163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图片中的塔顶、帽子、灯光的外形有什么共同的特点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16"/>
          <p:cNvSpPr/>
          <p:nvPr/>
        </p:nvSpPr>
        <p:spPr>
          <a:xfrm>
            <a:off x="3045634" y="5817618"/>
            <a:ext cx="626551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上面是尖锥形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下面是圆形。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4" name="图片 1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5" name="图片 1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32087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3424</TotalTime>
  <Words>868</Words>
  <Application>Microsoft Office PowerPoint</Application>
  <PresentationFormat>自定义</PresentationFormat>
  <Paragraphs>100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2_Office 主题</vt:lpstr>
      <vt:lpstr>3_Office 主题</vt:lpstr>
      <vt:lpstr>Flash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2111</cp:revision>
  <dcterms:created xsi:type="dcterms:W3CDTF">2017-11-13T08:28:00Z</dcterms:created>
  <dcterms:modified xsi:type="dcterms:W3CDTF">2021-11-18T05:27:47Z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1607044B1AB04E548CD13AD1CD86572E</vt:lpwstr>
  </property>
</Properties>
</file>