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3"/>
  </p:notesMasterIdLst>
  <p:handoutMasterIdLst>
    <p:handoutMasterId r:id="rId24"/>
  </p:handoutMasterIdLst>
  <p:sldIdLst>
    <p:sldId id="416" r:id="rId3"/>
    <p:sldId id="566" r:id="rId4"/>
    <p:sldId id="567" r:id="rId5"/>
    <p:sldId id="523" r:id="rId6"/>
    <p:sldId id="547" r:id="rId7"/>
    <p:sldId id="557" r:id="rId8"/>
    <p:sldId id="482" r:id="rId9"/>
    <p:sldId id="559" r:id="rId10"/>
    <p:sldId id="558" r:id="rId11"/>
    <p:sldId id="563" r:id="rId12"/>
    <p:sldId id="564" r:id="rId13"/>
    <p:sldId id="565" r:id="rId14"/>
    <p:sldId id="550" r:id="rId15"/>
    <p:sldId id="548" r:id="rId16"/>
    <p:sldId id="552" r:id="rId17"/>
    <p:sldId id="489" r:id="rId18"/>
    <p:sldId id="553" r:id="rId19"/>
    <p:sldId id="554" r:id="rId20"/>
    <p:sldId id="555" r:id="rId21"/>
    <p:sldId id="556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FEFE"/>
    <a:srgbClr val="FFFFFF"/>
    <a:srgbClr val="BBC0C4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8345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72083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18832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2139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3939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193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5424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06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17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image" Target="../media/image2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tif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image" Target="../media/image2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image" Target="../media/image2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2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0.xml"/><Relationship Id="rId7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9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13.xml"/><Relationship Id="rId7" Type="http://schemas.openxmlformats.org/officeDocument/2006/relationships/image" Target="../media/image2.jpeg"/><Relationship Id="rId12" Type="http://schemas.openxmlformats.org/officeDocument/2006/relationships/image" Target="../media/image4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3.png"/><Relationship Id="rId5" Type="http://schemas.openxmlformats.org/officeDocument/2006/relationships/tags" Target="../tags/tag15.xml"/><Relationship Id="rId10" Type="http://schemas.openxmlformats.org/officeDocument/2006/relationships/image" Target="../media/image47.jpeg"/><Relationship Id="rId4" Type="http://schemas.openxmlformats.org/officeDocument/2006/relationships/tags" Target="../tags/tag14.xml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2.tiff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圆柱的体积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圆柱与圆锥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521698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圆柱的体积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64" t="46061" r="63443" b="8226"/>
          <a:stretch/>
        </p:blipFill>
        <p:spPr>
          <a:xfrm>
            <a:off x="3701498" y="3352563"/>
            <a:ext cx="1514169" cy="1956620"/>
          </a:xfrm>
          <a:prstGeom prst="rect">
            <a:avLst/>
          </a:prstGeom>
        </p:spPr>
      </p:pic>
      <p:sp>
        <p:nvSpPr>
          <p:cNvPr id="23" name="圆角矩形标注 22"/>
          <p:cNvSpPr/>
          <p:nvPr/>
        </p:nvSpPr>
        <p:spPr>
          <a:xfrm>
            <a:off x="2298691" y="1338263"/>
            <a:ext cx="2928958" cy="1785950"/>
          </a:xfrm>
          <a:prstGeom prst="wedgeRoundRectCallout">
            <a:avLst>
              <a:gd name="adj1" fmla="val -40586"/>
              <a:gd name="adj2" fmla="val 8816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2532180" y="1388494"/>
            <a:ext cx="27860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把圆柱的底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成许多相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扇形。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209070" y="1216026"/>
            <a:ext cx="4143404" cy="1785950"/>
            <a:chOff x="7387055" y="639464"/>
            <a:chExt cx="4143404" cy="1785950"/>
          </a:xfrm>
        </p:grpSpPr>
        <p:sp>
          <p:nvSpPr>
            <p:cNvPr id="25" name="圆角矩形标注 24"/>
            <p:cNvSpPr/>
            <p:nvPr/>
          </p:nvSpPr>
          <p:spPr>
            <a:xfrm>
              <a:off x="7387055" y="639464"/>
              <a:ext cx="4143404" cy="1785950"/>
            </a:xfrm>
            <a:prstGeom prst="wedgeRoundRectCallout">
              <a:avLst>
                <a:gd name="adj1" fmla="val 33374"/>
                <a:gd name="adj2" fmla="val 61844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7529281" y="722769"/>
              <a:ext cx="3858952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把圆柱切开，再像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这样拼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起来，得到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近似的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长方体。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32180" y="5586268"/>
            <a:ext cx="8269578" cy="714380"/>
            <a:chOff x="857224" y="5072074"/>
            <a:chExt cx="8001056" cy="714380"/>
          </a:xfrm>
          <a:solidFill>
            <a:srgbClr val="FEFEFE"/>
          </a:solidFill>
        </p:grpSpPr>
        <p:sp>
          <p:nvSpPr>
            <p:cNvPr id="28" name="圆角矩形 27"/>
            <p:cNvSpPr/>
            <p:nvPr/>
          </p:nvSpPr>
          <p:spPr>
            <a:xfrm>
              <a:off x="857224" y="5072074"/>
              <a:ext cx="8001056" cy="7143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28662" y="5143512"/>
              <a:ext cx="7858180" cy="58477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分的等份越多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得到的图形就越接近长方体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866" r="82125" b="8341"/>
          <a:stretch/>
        </p:blipFill>
        <p:spPr>
          <a:xfrm>
            <a:off x="1119222" y="3065074"/>
            <a:ext cx="1650966" cy="264487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049" t="38026" r="5430" b="4551"/>
          <a:stretch/>
        </p:blipFill>
        <p:spPr>
          <a:xfrm>
            <a:off x="8894635" y="2968388"/>
            <a:ext cx="2172584" cy="245782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270" t="48479" r="28418" b="11091"/>
          <a:stretch/>
        </p:blipFill>
        <p:spPr>
          <a:xfrm>
            <a:off x="7054027" y="3510734"/>
            <a:ext cx="2153265" cy="1730477"/>
          </a:xfrm>
          <a:prstGeom prst="rect">
            <a:avLst/>
          </a:prstGeom>
        </p:spPr>
      </p:pic>
      <p:cxnSp>
        <p:nvCxnSpPr>
          <p:cNvPr id="34" name="直接箭头连接符 33"/>
          <p:cNvCxnSpPr/>
          <p:nvPr/>
        </p:nvCxnSpPr>
        <p:spPr>
          <a:xfrm>
            <a:off x="5722374" y="4330873"/>
            <a:ext cx="973393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3446204" y="253823"/>
            <a:ext cx="6906270" cy="714380"/>
            <a:chOff x="857223" y="5072074"/>
            <a:chExt cx="9094440" cy="714380"/>
          </a:xfrm>
          <a:solidFill>
            <a:srgbClr val="FEFEFE"/>
          </a:solidFill>
        </p:grpSpPr>
        <p:sp>
          <p:nvSpPr>
            <p:cNvPr id="36" name="圆角矩形 35"/>
            <p:cNvSpPr/>
            <p:nvPr/>
          </p:nvSpPr>
          <p:spPr>
            <a:xfrm>
              <a:off x="857223" y="5072074"/>
              <a:ext cx="9094440" cy="7143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37" name="矩形 36"/>
            <p:cNvSpPr/>
            <p:nvPr/>
          </p:nvSpPr>
          <p:spPr>
            <a:xfrm>
              <a:off x="925800" y="5145409"/>
              <a:ext cx="8838574" cy="61555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3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圆柱的体积和</a:t>
              </a:r>
              <a:r>
                <a:rPr lang="zh-CN" altLang="zh-CN" sz="3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长方体</a:t>
              </a:r>
              <a:r>
                <a:rPr lang="zh-CN" altLang="en-US" sz="3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的体积相等</a:t>
              </a:r>
              <a:r>
                <a:rPr lang="zh-CN" altLang="zh-CN" sz="3400" b="1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3400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8" name="图片 37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9" name="图片 3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33968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8515691"/>
              </p:ext>
            </p:extLst>
          </p:nvPr>
        </p:nvGraphicFramePr>
        <p:xfrm>
          <a:off x="1601300" y="3329102"/>
          <a:ext cx="9120605" cy="2170804"/>
        </p:xfrm>
        <a:graphic>
          <a:graphicData uri="http://schemas.openxmlformats.org/drawingml/2006/table">
            <a:tbl>
              <a:tblPr/>
              <a:tblGrid>
                <a:gridCol w="1261419"/>
                <a:gridCol w="2684866"/>
                <a:gridCol w="1265790"/>
                <a:gridCol w="1489164"/>
                <a:gridCol w="2419366"/>
              </a:tblGrid>
              <a:tr h="646902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长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方体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3902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圆</a:t>
                      </a:r>
                      <a:r>
                        <a:rPr lang="zh-CN" sz="3200" b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b="1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9"/>
          <p:cNvSpPr txBox="1"/>
          <p:nvPr/>
        </p:nvSpPr>
        <p:spPr>
          <a:xfrm>
            <a:off x="3667039" y="3355105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长（</a:t>
            </a:r>
            <a:r>
              <a:rPr lang="en-US" altLang="zh-CN" sz="2800" b="1" i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2917463" y="39733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底面周长的一半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574472"/>
              </p:ext>
            </p:extLst>
          </p:nvPr>
        </p:nvGraphicFramePr>
        <p:xfrm>
          <a:off x="3175999" y="4405444"/>
          <a:ext cx="2143140" cy="1121027"/>
        </p:xfrm>
        <a:graphic>
          <a:graphicData uri="http://schemas.openxmlformats.org/presentationml/2006/ole">
            <p:oleObj spid="_x0000_s1036" name="Equation" r:id="rId5" imgW="825500" imgH="431800" progId="">
              <p:embed/>
            </p:oleObj>
          </a:graphicData>
        </a:graphic>
      </p:graphicFrame>
      <p:sp>
        <p:nvSpPr>
          <p:cNvPr id="15" name="TextBox 26"/>
          <p:cNvSpPr txBox="1"/>
          <p:nvPr/>
        </p:nvSpPr>
        <p:spPr>
          <a:xfrm>
            <a:off x="5529826" y="3374269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宽（</a:t>
            </a:r>
            <a:r>
              <a:rPr lang="en-US" altLang="zh-CN" sz="2800" b="1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5640467" y="4117412"/>
            <a:ext cx="10422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半径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6907399" y="3334473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高（</a:t>
            </a:r>
            <a:r>
              <a:rPr lang="en-US" altLang="zh-CN" sz="2800" b="1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31"/>
          <p:cNvSpPr txBox="1"/>
          <p:nvPr/>
        </p:nvSpPr>
        <p:spPr>
          <a:xfrm>
            <a:off x="6893838" y="4414504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高（</a:t>
            </a:r>
            <a:r>
              <a:rPr lang="en-US" altLang="zh-CN" sz="2800" b="1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32"/>
          <p:cNvSpPr txBox="1"/>
          <p:nvPr/>
        </p:nvSpPr>
        <p:spPr>
          <a:xfrm>
            <a:off x="8419567" y="3335941"/>
            <a:ext cx="2180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体积（</a:t>
            </a:r>
            <a:r>
              <a:rPr lang="en-US" altLang="zh-CN" sz="2800" b="1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abh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33"/>
          <p:cNvSpPr txBox="1"/>
          <p:nvPr/>
        </p:nvSpPr>
        <p:spPr>
          <a:xfrm>
            <a:off x="9058363" y="444273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体积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09127" y="2601850"/>
            <a:ext cx="9212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圆柱和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长方体的图示各部分之间的名称的联系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64" t="46061" r="63443" b="8226"/>
          <a:stretch/>
        </p:blipFill>
        <p:spPr>
          <a:xfrm>
            <a:off x="3352800" y="471890"/>
            <a:ext cx="1514169" cy="19566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270" t="48479" r="28418" b="11091"/>
          <a:stretch/>
        </p:blipFill>
        <p:spPr>
          <a:xfrm>
            <a:off x="6705329" y="630061"/>
            <a:ext cx="2153265" cy="1730477"/>
          </a:xfrm>
          <a:prstGeom prst="rect">
            <a:avLst/>
          </a:prstGeom>
        </p:spPr>
      </p:pic>
      <p:cxnSp>
        <p:nvCxnSpPr>
          <p:cNvPr id="24" name="直接箭头连接符 23"/>
          <p:cNvCxnSpPr/>
          <p:nvPr/>
        </p:nvCxnSpPr>
        <p:spPr>
          <a:xfrm>
            <a:off x="5373676" y="1450200"/>
            <a:ext cx="973393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6" name="图片 2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7" name="图片 2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8946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47" descr="小绿人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89535" y="2944250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1909276" y="1262694"/>
            <a:ext cx="8276944" cy="478634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2" name="直接箭头连接符 6"/>
          <p:cNvCxnSpPr>
            <a:cxnSpLocks noChangeShapeType="1"/>
          </p:cNvCxnSpPr>
          <p:nvPr/>
        </p:nvCxnSpPr>
        <p:spPr bwMode="auto">
          <a:xfrm>
            <a:off x="7078153" y="2262549"/>
            <a:ext cx="491" cy="857256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" name="直接箭头连接符 10"/>
          <p:cNvCxnSpPr>
            <a:cxnSpLocks noChangeShapeType="1"/>
          </p:cNvCxnSpPr>
          <p:nvPr/>
        </p:nvCxnSpPr>
        <p:spPr bwMode="auto">
          <a:xfrm>
            <a:off x="8858528" y="2256332"/>
            <a:ext cx="491" cy="856073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2788810" y="3035373"/>
            <a:ext cx="32861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圆柱的体</a:t>
            </a: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2552218" y="1548446"/>
            <a:ext cx="74631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长方体的体积＝ 底面积 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 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3766664" y="3821191"/>
            <a:ext cx="4217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40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V</a:t>
            </a:r>
            <a:endParaRPr lang="zh-CN" altLang="en-US" sz="4000" i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6684556" y="3821191"/>
            <a:ext cx="5072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40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S</a:t>
            </a:r>
            <a:endParaRPr lang="zh-CN" altLang="en-US" sz="4000" i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8720306" y="3807920"/>
            <a:ext cx="4217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40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h</a:t>
            </a:r>
            <a:endParaRPr lang="zh-CN" altLang="en-US" sz="4000" i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9" name="直接箭头连接符 6"/>
          <p:cNvCxnSpPr>
            <a:cxnSpLocks noChangeShapeType="1"/>
          </p:cNvCxnSpPr>
          <p:nvPr/>
        </p:nvCxnSpPr>
        <p:spPr bwMode="auto">
          <a:xfrm>
            <a:off x="4124823" y="2191388"/>
            <a:ext cx="491" cy="857256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6228254" y="3035373"/>
            <a:ext cx="171294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8508606" y="3035373"/>
            <a:ext cx="6688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5612986" y="3035373"/>
            <a:ext cx="7524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7873497" y="3093540"/>
            <a:ext cx="7524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37971" y="4892761"/>
            <a:ext cx="6905758" cy="707886"/>
            <a:chOff x="1785918" y="3429000"/>
            <a:chExt cx="5900731" cy="707886"/>
          </a:xfrm>
        </p:grpSpPr>
        <p:sp>
          <p:nvSpPr>
            <p:cNvPr id="25" name="TextBox 26"/>
            <p:cNvSpPr txBox="1">
              <a:spLocks noChangeArrowheads="1"/>
            </p:cNvSpPr>
            <p:nvPr/>
          </p:nvSpPr>
          <p:spPr bwMode="auto">
            <a:xfrm>
              <a:off x="1785918" y="3429000"/>
              <a:ext cx="457203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4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圆柱体积计算公式是</a:t>
              </a:r>
              <a:r>
                <a:rPr lang="zh-CN" altLang="en-US" sz="4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26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85169504"/>
                </p:ext>
              </p:extLst>
            </p:nvPr>
          </p:nvGraphicFramePr>
          <p:xfrm>
            <a:off x="5937690" y="3466912"/>
            <a:ext cx="1748959" cy="596114"/>
          </p:xfrm>
          <a:graphic>
            <a:graphicData uri="http://schemas.openxmlformats.org/presentationml/2006/ole">
              <p:oleObj spid="_x0000_s2058" name="Equation" r:id="rId6" imgW="596641" imgH="203112" progId="">
                <p:embed/>
              </p:oleObj>
            </a:graphicData>
          </a:graphic>
        </p:graphicFrame>
      </p:grpSp>
      <p:grpSp>
        <p:nvGrpSpPr>
          <p:cNvPr id="27" name="组合 2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8" name="图片 27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9" name="图片 28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138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9566" y="1319213"/>
            <a:ext cx="8858280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圆柱形钢坯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底面积为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 cm</a:t>
            </a:r>
            <a:r>
              <a:rPr lang="en-US" altLang="zh-CN" sz="3200" b="0" baseline="30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高为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 cm,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它的体积是多少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22706" y="2595719"/>
            <a:ext cx="3938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25×60=1500(cm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79598" y="3390915"/>
            <a:ext cx="9001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给出周长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和高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出圆柱体积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b="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 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22706" y="4319609"/>
            <a:ext cx="3429024" cy="1480086"/>
            <a:chOff x="2285984" y="3786190"/>
            <a:chExt cx="3429024" cy="1480086"/>
          </a:xfrm>
        </p:grpSpPr>
        <p:sp>
          <p:nvSpPr>
            <p:cNvPr id="14" name="圆角矩形 13"/>
            <p:cNvSpPr/>
            <p:nvPr/>
          </p:nvSpPr>
          <p:spPr>
            <a:xfrm>
              <a:off x="2285984" y="3786190"/>
              <a:ext cx="3429024" cy="142876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5" name="Object 1"/>
            <p:cNvGraphicFramePr>
              <a:graphicFrameLocks noChangeAspect="1"/>
            </p:cNvGraphicFramePr>
            <p:nvPr/>
          </p:nvGraphicFramePr>
          <p:xfrm>
            <a:off x="2428860" y="3786190"/>
            <a:ext cx="2917830" cy="1480086"/>
          </p:xfrm>
          <a:graphic>
            <a:graphicData uri="http://schemas.openxmlformats.org/presentationml/2006/ole">
              <p:oleObj spid="_x0000_s3081" name="Equation" r:id="rId6" imgW="927100" imgH="469900" progId="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904569" y="1163360"/>
            <a:ext cx="9988452" cy="12241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下面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这个杯子能不能装下这袋牛奶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？（数据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是从杯子里面测量得到的）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60" t="4988" r="59016" b="3087"/>
          <a:stretch/>
        </p:blipFill>
        <p:spPr>
          <a:xfrm>
            <a:off x="813884" y="2470531"/>
            <a:ext cx="2214452" cy="2546575"/>
          </a:xfrm>
          <a:prstGeom prst="rect">
            <a:avLst/>
          </a:prstGeom>
        </p:spPr>
      </p:pic>
      <p:sp>
        <p:nvSpPr>
          <p:cNvPr id="29" name="Rectangle 16"/>
          <p:cNvSpPr/>
          <p:nvPr/>
        </p:nvSpPr>
        <p:spPr>
          <a:xfrm rot="16200000">
            <a:off x="369979" y="3672033"/>
            <a:ext cx="10691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5" name="Rectangle 16"/>
          <p:cNvSpPr/>
          <p:nvPr/>
        </p:nvSpPr>
        <p:spPr>
          <a:xfrm>
            <a:off x="1369403" y="2468595"/>
            <a:ext cx="10691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8cm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</a:p>
        </p:txBody>
      </p:sp>
      <p:sp>
        <p:nvSpPr>
          <p:cNvPr id="36" name="矩形 35"/>
          <p:cNvSpPr/>
          <p:nvPr/>
        </p:nvSpPr>
        <p:spPr>
          <a:xfrm>
            <a:off x="5196173" y="1742135"/>
            <a:ext cx="3500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杯子的底面积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3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14×(8÷2)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14×4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24(cm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68073" y="1766981"/>
            <a:ext cx="34290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杯子的容积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50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24×10</a:t>
            </a:r>
            <a:endParaRPr lang="zh-CN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=502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4(cm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=502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4(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02477" y="4901080"/>
            <a:ext cx="448350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502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4&gt;498</a:t>
            </a:r>
          </a:p>
          <a:p>
            <a:pPr>
              <a:lnSpc>
                <a:spcPct val="12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杯子能装下这袋牛奶。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551" t="4988" r="9630" b="3087"/>
          <a:stretch/>
        </p:blipFill>
        <p:spPr>
          <a:xfrm>
            <a:off x="3028336" y="2629577"/>
            <a:ext cx="2030278" cy="254657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1504729" y="2039664"/>
            <a:ext cx="10097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一根圆柱形木料，底面积为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75cm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，长是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90cm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。它的体积是多少？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3703391" y="3865585"/>
            <a:ext cx="546027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75×90=6750(cm</a:t>
            </a:r>
            <a:r>
              <a:rPr lang="en-US" altLang="zh-CN" sz="36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3944281" y="5045176"/>
            <a:ext cx="6704054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答：它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的体积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6750cm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25575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2008188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圆柱所占空间的大小叫做圆柱的体积。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978641" y="3155950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圆柱的体积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圆柱底面积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文本框 20482"/>
              <p:cNvSpPr txBox="1"/>
              <p:nvPr/>
            </p:nvSpPr>
            <p:spPr>
              <a:xfrm>
                <a:off x="978641" y="4203700"/>
                <a:ext cx="9985829" cy="822726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pPr marL="1905" lvl="2" indent="454025" eaLnBrk="1" hangingPunct="1">
                  <a:lnSpc>
                    <a:spcPct val="120000"/>
                  </a:lnSpc>
                </a:pPr>
                <a:r>
                  <a:rPr lang="en-US" altLang="zh-CN" sz="2400" i="1" dirty="0" smtClean="0"/>
                  <a:t>V</a:t>
                </a:r>
                <a:r>
                  <a:rPr lang="en-US" altLang="zh-CN" sz="2400" dirty="0" smtClean="0"/>
                  <a:t>=π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num>
                              <m:den>
                                <m: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400">
                                    <a:latin typeface="Cambria Math" panose="02040503050406030204" pitchFamily="18" charset="0"/>
                                  </a:rPr>
                                  <m:t>π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i="1" dirty="0"/>
                  <a:t>h</a:t>
                </a:r>
                <a:endPara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5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641" y="4203700"/>
                <a:ext cx="9985829" cy="822726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3571"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圆柱的体积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7035198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页练习五第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1,2,3,4,5,6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1362" y="2095215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1305220" y="1160689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求出下面圆柱体的表面积。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sy42.jpg" descr="id:2147502279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8156" y="2017945"/>
            <a:ext cx="1293882" cy="28599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71888" y="2873652"/>
            <a:ext cx="5763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 cm;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2469" y="4946903"/>
            <a:ext cx="9018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14×5</a:t>
            </a:r>
            <a:r>
              <a:rPr lang="en-US" altLang="zh-CN" sz="3600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×2+3</a:t>
            </a:r>
            <a:r>
              <a:rPr lang="en-US" altLang="zh-CN" sz="36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14×5×2×10=471(cm</a:t>
            </a:r>
            <a:r>
              <a:rPr lang="en-US" altLang="zh-CN" sz="3600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1924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1" name="圆角矩形 10"/>
          <p:cNvSpPr/>
          <p:nvPr/>
        </p:nvSpPr>
        <p:spPr>
          <a:xfrm>
            <a:off x="1772757" y="2652250"/>
            <a:ext cx="8892636" cy="32861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203200" y="1417284"/>
            <a:ext cx="112660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说说什么叫做物体的体积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写出长方体和正方体的体积公式。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50291" y="2476123"/>
            <a:ext cx="8215102" cy="3249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物体所占空间的大小叫做物体的体积。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长方体体积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V=</a:t>
            </a:r>
            <a:r>
              <a:rPr lang="en-US" altLang="zh-CN" sz="3600" b="1" i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Sh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=</a:t>
            </a:r>
            <a:r>
              <a:rPr lang="en-US" altLang="zh-CN" sz="3600" b="1" i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abh</a:t>
            </a:r>
            <a:endParaRPr lang="en-US" altLang="zh-CN" sz="3600" b="1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正方体体积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V=a</a:t>
            </a:r>
            <a:r>
              <a:rPr lang="zh-CN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·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·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a=a</a:t>
            </a:r>
            <a:r>
              <a:rPr lang="en-US" altLang="zh-CN" sz="3600" b="1" i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endParaRPr lang="zh-CN" altLang="en-US" sz="3600" b="1" i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319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sy43.jpg" descr="id:214750229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677" y="2087371"/>
            <a:ext cx="3261438" cy="1693732"/>
          </a:xfrm>
          <a:prstGeom prst="rect">
            <a:avLst/>
          </a:prstGeom>
        </p:spPr>
      </p:pic>
      <p:pic>
        <p:nvPicPr>
          <p:cNvPr id="15" name="sy44.jpg" descr="id:2147502300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8387" y="2042707"/>
            <a:ext cx="2389239" cy="209667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24034" y="4103438"/>
            <a:ext cx="17620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</a:t>
            </a:r>
            <a:r>
              <a:rPr lang="en-US" altLang="zh-CN" sz="4400" b="1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abh</a:t>
            </a:r>
            <a:endParaRPr lang="zh-CN" altLang="en-US" sz="4400" b="1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81923" y="4149698"/>
            <a:ext cx="28039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V=a</a:t>
            </a:r>
            <a:r>
              <a:rPr lang="zh-CN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a=a</a:t>
            </a:r>
            <a:r>
              <a:rPr lang="en-US" altLang="zh-CN" sz="4400" b="1" i="1" baseline="300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3</a:t>
            </a:r>
            <a:endParaRPr lang="zh-CN" altLang="en-US" sz="4400" b="1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9518" y="1231249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长方体和正方体的体积公式是什么？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85115" y="5688580"/>
            <a:ext cx="15119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</a:t>
            </a:r>
            <a:r>
              <a:rPr lang="en-US" altLang="zh-CN" sz="4400" b="1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Sh</a:t>
            </a:r>
            <a:endParaRPr lang="zh-CN" altLang="en-US" sz="4400" b="1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" name="右大括号 2"/>
          <p:cNvSpPr/>
          <p:nvPr/>
        </p:nvSpPr>
        <p:spPr>
          <a:xfrm rot="5400000">
            <a:off x="5766921" y="2554231"/>
            <a:ext cx="646735" cy="5376552"/>
          </a:xfrm>
          <a:prstGeom prst="rightBrace">
            <a:avLst>
              <a:gd name="adj1" fmla="val 58503"/>
              <a:gd name="adj2" fmla="val 51321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4" grpId="0"/>
      <p:bldP spid="25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云形标注 14"/>
          <p:cNvSpPr/>
          <p:nvPr/>
        </p:nvSpPr>
        <p:spPr>
          <a:xfrm>
            <a:off x="3402013" y="638175"/>
            <a:ext cx="6613525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柱形 2"/>
          <p:cNvSpPr/>
          <p:nvPr/>
        </p:nvSpPr>
        <p:spPr>
          <a:xfrm>
            <a:off x="5287902" y="2733367"/>
            <a:ext cx="1927122" cy="2566219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0651" y="926858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圆柱的体积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圆柱形 12"/>
          <p:cNvSpPr/>
          <p:nvPr/>
        </p:nvSpPr>
        <p:spPr>
          <a:xfrm>
            <a:off x="2390721" y="3163527"/>
            <a:ext cx="294967" cy="1978983"/>
          </a:xfrm>
          <a:prstGeom prst="can">
            <a:avLst>
              <a:gd name="adj" fmla="val 55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柱形 13"/>
          <p:cNvSpPr/>
          <p:nvPr/>
        </p:nvSpPr>
        <p:spPr>
          <a:xfrm>
            <a:off x="8989720" y="3519948"/>
            <a:ext cx="1686259" cy="993058"/>
          </a:xfrm>
          <a:prstGeom prst="can">
            <a:avLst>
              <a:gd name="adj" fmla="val 550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7" name="图片 16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8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" grpId="0" animBg="1"/>
      <p:bldP spid="12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369518" y="123124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什么是物体的体积？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98144" y="2155482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物体所占空间的大小，叫做物体的体积。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4583906" y="3457983"/>
            <a:ext cx="6613525" cy="1695450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柱形 14"/>
          <p:cNvSpPr/>
          <p:nvPr/>
        </p:nvSpPr>
        <p:spPr>
          <a:xfrm>
            <a:off x="1969363" y="3235008"/>
            <a:ext cx="1927122" cy="2566219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06832" y="3797877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圆柱的体积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47" descr="小绿人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4218" y="3917157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369518" y="1231249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什么是物体的体积？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98144" y="2155482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物体所占空间的大小，叫做物体的体积。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6111" y="3105695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推想：圆柱的体积怎样解释呢？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4737" y="4029928"/>
            <a:ext cx="94179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圆柱所占空间的大小，叫做圆柱的体积。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068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</TotalTime>
  <Words>781</Words>
  <Application>Microsoft Office PowerPoint</Application>
  <PresentationFormat>自定义</PresentationFormat>
  <Paragraphs>87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2_Office 主题</vt:lpstr>
      <vt:lpstr>3_Office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2093</cp:revision>
  <dcterms:created xsi:type="dcterms:W3CDTF">2017-11-13T08:28:00Z</dcterms:created>
  <dcterms:modified xsi:type="dcterms:W3CDTF">2021-11-18T03:32:43Z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