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  <p:sldMasterId id="2147483664" r:id="rId3"/>
  </p:sldMasterIdLst>
  <p:notesMasterIdLst>
    <p:notesMasterId r:id="rId28"/>
  </p:notesMasterIdLst>
  <p:handoutMasterIdLst>
    <p:handoutMasterId r:id="rId29"/>
  </p:handoutMasterIdLst>
  <p:sldIdLst>
    <p:sldId id="416" r:id="rId4"/>
    <p:sldId id="592" r:id="rId5"/>
    <p:sldId id="523" r:id="rId6"/>
    <p:sldId id="579" r:id="rId7"/>
    <p:sldId id="547" r:id="rId8"/>
    <p:sldId id="482" r:id="rId9"/>
    <p:sldId id="565" r:id="rId10"/>
    <p:sldId id="583" r:id="rId11"/>
    <p:sldId id="581" r:id="rId12"/>
    <p:sldId id="582" r:id="rId13"/>
    <p:sldId id="548" r:id="rId14"/>
    <p:sldId id="580" r:id="rId15"/>
    <p:sldId id="584" r:id="rId16"/>
    <p:sldId id="568" r:id="rId17"/>
    <p:sldId id="587" r:id="rId18"/>
    <p:sldId id="566" r:id="rId19"/>
    <p:sldId id="588" r:id="rId20"/>
    <p:sldId id="589" r:id="rId21"/>
    <p:sldId id="586" r:id="rId22"/>
    <p:sldId id="590" r:id="rId23"/>
    <p:sldId id="591" r:id="rId24"/>
    <p:sldId id="553" r:id="rId25"/>
    <p:sldId id="555" r:id="rId26"/>
    <p:sldId id="556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 panose="020F0502020204030204"/>
              </a:rPr>
              <a:pPr>
                <a:defRPr/>
              </a:pPr>
              <a:t>‹#›</a:t>
            </a:fld>
            <a:endParaRPr lang="zh-CN" altLang="en-US"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tags" Target="../tags/tag9.xml"/><Relationship Id="rId7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2.xml"/><Relationship Id="rId7" Type="http://schemas.openxmlformats.org/officeDocument/2006/relationships/image" Target="../media/image2.jpeg"/><Relationship Id="rId12" Type="http://schemas.openxmlformats.org/officeDocument/2006/relationships/image" Target="../media/image31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0.png"/><Relationship Id="rId5" Type="http://schemas.openxmlformats.org/officeDocument/2006/relationships/tags" Target="../tags/tag14.xml"/><Relationship Id="rId10" Type="http://schemas.openxmlformats.org/officeDocument/2006/relationships/image" Target="../media/image34.jpeg"/><Relationship Id="rId4" Type="http://schemas.openxmlformats.org/officeDocument/2006/relationships/tags" Target="../tags/tag13.xml"/><Relationship Id="rId9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生活与百分数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百分数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4264150" y="950321"/>
            <a:ext cx="3608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年存款利率表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29484" y="1886682"/>
            <a:ext cx="1952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90466" y="2769894"/>
          <a:ext cx="11556048" cy="17944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31327"/>
                <a:gridCol w="3323771"/>
                <a:gridCol w="1300190"/>
                <a:gridCol w="1300190"/>
                <a:gridCol w="1300190"/>
                <a:gridCol w="1300190"/>
                <a:gridCol w="1300190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银行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活期年利率（</a:t>
                      </a:r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整存整取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1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个月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工商银行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0.30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7" b="3590"/>
          <a:stretch>
            <a:fillRect/>
          </a:stretch>
        </p:blipFill>
        <p:spPr>
          <a:xfrm>
            <a:off x="9980762" y="4782815"/>
            <a:ext cx="2004204" cy="15765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4264150" y="732608"/>
            <a:ext cx="3608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年存款利率表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90466" y="1317383"/>
          <a:ext cx="11556047" cy="173736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61247"/>
                <a:gridCol w="1371600"/>
                <a:gridCol w="1564640"/>
                <a:gridCol w="1564640"/>
                <a:gridCol w="1564640"/>
                <a:gridCol w="1564640"/>
                <a:gridCol w="1564640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整存整取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存期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个月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年利率（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428115" y="3232499"/>
            <a:ext cx="3608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年存款利率表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90466" y="3814927"/>
          <a:ext cx="11556048" cy="179441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31327"/>
                <a:gridCol w="3323771"/>
                <a:gridCol w="1300190"/>
                <a:gridCol w="1300190"/>
                <a:gridCol w="1300190"/>
                <a:gridCol w="1300190"/>
                <a:gridCol w="1300190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银行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活期年利率（</a:t>
                      </a:r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整存整取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1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个月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工商银行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0.30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1818442" y="5784746"/>
            <a:ext cx="7048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比较两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个年份的利率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有什么不同之处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66106" y="572508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有升有降</a:t>
            </a:r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939397" y="116106"/>
            <a:ext cx="44823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利率为什么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了变化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2970" y="1212113"/>
            <a:ext cx="11420325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银行存款的利率不是固定的，它随着社会经济的变化有着相应的调整。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11" y="2450585"/>
            <a:ext cx="11497972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特殊情况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国家一般会实行相应的紧缩性货币政策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就是减少货币的发行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提高利率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这样老百姓会更愿意将资金存入银行。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7681" y="3760970"/>
            <a:ext cx="1019561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降息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的原因很多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大多都是国家为了维持金融的稳定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保障消费、投资的平衡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也可以说是一种调整的机制。利率下调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也是为了刺激消费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促进经济增长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为了拉动内需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使企业更容易贷款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对企业也是一种支持。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887918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537249" y="2697093"/>
            <a:ext cx="456004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</a:t>
            </a:r>
            <a:r>
              <a:rPr kumimoji="0" lang="zh-CN" altLang="en-US" sz="54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二</a:t>
            </a:r>
            <a:endParaRPr kumimoji="0" lang="en-US" altLang="zh-CN" sz="5400" b="1" i="0" u="none" strike="noStrike" kern="1200" cap="none" spc="0" normalizeH="0" baseline="0" noProof="0" dirty="0" smtClean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理财方式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590828" y="1325952"/>
            <a:ext cx="10826806" cy="222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李阿姨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准备给儿子存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供他六年后上大学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银行给李阿姨提供了三种类型的理财方式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普通储蓄存款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、购买国债和购买理财产品。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0828" y="3398848"/>
            <a:ext cx="108268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你先调查一下教育储蓄存款和国债的利率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帮李阿姨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设计一个合理的存款方案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使六年后的收益最大。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7" b="3590"/>
          <a:stretch>
            <a:fillRect/>
          </a:stretch>
        </p:blipFill>
        <p:spPr>
          <a:xfrm>
            <a:off x="9299275" y="4831874"/>
            <a:ext cx="2004204" cy="157657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7788" y="1886231"/>
          <a:ext cx="11921556" cy="2202690"/>
        </p:xfrm>
        <a:graphic>
          <a:graphicData uri="http://schemas.openxmlformats.org/drawingml/2006/table">
            <a:tbl>
              <a:tblPr/>
              <a:tblGrid>
                <a:gridCol w="1000512"/>
                <a:gridCol w="1273667"/>
                <a:gridCol w="964738"/>
                <a:gridCol w="964738"/>
                <a:gridCol w="964738"/>
                <a:gridCol w="964738"/>
                <a:gridCol w="962798"/>
                <a:gridCol w="966675"/>
                <a:gridCol w="964738"/>
                <a:gridCol w="964738"/>
                <a:gridCol w="964738"/>
                <a:gridCol w="964738"/>
              </a:tblGrid>
              <a:tr h="81211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活期存款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定期存款（整存整取）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零存整取、整存零取、存本取息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通知存款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6970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三个月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一天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七天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</a:tr>
              <a:tr h="6730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0.300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1.100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6"/>
          <p:cNvSpPr/>
          <p:nvPr/>
        </p:nvSpPr>
        <p:spPr>
          <a:xfrm>
            <a:off x="372417" y="1223022"/>
            <a:ext cx="1082680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普通储蓄存款利率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工商银行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58527" y="5215363"/>
          <a:ext cx="4971669" cy="1133679"/>
        </p:xfrm>
        <a:graphic>
          <a:graphicData uri="http://schemas.openxmlformats.org/drawingml/2006/table">
            <a:tbl>
              <a:tblPr/>
              <a:tblGrid>
                <a:gridCol w="1243542"/>
                <a:gridCol w="1243542"/>
                <a:gridCol w="1243542"/>
                <a:gridCol w="1241043"/>
              </a:tblGrid>
              <a:tr h="5371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存期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六年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</a:tr>
              <a:tr h="5965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利率</a:t>
                      </a:r>
                      <a:endParaRPr lang="en-US" altLang="zh-CN" sz="28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2.750</a:t>
                      </a: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16"/>
          <p:cNvSpPr/>
          <p:nvPr/>
        </p:nvSpPr>
        <p:spPr>
          <a:xfrm>
            <a:off x="1312296" y="4167355"/>
            <a:ext cx="560856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储蓄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存款利率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工商银行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692366" y="5228998"/>
          <a:ext cx="3728127" cy="1133679"/>
        </p:xfrm>
        <a:graphic>
          <a:graphicData uri="http://schemas.openxmlformats.org/drawingml/2006/table">
            <a:tbl>
              <a:tblPr/>
              <a:tblGrid>
                <a:gridCol w="1243542"/>
                <a:gridCol w="1243542"/>
                <a:gridCol w="1241043"/>
              </a:tblGrid>
              <a:tr h="5371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rgbClr val="444444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存期</a:t>
                      </a:r>
                      <a:endParaRPr lang="zh-CN" altLang="en-US" sz="2800" b="0" dirty="0">
                        <a:solidFill>
                          <a:srgbClr val="444444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444444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三年</a:t>
                      </a: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rgbClr val="444444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五年</a:t>
                      </a:r>
                      <a:endParaRPr lang="zh-CN" altLang="en-US" sz="2800" b="0" dirty="0">
                        <a:solidFill>
                          <a:srgbClr val="444444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53251" marB="532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4FA"/>
                    </a:solidFill>
                  </a:tcPr>
                </a:tc>
              </a:tr>
              <a:tr h="5965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利率</a:t>
                      </a:r>
                      <a:endParaRPr lang="en-US" altLang="zh-CN" sz="2800" b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</a:t>
                      </a:r>
                      <a:endParaRPr lang="en-US" altLang="zh-CN" sz="2800" b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4.27</a:t>
                      </a:r>
                      <a:endParaRPr lang="en-US" altLang="zh-CN" sz="2800" b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38036" marB="380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16"/>
          <p:cNvSpPr/>
          <p:nvPr/>
        </p:nvSpPr>
        <p:spPr>
          <a:xfrm>
            <a:off x="6583436" y="4167355"/>
            <a:ext cx="5608564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国债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工商银行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3880" y="373517"/>
            <a:ext cx="5632631" cy="6331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调查三种类型理财方式的利率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15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270016" y="4160520"/>
            <a:ext cx="9227487" cy="12344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345474" y="853769"/>
            <a:ext cx="11846525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(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普通储蓄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存款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一：一年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20000×(1+1.75%)×(1+1.75%)×(1+1.75%)×(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1+1.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75%)×(1+1.75%)×(1+1.75%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22194.05(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二：两年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20000×(1+2.25%×2)×(1+2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25%×2)×(1+2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25%×2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22823. 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方案三：三年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20000×(1+2.75%×3)×(1+2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75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%×3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23436.13(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方案四：五年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次，一年期存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20000×(1+2.75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%×5)×(1+1.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%)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23148.13(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7433" y="17303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按不同存款方法分别设计存款方案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3" grpId="0" build="p"/>
      <p:bldP spid="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5475" y="3452992"/>
            <a:ext cx="10566365" cy="12344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5475" y="853769"/>
            <a:ext cx="11323320" cy="523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(2)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购买教育储蓄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方案一：一年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20000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(1+1.75%)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(1+1.75%)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(1+1.75%)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1+1.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(1+1.75%)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(1+1.75%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22194.05(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三年期存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20000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(1+2.75%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(1+2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75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23436.13(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方案三：六年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20000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(1+2.75%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6)=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23300(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8" name="矩形 17"/>
          <p:cNvSpPr/>
          <p:nvPr/>
        </p:nvSpPr>
        <p:spPr>
          <a:xfrm>
            <a:off x="3747433" y="17303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按不同存款方法分别设计存款方案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5475" y="1557938"/>
            <a:ext cx="10673045" cy="12344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5475" y="853769"/>
            <a:ext cx="11323320" cy="331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(3)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购买国债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三年期存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20000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(1+4.0%×3)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(1+4.0%×3)=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25088(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方案二：五年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次，教育储蓄一年期存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20000×(1+4.27%×5)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(1+1.75%)≈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24694.73(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7433" y="17303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按不同存款方法分别设计存款方案</a:t>
            </a:r>
          </a:p>
        </p:txBody>
      </p:sp>
      <p:sp>
        <p:nvSpPr>
          <p:cNvPr id="10" name="矩形 9"/>
          <p:cNvSpPr/>
          <p:nvPr/>
        </p:nvSpPr>
        <p:spPr>
          <a:xfrm>
            <a:off x="3352800" y="4559943"/>
            <a:ext cx="38731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23436.13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25088</a:t>
            </a:r>
            <a:endParaRPr lang="zh-CN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2585621" y="5382903"/>
            <a:ext cx="65806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购买国债，三年期存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次，收益最大</a:t>
            </a:r>
            <a:endParaRPr lang="zh-CN" altLang="en-US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uild="p"/>
      <p:bldP spid="10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58080" y="325878"/>
            <a:ext cx="2891364" cy="857256"/>
            <a:chOff x="1928794" y="3786190"/>
            <a:chExt cx="2834158" cy="857256"/>
          </a:xfrm>
        </p:grpSpPr>
        <p:sp>
          <p:nvSpPr>
            <p:cNvPr id="16" name="圆角矩形 15"/>
            <p:cNvSpPr/>
            <p:nvPr/>
          </p:nvSpPr>
          <p:spPr>
            <a:xfrm>
              <a:off x="1928794" y="3786190"/>
              <a:ext cx="2643206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57390" y="3857856"/>
              <a:ext cx="27055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你知道吗？</a:t>
              </a:r>
              <a:endPara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32560" y="1458886"/>
            <a:ext cx="1048004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表示一个数是另一个数的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千分之几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叫做千分数。千分数也叫千分率。与百分数一样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千分数也有千分号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千分号写作“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‰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”。例如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某市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年人口总数是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3500000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这一年出生婴儿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28000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该市的人口出生率是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8‰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年我国全年出生人口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1604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出生率为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93‰,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死亡人口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死亡率为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14‰,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自然增长率为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79‰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1362" y="2557694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953377" y="1138555"/>
            <a:ext cx="84296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利息的计算公式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39326" y="1852935"/>
            <a:ext cx="4978552" cy="717769"/>
            <a:chOff x="2071669" y="1428736"/>
            <a:chExt cx="4978552" cy="717769"/>
          </a:xfrm>
        </p:grpSpPr>
        <p:sp>
          <p:nvSpPr>
            <p:cNvPr id="9" name="圆角矩形 8"/>
            <p:cNvSpPr/>
            <p:nvPr/>
          </p:nvSpPr>
          <p:spPr>
            <a:xfrm>
              <a:off x="2071669" y="1428736"/>
              <a:ext cx="4978551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143108" y="1500174"/>
              <a:ext cx="490711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利息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zh-CN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本金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利率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zh-CN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存期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024847" y="3231572"/>
            <a:ext cx="842965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李阿姨存入银行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存期两年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年利率是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2.10%,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到期后利息是多少钱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39327" y="4660332"/>
            <a:ext cx="57743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2000×2.10%×2=84(</a:t>
            </a:r>
            <a:r>
              <a:rPr lang="zh-CN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7469" y="5493866"/>
            <a:ext cx="5804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答：到期后利息是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元钱。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58080" y="325878"/>
            <a:ext cx="2891364" cy="857256"/>
            <a:chOff x="1928794" y="3786190"/>
            <a:chExt cx="2834158" cy="857256"/>
          </a:xfrm>
        </p:grpSpPr>
        <p:sp>
          <p:nvSpPr>
            <p:cNvPr id="16" name="圆角矩形 15"/>
            <p:cNvSpPr/>
            <p:nvPr/>
          </p:nvSpPr>
          <p:spPr>
            <a:xfrm>
              <a:off x="1928794" y="3786190"/>
              <a:ext cx="2643206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57390" y="3857856"/>
              <a:ext cx="27055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你知道吗？</a:t>
              </a:r>
              <a:endPara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60120" y="1431349"/>
            <a:ext cx="104800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万分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表示一个数是另一个数的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万分之几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叫做万分数。万分数也叫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万分率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。与百分数一样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万分数也有万分号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万分号写作“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。例如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一本书有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差错率不能超过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1‱,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即该本书的差错数不能超过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58080" y="325878"/>
            <a:ext cx="3901837" cy="857256"/>
            <a:chOff x="1928794" y="3786190"/>
            <a:chExt cx="3824639" cy="857256"/>
          </a:xfrm>
        </p:grpSpPr>
        <p:sp>
          <p:nvSpPr>
            <p:cNvPr id="16" name="圆角矩形 15"/>
            <p:cNvSpPr/>
            <p:nvPr/>
          </p:nvSpPr>
          <p:spPr>
            <a:xfrm>
              <a:off x="1928794" y="3786190"/>
              <a:ext cx="3688510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57390" y="3857856"/>
              <a:ext cx="36960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你了解到什么</a:t>
              </a:r>
              <a:r>
                <a:rPr lang="zh-CN" altLang="en-US" sz="40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4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32560" y="1533721"/>
            <a:ext cx="104800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、除了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还有千分数和万分数。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、千分数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是表示一个数是另一个数的千分之几的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、万分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数是表示一个数是另一个数的万分之几的数。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、千分数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和万分数是表示比较精确的分率。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、当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数据之间比率比较小的时候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用千分数和万分数表示更方便。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4480" y="1425575"/>
            <a:ext cx="8927783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094950" y="1717439"/>
            <a:ext cx="7709362" cy="60939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银行存款的利率不是固定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2116953" y="3532457"/>
            <a:ext cx="7716692" cy="164352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除了百分数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还有千分数、万分数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都是表示分率的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数据之间比率比较小的时候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用千分数和万分数表示更方便。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041393" y="4346305"/>
            <a:ext cx="1498696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8393788" y="502099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生活与百分数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9580952" y="3995809"/>
            <a:ext cx="445129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20482"/>
          <p:cNvSpPr txBox="1"/>
          <p:nvPr/>
        </p:nvSpPr>
        <p:spPr>
          <a:xfrm>
            <a:off x="2102280" y="2647764"/>
            <a:ext cx="7709362" cy="60939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国债的利率比普通储蓄和教育储蓄都高。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6" name="图片 15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7" name="图片 16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23677" y="926858"/>
            <a:ext cx="8141757" cy="1417167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3087539" y="1057058"/>
            <a:ext cx="6305909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利息与我们的家庭生活息息相关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了解你们的父母是怎么理财的吗</a:t>
            </a:r>
            <a:r>
              <a: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0656" y="3489290"/>
            <a:ext cx="2392705" cy="26822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4476" y="2706908"/>
            <a:ext cx="2267380" cy="2541725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2954018" y="2601124"/>
            <a:ext cx="8389717" cy="710312"/>
          </a:xfrm>
          <a:prstGeom prst="wedgeRoundRectCallout">
            <a:avLst>
              <a:gd name="adj1" fmla="val -50563"/>
              <a:gd name="adj2" fmla="val 7464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</a:rPr>
              <a:t>把钱存入银行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</a:rPr>
              <a:t>用的时候再去取出来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 有利息。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304580" y="4180544"/>
            <a:ext cx="4522901" cy="649853"/>
          </a:xfrm>
          <a:prstGeom prst="wedgeRoundRectCallout">
            <a:avLst>
              <a:gd name="adj1" fmla="val 70884"/>
              <a:gd name="adj2" fmla="val -27973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</a:rPr>
              <a:t>把钱存定期的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</a:rPr>
              <a:t>利息多。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3" name="图片 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3" name="图片 12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2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2225430" y="4172722"/>
            <a:ext cx="3416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理财小世界</a:t>
            </a:r>
            <a:endParaRPr lang="zh-CN" altLang="en-US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1528454" y="840594"/>
            <a:ext cx="9392587" cy="2480576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2501989" y="1180728"/>
            <a:ext cx="784379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利息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的高低直接影响我们的理财之道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所以合理理财对我们的生活影响很大。怎样理财能让我们的财富的回报更大呢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66"/>
          <a:stretch>
            <a:fillRect/>
          </a:stretch>
        </p:blipFill>
        <p:spPr>
          <a:xfrm>
            <a:off x="6224747" y="2997680"/>
            <a:ext cx="4629509" cy="3282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3" name="图片 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1460007" y="1144588"/>
            <a:ext cx="8290032" cy="1227909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2191411" y="1309240"/>
            <a:ext cx="6987423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理财小世界：分数与百分数</a:t>
            </a:r>
            <a:endParaRPr lang="zh-CN" altLang="en-US" sz="4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4" t="9014" r="4667" b="41289"/>
          <a:stretch>
            <a:fillRect/>
          </a:stretch>
        </p:blipFill>
        <p:spPr>
          <a:xfrm>
            <a:off x="2972497" y="2372497"/>
            <a:ext cx="6292010" cy="3468195"/>
          </a:xfrm>
          <a:prstGeom prst="rect">
            <a:avLst/>
          </a:prstGeom>
        </p:spPr>
      </p:pic>
      <p:sp>
        <p:nvSpPr>
          <p:cNvPr id="12" name="Rectangle 16"/>
          <p:cNvSpPr/>
          <p:nvPr/>
        </p:nvSpPr>
        <p:spPr>
          <a:xfrm>
            <a:off x="1556474" y="5855863"/>
            <a:ext cx="1022419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利息与我们的生活有紧密的关系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我们理财的好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助手。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81089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660100" y="2697093"/>
            <a:ext cx="60219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</a:t>
            </a:r>
            <a:r>
              <a:rPr kumimoji="0" lang="zh-CN" altLang="en-US" sz="5400" b="1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一</a:t>
            </a:r>
            <a:endParaRPr kumimoji="0" lang="en-US" altLang="zh-CN" sz="5400" b="1" i="0" u="none" strike="noStrike" kern="1200" cap="none" spc="0" normalizeH="0" baseline="0" noProof="0" dirty="0" smtClean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调查银行存款利率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8" name="图片 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9" name="图片 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4264150" y="950321"/>
            <a:ext cx="3608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年存款利率表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9073" y="2761487"/>
          <a:ext cx="11556047" cy="173736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61247"/>
                <a:gridCol w="1371600"/>
                <a:gridCol w="1564640"/>
                <a:gridCol w="1564640"/>
                <a:gridCol w="1564640"/>
                <a:gridCol w="1564640"/>
                <a:gridCol w="1564640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活期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整存整取</a:t>
                      </a:r>
                      <a:endParaRPr lang="zh-CN" altLang="en-US" sz="3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存期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个月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</a:t>
                      </a:r>
                      <a:r>
                        <a:rPr lang="zh-CN" sz="28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年利率（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2.10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</a:t>
                      </a:r>
                      <a:endParaRPr lang="zh-CN" altLang="en-US" sz="3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8529484" y="1886682"/>
            <a:ext cx="21627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7" b="3590"/>
          <a:stretch>
            <a:fillRect/>
          </a:stretch>
        </p:blipFill>
        <p:spPr>
          <a:xfrm>
            <a:off x="9980762" y="4782815"/>
            <a:ext cx="2004204" cy="157657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1882</Words>
  <Application>Microsoft Office PowerPoint</Application>
  <PresentationFormat>自定义</PresentationFormat>
  <Paragraphs>204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2_Office 主题</vt:lpstr>
      <vt:lpstr>3_Office 主题</vt:lpstr>
      <vt:lpstr>4_Office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2149</cp:revision>
  <dcterms:created xsi:type="dcterms:W3CDTF">2017-11-13T08:28:00Z</dcterms:created>
  <dcterms:modified xsi:type="dcterms:W3CDTF">2021-11-18T03:14:00Z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1607044B1AB04E548CD13AD1CD86572E</vt:lpwstr>
  </property>
</Properties>
</file>