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tags/tag15.xml" ContentType="application/vnd.openxmlformats-officedocument.presentationml.tags+xml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  <p:sldMasterId id="2147483664" r:id="rId3"/>
  </p:sldMasterIdLst>
  <p:notesMasterIdLst>
    <p:notesMasterId r:id="rId29"/>
  </p:notesMasterIdLst>
  <p:handoutMasterIdLst>
    <p:handoutMasterId r:id="rId30"/>
  </p:handoutMasterIdLst>
  <p:sldIdLst>
    <p:sldId id="416" r:id="rId4"/>
    <p:sldId id="588" r:id="rId5"/>
    <p:sldId id="523" r:id="rId6"/>
    <p:sldId id="575" r:id="rId7"/>
    <p:sldId id="557" r:id="rId8"/>
    <p:sldId id="482" r:id="rId9"/>
    <p:sldId id="566" r:id="rId10"/>
    <p:sldId id="576" r:id="rId11"/>
    <p:sldId id="577" r:id="rId12"/>
    <p:sldId id="558" r:id="rId13"/>
    <p:sldId id="568" r:id="rId14"/>
    <p:sldId id="581" r:id="rId15"/>
    <p:sldId id="582" r:id="rId16"/>
    <p:sldId id="583" r:id="rId17"/>
    <p:sldId id="550" r:id="rId18"/>
    <p:sldId id="584" r:id="rId19"/>
    <p:sldId id="586" r:id="rId20"/>
    <p:sldId id="585" r:id="rId21"/>
    <p:sldId id="587" r:id="rId22"/>
    <p:sldId id="552" r:id="rId23"/>
    <p:sldId id="489" r:id="rId24"/>
    <p:sldId id="553" r:id="rId25"/>
    <p:sldId id="554" r:id="rId26"/>
    <p:sldId id="555" r:id="rId27"/>
    <p:sldId id="556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FEFE"/>
    <a:srgbClr val="FFFFFF"/>
    <a:srgbClr val="BBC0C4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1" d="100"/>
          <a:sy n="71" d="100"/>
        </p:scale>
        <p:origin x="-52" y="-1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 panose="020F0502020204030204"/>
              </a:rPr>
              <a:pPr>
                <a:defRPr/>
              </a:pPr>
              <a:t>‹#›</a:t>
            </a:fld>
            <a:endParaRPr lang="zh-CN" altLang="en-US"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7.tiff"/><Relationship Id="rId4" Type="http://schemas.openxmlformats.org/officeDocument/2006/relationships/image" Target="../media/image18.jpe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tiff"/><Relationship Id="rId3" Type="http://schemas.openxmlformats.org/officeDocument/2006/relationships/tags" Target="../tags/tag11.xml"/><Relationship Id="rId7" Type="http://schemas.openxmlformats.org/officeDocument/2006/relationships/image" Target="../media/image2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44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5" Type="http://schemas.openxmlformats.org/officeDocument/2006/relationships/tags" Target="../tags/tag16.xml"/><Relationship Id="rId10" Type="http://schemas.openxmlformats.org/officeDocument/2006/relationships/image" Target="../media/image47.jpeg"/><Relationship Id="rId4" Type="http://schemas.openxmlformats.org/officeDocument/2006/relationships/tags" Target="../tags/tag15.xm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利率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783960" y="-1730389"/>
            <a:ext cx="4708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消 费 税 ?增 值 税 和 个 人 所 得 税 等 几 类 ?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444121" y="260427"/>
            <a:ext cx="1473410" cy="714380"/>
            <a:chOff x="2100655" y="4796817"/>
            <a:chExt cx="3963040" cy="714380"/>
          </a:xfrm>
        </p:grpSpPr>
        <p:sp>
          <p:nvSpPr>
            <p:cNvPr id="27" name="圆角矩形 26"/>
            <p:cNvSpPr/>
            <p:nvPr/>
          </p:nvSpPr>
          <p:spPr>
            <a:xfrm>
              <a:off x="2136359" y="4796817"/>
              <a:ext cx="2918953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100655" y="4821025"/>
              <a:ext cx="39630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自学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5318" y="1701807"/>
            <a:ext cx="3911287" cy="39112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9907" y="1789736"/>
            <a:ext cx="6096000" cy="28984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在银行存款的方式有哪些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什么是本金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什么是利息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什么是利率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怎么计算利息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528219" y="510888"/>
            <a:ext cx="5466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在银行存款的方式有哪些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1990726" y="1484314"/>
            <a:ext cx="8353425" cy="43211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14300" algn="ctr">
            <a:pattFill prst="sphere">
              <a:fgClr>
                <a:srgbClr val="00CCFF"/>
              </a:fgClr>
              <a:bgClr>
                <a:srgbClr val="FFFFFF"/>
              </a:bgClr>
            </a:pattFill>
            <a:round/>
          </a:ln>
        </p:spPr>
        <p:txBody>
          <a:bodyPr wrap="none" lIns="90000" tIns="46800" rIns="90000" bIns="46800" anchor="ctr"/>
          <a:lstStyle/>
          <a:p>
            <a:pPr eaLnBrk="1" hangingPunct="1"/>
            <a:endParaRPr lang="zh-CN" altLang="en-US" sz="36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6625" y="2747964"/>
            <a:ext cx="2643188" cy="833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存款方式</a:t>
            </a:r>
          </a:p>
        </p:txBody>
      </p:sp>
      <p:sp>
        <p:nvSpPr>
          <p:cNvPr id="17" name="AutoShape 13"/>
          <p:cNvSpPr/>
          <p:nvPr/>
        </p:nvSpPr>
        <p:spPr bwMode="auto">
          <a:xfrm>
            <a:off x="4799014" y="2347914"/>
            <a:ext cx="287337" cy="1912937"/>
          </a:xfrm>
          <a:prstGeom prst="leftBrace">
            <a:avLst>
              <a:gd name="adj1" fmla="val 5547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/>
            <a:endParaRPr lang="zh-CN" altLang="en-US" sz="3600" b="1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WordArt 14"/>
          <p:cNvSpPr>
            <a:spLocks noChangeArrowheads="1" noChangeShapeType="1" noTextEdit="1"/>
          </p:cNvSpPr>
          <p:nvPr/>
        </p:nvSpPr>
        <p:spPr bwMode="auto">
          <a:xfrm>
            <a:off x="5302251" y="1987551"/>
            <a:ext cx="15144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</a:t>
            </a:r>
          </a:p>
        </p:txBody>
      </p:sp>
      <p:sp>
        <p:nvSpPr>
          <p:cNvPr id="21" name="WordArt 15"/>
          <p:cNvSpPr>
            <a:spLocks noChangeArrowheads="1" noChangeShapeType="1" noTextEdit="1"/>
          </p:cNvSpPr>
          <p:nvPr/>
        </p:nvSpPr>
        <p:spPr bwMode="auto">
          <a:xfrm>
            <a:off x="5303839" y="3860801"/>
            <a:ext cx="15843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</a:t>
            </a:r>
          </a:p>
        </p:txBody>
      </p:sp>
      <p:sp>
        <p:nvSpPr>
          <p:cNvPr id="22" name="WordArt 16"/>
          <p:cNvSpPr>
            <a:spLocks noChangeArrowheads="1" noChangeShapeType="1" noTextEdit="1"/>
          </p:cNvSpPr>
          <p:nvPr/>
        </p:nvSpPr>
        <p:spPr bwMode="auto">
          <a:xfrm>
            <a:off x="7321551" y="3427414"/>
            <a:ext cx="23034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零存整取</a:t>
            </a:r>
          </a:p>
        </p:txBody>
      </p:sp>
      <p:sp>
        <p:nvSpPr>
          <p:cNvPr id="23" name="AutoShape 18"/>
          <p:cNvSpPr/>
          <p:nvPr/>
        </p:nvSpPr>
        <p:spPr bwMode="auto">
          <a:xfrm>
            <a:off x="7104063" y="3787776"/>
            <a:ext cx="144462" cy="1008063"/>
          </a:xfrm>
          <a:prstGeom prst="leftBrace">
            <a:avLst>
              <a:gd name="adj1" fmla="val 5815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/>
            <a:endParaRPr lang="zh-CN" altLang="en-US" sz="3600" b="1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WordArt 19"/>
          <p:cNvSpPr>
            <a:spLocks noChangeArrowheads="1" noChangeShapeType="1" noTextEdit="1"/>
          </p:cNvSpPr>
          <p:nvPr/>
        </p:nvSpPr>
        <p:spPr bwMode="auto">
          <a:xfrm>
            <a:off x="7394576" y="4364039"/>
            <a:ext cx="23034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整存整取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2619617" y="3960513"/>
            <a:ext cx="6715172" cy="178595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7768" y="454091"/>
            <a:ext cx="5250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什么是本金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什么是利息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6" descr="gghb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8461" y="1593835"/>
            <a:ext cx="2735263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791069" y="4100229"/>
            <a:ext cx="5260071" cy="6485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存入银行的钱叫做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762493" y="4884454"/>
            <a:ext cx="6645066" cy="6485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取款时银行多付的钱叫做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2185" y="1692261"/>
            <a:ext cx="194468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0" descr="tgjh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1535" y="2078023"/>
            <a:ext cx="7699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3" descr="club29 拷贝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5640" y="1988840"/>
            <a:ext cx="183515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4" descr="club29 拷贝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7688" y="1988840"/>
            <a:ext cx="183515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5" descr="club29 拷贝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1744" y="2029718"/>
            <a:ext cx="183515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1206" y="1210443"/>
            <a:ext cx="2392705" cy="268221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450973" y="416136"/>
            <a:ext cx="5660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什么是利率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怎么计算利息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38282" y="2000240"/>
            <a:ext cx="7301215" cy="309427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 sz="2400" b="1">
              <a:solidFill>
                <a:prstClr val="white"/>
              </a:solidFill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881158" y="2370506"/>
            <a:ext cx="6936812" cy="16585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月、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日等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的利息与本金的比率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088987" y="4180328"/>
            <a:ext cx="5109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6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9497" y="2206270"/>
            <a:ext cx="2392705" cy="268221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2649785" y="1209544"/>
            <a:ext cx="7039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中国人民银行存款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利率表</a:t>
            </a:r>
            <a:endParaRPr lang="zh-CN" altLang="zh-CN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14400" y="2321815"/>
          <a:ext cx="10641875" cy="2629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0114"/>
                <a:gridCol w="1084266"/>
                <a:gridCol w="1686636"/>
                <a:gridCol w="1686636"/>
                <a:gridCol w="1204741"/>
                <a:gridCol w="1204741"/>
                <a:gridCol w="1204741"/>
              </a:tblGrid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六个月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年利率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5939" y="212427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存款的方式有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3515939" y="1948140"/>
            <a:ext cx="388741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什么是本金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746373" y="2498029"/>
            <a:ext cx="5868613" cy="700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存入银行的钱叫本金。</a:t>
            </a: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3495945" y="3074931"/>
            <a:ext cx="3351904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什么是利息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3726379" y="3591002"/>
            <a:ext cx="7810057" cy="700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取款时银行多支付的钱叫做利息。</a:t>
            </a: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3857507" y="694281"/>
            <a:ext cx="6044140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存款的方式有活期、整存整取、零存整取等多种方式。</a:t>
            </a: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3495945" y="4204822"/>
            <a:ext cx="388741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3726379" y="4773312"/>
            <a:ext cx="811643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单位时间内的利息与本金的比率叫做利率。</a:t>
            </a: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3495945" y="5386488"/>
            <a:ext cx="3351904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怎样计算利息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3726379" y="5912451"/>
            <a:ext cx="7810057" cy="63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112" y="2565121"/>
            <a:ext cx="2386148" cy="238614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90" t="9812" r="28293" b="4353"/>
          <a:stretch>
            <a:fillRect/>
          </a:stretch>
        </p:blipFill>
        <p:spPr>
          <a:xfrm>
            <a:off x="3980449" y="856166"/>
            <a:ext cx="4607511" cy="326698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52800" y="344037"/>
            <a:ext cx="7039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王奶奶把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5000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元钱存入银行。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7962455" y="2484488"/>
            <a:ext cx="3950145" cy="1060825"/>
          </a:xfrm>
          <a:prstGeom prst="wedgeRoundRectCallout">
            <a:avLst>
              <a:gd name="adj1" fmla="val -55854"/>
              <a:gd name="adj2" fmla="val -82113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我存两年，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到期时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可以取回多少钱呢？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1563329" y="2262833"/>
            <a:ext cx="2802613" cy="1133272"/>
          </a:xfrm>
          <a:prstGeom prst="wedgeRoundRectCallout">
            <a:avLst>
              <a:gd name="adj1" fmla="val 58304"/>
              <a:gd name="adj2" fmla="val -6763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除了本金，还有一些利息。</a:t>
            </a: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14"/>
          <p:cNvSpPr/>
          <p:nvPr/>
        </p:nvSpPr>
        <p:spPr>
          <a:xfrm>
            <a:off x="2390850" y="4123148"/>
            <a:ext cx="7284373" cy="214314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62288" y="4028303"/>
            <a:ext cx="7643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存期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最后所得金额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最后所得金额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存期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2649785" y="1209544"/>
            <a:ext cx="7039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中国人民银行存款</a:t>
            </a: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利率表</a:t>
            </a:r>
            <a:endParaRPr lang="zh-CN" altLang="zh-CN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14400" y="2321815"/>
          <a:ext cx="10641875" cy="2629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0114"/>
                <a:gridCol w="1084266"/>
                <a:gridCol w="1686636"/>
                <a:gridCol w="1686636"/>
                <a:gridCol w="1204741"/>
                <a:gridCol w="1204741"/>
                <a:gridCol w="1204741"/>
              </a:tblGrid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六个月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年利率</a:t>
                      </a: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2.10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9152878" y="3177866"/>
            <a:ext cx="1193510" cy="177393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907" y="1463167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方法一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1387030" y="2542872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0803" y="974807"/>
            <a:ext cx="5901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5000×2.10%×2=210(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5000+210=5210(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86457" y="2498752"/>
            <a:ext cx="59018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5000×(1+2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10%×2)</a:t>
            </a:r>
            <a:endParaRPr lang="zh-CN" altLang="zh-CN" sz="32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=5000×(1+0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042)</a:t>
            </a:r>
            <a:endParaRPr lang="zh-CN" altLang="zh-CN" sz="32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=5000×1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042</a:t>
            </a:r>
            <a:endParaRPr lang="zh-CN" altLang="zh-CN" sz="32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=5210(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29070" y="5689715"/>
            <a:ext cx="8894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答：王奶奶存两年，到期后可以取回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5210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87272" y="2816925"/>
            <a:ext cx="2386148" cy="23861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5939" y="620678"/>
            <a:ext cx="7517368" cy="181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小明的爸爸在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年在银行存入了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存期为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2.75%,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到期支取时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小明爸爸一共能取回多少钱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27"/>
          <p:cNvSpPr/>
          <p:nvPr/>
        </p:nvSpPr>
        <p:spPr>
          <a:xfrm>
            <a:off x="1222105" y="2788406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方法一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AutoShape 27"/>
          <p:cNvSpPr/>
          <p:nvPr/>
        </p:nvSpPr>
        <p:spPr>
          <a:xfrm>
            <a:off x="1269228" y="4155498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26335" y="2835251"/>
            <a:ext cx="73861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20000+20000×2.75%×3=21650(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7" name="矩形 26"/>
          <p:cNvSpPr/>
          <p:nvPr/>
        </p:nvSpPr>
        <p:spPr>
          <a:xfrm>
            <a:off x="3515939" y="4155498"/>
            <a:ext cx="73542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20000×(1+2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75%×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)=21650(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05463" y="5489418"/>
            <a:ext cx="68278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：小明爸爸一共能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取回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21650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1962" y="4054340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388496" y="1180052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计算下面各算式。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496" y="1910627"/>
            <a:ext cx="11332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(1)300×5%           (2)700×4%+700         (3)9000×(1+3%)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297" y="3001755"/>
            <a:ext cx="2446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300×0.05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302" y="2864078"/>
            <a:ext cx="2076209" cy="1482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=28+700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=728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33158" y="2864078"/>
            <a:ext cx="2964273" cy="1482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=9000×103%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=9270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018" y="3761953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=15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803364" y="1906332"/>
            <a:ext cx="1120575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月，张爷爷把儿子寄来的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元钱存入银行，存期为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年，年利率为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2.75%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。到期支付时，张爷爷可得到多少利息？到期时张爷爷一共能取回多少钱？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3526971" y="5399677"/>
            <a:ext cx="848214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：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到期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支付时，张爷爷可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得到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660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元利息。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到期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时张爷爷一共能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取回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8660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元钱。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456408" y="3695103"/>
            <a:ext cx="7577354" cy="1482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8000×2.75%×3=660(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8000+660=8660(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3" grpId="0"/>
      <p:bldP spid="25" grpId="0"/>
      <p:bldP spid="1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3" name="图片 12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4" name="图片 13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40766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69196" y="1595849"/>
            <a:ext cx="9985829" cy="4616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存款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的方式有活期、整存整取、零存整取等多种方式。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978641" y="2423507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取款时银行多支付的钱叫做利息。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978641" y="3201757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单位时间内的利息与本金的比率叫做利率。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22743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20482"/>
          <p:cNvSpPr txBox="1"/>
          <p:nvPr/>
        </p:nvSpPr>
        <p:spPr>
          <a:xfrm>
            <a:off x="969196" y="3956607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存期。</a:t>
            </a:r>
          </a:p>
        </p:txBody>
      </p:sp>
      <p:sp>
        <p:nvSpPr>
          <p:cNvPr id="16" name="文本框 20482"/>
          <p:cNvSpPr txBox="1"/>
          <p:nvPr/>
        </p:nvSpPr>
        <p:spPr>
          <a:xfrm>
            <a:off x="978641" y="4687808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计算利息就是求本金的百分之几是多少。</a:t>
            </a: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40175" y="384960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0320"/>
            <a:ext cx="2962910" cy="1480820"/>
            <a:chOff x="52" y="49"/>
            <a:chExt cx="4666" cy="2332"/>
          </a:xfrm>
        </p:grpSpPr>
        <p:pic>
          <p:nvPicPr>
            <p:cNvPr id="18" name="图片 17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9" name="图片 18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15" grpId="0" bldLvl="0" animBg="1"/>
      <p:bldP spid="1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75509" y="1132205"/>
            <a:ext cx="7760971" cy="171450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191828" y="1450658"/>
            <a:ext cx="602837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老师有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暂时不用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应该怎么更好地管理这笔钱呢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2855" y="3563417"/>
            <a:ext cx="2392705" cy="26822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9927" y="3403599"/>
            <a:ext cx="2267380" cy="2541725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954019" y="3114934"/>
            <a:ext cx="4574541" cy="1060825"/>
          </a:xfrm>
          <a:prstGeom prst="wedgeRoundRectCallout">
            <a:avLst>
              <a:gd name="adj1" fmla="val -59225"/>
              <a:gd name="adj2" fmla="val 55969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可以用来买保值产品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防止贬值。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011602" y="4337888"/>
            <a:ext cx="3825762" cy="1133272"/>
          </a:xfrm>
          <a:prstGeom prst="wedgeRoundRectCallout">
            <a:avLst>
              <a:gd name="adj1" fmla="val 83133"/>
              <a:gd name="adj2" fmla="val -24550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可以存入银行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获得一部分利息。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08959" y="320087"/>
            <a:ext cx="44352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银行如何计算利息呢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3" name="图片 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3" name="图片 12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2" grpId="0" animBg="1"/>
      <p:bldP spid="18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3826807" y="173038"/>
            <a:ext cx="6112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中国人民银行存款利率表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3645653" y="683078"/>
          <a:ext cx="6474881" cy="5351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44409"/>
                <a:gridCol w="2530472"/>
              </a:tblGrid>
              <a:tr h="5355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项目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年利率</a:t>
                      </a: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(%)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城乡居民及单位存款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 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</a:t>
                      </a: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活期存款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0.35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</a:t>
                      </a: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定期存款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 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整存整取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 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1.10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六个月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1.30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1.50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54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2.10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2"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3765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2.75</a:t>
                      </a:r>
                      <a:endParaRPr lang="zh-CN" sz="2800" b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3645653" y="5958840"/>
            <a:ext cx="6029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观察这个表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了解到哪些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1393" y="2468916"/>
            <a:ext cx="1329368" cy="82443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884468" y="2523913"/>
            <a:ext cx="1386292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endParaRPr lang="en-US" altLang="zh-CN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8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90" t="9812" r="28293" b="4353"/>
          <a:stretch>
            <a:fillRect/>
          </a:stretch>
        </p:blipFill>
        <p:spPr>
          <a:xfrm>
            <a:off x="3826275" y="1645120"/>
            <a:ext cx="4607511" cy="326698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187615" y="1069682"/>
            <a:ext cx="7039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王奶奶把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5000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元钱存入银行。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7617459" y="3555114"/>
            <a:ext cx="3950145" cy="1060825"/>
          </a:xfrm>
          <a:prstGeom prst="wedgeRoundRectCallout">
            <a:avLst>
              <a:gd name="adj1" fmla="val -60124"/>
              <a:gd name="adj2" fmla="val -82950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我存两年，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到期时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可以取回多少钱呢？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1398144" y="2988478"/>
            <a:ext cx="2802613" cy="1133272"/>
          </a:xfrm>
          <a:prstGeom prst="wedgeRoundRectCallout">
            <a:avLst>
              <a:gd name="adj1" fmla="val 58304"/>
              <a:gd name="adj2" fmla="val -6763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除了本金，还有一些利息。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470003" y="4941888"/>
            <a:ext cx="762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帮助王奶奶解决她的问题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得先学习哪些知识呢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61454" y="5541080"/>
            <a:ext cx="1211561" cy="714380"/>
            <a:chOff x="2285983" y="2500306"/>
            <a:chExt cx="7359707" cy="714380"/>
          </a:xfrm>
        </p:grpSpPr>
        <p:sp>
          <p:nvSpPr>
            <p:cNvPr id="28" name="圆角矩形 27"/>
            <p:cNvSpPr/>
            <p:nvPr/>
          </p:nvSpPr>
          <p:spPr>
            <a:xfrm>
              <a:off x="2285983" y="2500306"/>
              <a:ext cx="7359707" cy="71438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285984" y="2571744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本金？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18014" y="5536536"/>
            <a:ext cx="1415772" cy="714380"/>
            <a:chOff x="2285983" y="2500306"/>
            <a:chExt cx="8600200" cy="714380"/>
          </a:xfrm>
        </p:grpSpPr>
        <p:sp>
          <p:nvSpPr>
            <p:cNvPr id="31" name="圆角矩形 30"/>
            <p:cNvSpPr/>
            <p:nvPr/>
          </p:nvSpPr>
          <p:spPr>
            <a:xfrm>
              <a:off x="2285983" y="2500306"/>
              <a:ext cx="7359707" cy="71438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285983" y="2571744"/>
              <a:ext cx="860020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利息？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 法 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783960" y="2405630"/>
            <a:ext cx="3373000" cy="714380"/>
            <a:chOff x="2100658" y="4796817"/>
            <a:chExt cx="3177473" cy="714380"/>
          </a:xfrm>
        </p:grpSpPr>
        <p:sp>
          <p:nvSpPr>
            <p:cNvPr id="13" name="圆角矩形 12"/>
            <p:cNvSpPr/>
            <p:nvPr/>
          </p:nvSpPr>
          <p:spPr>
            <a:xfrm>
              <a:off x="2136359" y="4796817"/>
              <a:ext cx="2918953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00658" y="4821025"/>
              <a:ext cx="31774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计算存款利息</a:t>
              </a:r>
              <a:r>
                <a:rPr lang="en-US" altLang="zh-CN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16899" y="3777229"/>
            <a:ext cx="1743375" cy="714380"/>
            <a:chOff x="2100655" y="4796817"/>
            <a:chExt cx="3963040" cy="714380"/>
          </a:xfrm>
        </p:grpSpPr>
        <p:sp>
          <p:nvSpPr>
            <p:cNvPr id="16" name="圆角矩形 15"/>
            <p:cNvSpPr/>
            <p:nvPr/>
          </p:nvSpPr>
          <p:spPr>
            <a:xfrm>
              <a:off x="2136359" y="4796817"/>
              <a:ext cx="2918953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00655" y="4821025"/>
              <a:ext cx="39630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利率</a:t>
              </a:r>
              <a:r>
                <a:rPr lang="en-US" altLang="zh-CN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5318" y="1701807"/>
            <a:ext cx="3911287" cy="391128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2560" y="0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1294</Words>
  <Application>Microsoft Office PowerPoint</Application>
  <PresentationFormat>自定义</PresentationFormat>
  <Paragraphs>156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2_Office 主题</vt:lpstr>
      <vt:lpstr>3_Office 主题</vt:lpstr>
      <vt:lpstr>4_Office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2150</cp:revision>
  <dcterms:created xsi:type="dcterms:W3CDTF">2017-11-13T08:28:00Z</dcterms:created>
  <dcterms:modified xsi:type="dcterms:W3CDTF">2021-11-18T03:03:03Z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1607044B1AB04E548CD13AD1CD86572E</vt:lpwstr>
  </property>
</Properties>
</file>