
<file path=[Content_Types].xml><?xml version="1.0" encoding="utf-8"?>
<Types xmlns="http://schemas.openxmlformats.org/package/2006/content-types">
  <Default Extension="png" ContentType="image/png"/>
  <Default Extension="tiff" ContentType="image/tiff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6" r:id="rId3"/>
    <p:sldMasterId id="2147483664" r:id="rId4"/>
  </p:sldMasterIdLst>
  <p:notesMasterIdLst>
    <p:notesMasterId r:id="rId22"/>
  </p:notesMasterIdLst>
  <p:handoutMasterIdLst>
    <p:handoutMasterId r:id="rId23"/>
  </p:handoutMasterIdLst>
  <p:sldIdLst>
    <p:sldId id="416" r:id="rId5"/>
    <p:sldId id="575" r:id="rId6"/>
    <p:sldId id="523" r:id="rId7"/>
    <p:sldId id="557" r:id="rId8"/>
    <p:sldId id="482" r:id="rId9"/>
    <p:sldId id="566" r:id="rId10"/>
    <p:sldId id="558" r:id="rId11"/>
    <p:sldId id="568" r:id="rId12"/>
    <p:sldId id="550" r:id="rId13"/>
    <p:sldId id="569" r:id="rId14"/>
    <p:sldId id="574" r:id="rId15"/>
    <p:sldId id="552" r:id="rId16"/>
    <p:sldId id="489" r:id="rId17"/>
    <p:sldId id="553" r:id="rId18"/>
    <p:sldId id="554" r:id="rId19"/>
    <p:sldId id="555" r:id="rId20"/>
    <p:sldId id="556" r:id="rId21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4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EFEFE"/>
    <a:srgbClr val="FFFFFF"/>
    <a:srgbClr val="BBC0C4"/>
    <a:srgbClr val="ACB3A1"/>
    <a:srgbClr val="969696"/>
    <a:srgbClr val="26182F"/>
    <a:srgbClr val="84AEE1"/>
    <a:srgbClr val="FF7124"/>
    <a:srgbClr val="EF7509"/>
    <a:srgbClr val="8CC5B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26" autoAdjust="0"/>
    <p:restoredTop sz="94660" autoAdjust="0"/>
  </p:normalViewPr>
  <p:slideViewPr>
    <p:cSldViewPr snapToGrid="0">
      <p:cViewPr varScale="1">
        <p:scale>
          <a:sx n="53" d="100"/>
          <a:sy n="53" d="100"/>
        </p:scale>
        <p:origin x="58" y="830"/>
      </p:cViewPr>
      <p:guideLst>
        <p:guide orient="horz" pos="2172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 snapToGrid="0">
      <p:cViewPr varScale="1">
        <p:scale>
          <a:sx n="53" d="100"/>
          <a:sy n="53" d="100"/>
        </p:scale>
        <p:origin x="2922" y="90"/>
      </p:cViewPr>
      <p:guideLst/>
    </p:cSldViewPr>
  </p:notesViewPr>
  <p:gridSpacing cx="72003" cy="72003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7" Type="http://schemas.openxmlformats.org/officeDocument/2006/relationships/commentAuthors" Target="commentAuthors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handoutMaster" Target="handoutMasters/handoutMaster1.xml"/><Relationship Id="rId22" Type="http://schemas.openxmlformats.org/officeDocument/2006/relationships/notesMaster" Target="notesMasters/notesMaster1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2E7378-7136-493C-A505-DB111E44D9D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41A663-AC84-493B-8663-1A01AEFFA81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/>
            </a:lvl1pPr>
          </a:lstStyle>
          <a:p>
            <a:pPr>
              <a:defRPr/>
            </a:pPr>
            <a:fld id="{E7A799FB-B973-4727-8223-0B0CC5C44349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51B4D7-F511-4E32-B555-21525E5BC3C2}" type="slidenum">
              <a:rPr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节标题"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377F9-1032-4FB3-B53A-157C43F6B460}" type="slidenum">
              <a:rPr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51B4D7-F511-4E32-B555-21525E5BC3C2}" type="slidenum">
              <a:rPr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377F9-1032-4FB3-B53A-157C43F6B460}" type="slidenum">
              <a:rPr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节标题"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377F9-1032-4FB3-B53A-157C43F6B460}" type="slidenum">
              <a:rPr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377F9-1032-4FB3-B53A-157C43F6B460}" type="slidenum">
              <a:rPr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节标题"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377F9-1032-4FB3-B53A-157C43F6B460}" type="slidenum">
              <a:rPr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51B4D7-F511-4E32-B555-21525E5BC3C2}" type="slidenum">
              <a:rPr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377F9-1032-4FB3-B53A-157C43F6B460}" type="slidenum">
              <a:rPr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7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3.xml"/><Relationship Id="rId5" Type="http://schemas.openxmlformats.org/officeDocument/2006/relationships/slideLayout" Target="../slideLayouts/slideLayout12.xml"/><Relationship Id="rId4" Type="http://schemas.openxmlformats.org/officeDocument/2006/relationships/slideLayout" Target="../slideLayouts/slideLayout11.xml"/><Relationship Id="rId3" Type="http://schemas.openxmlformats.org/officeDocument/2006/relationships/slideLayout" Target="../slideLayouts/slideLayout10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theme" Target="../theme/theme3.xml"/><Relationship Id="rId7" Type="http://schemas.openxmlformats.org/officeDocument/2006/relationships/slideLayout" Target="../slideLayouts/slideLayout21.xml"/><Relationship Id="rId6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en-US" altLang="zh-CN"/>
          </a:p>
        </p:txBody>
      </p:sp>
      <p:sp>
        <p:nvSpPr>
          <p:cNvPr id="1027" name="Text Placeholder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altLang="zh-C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1A2FBB8E-8DA5-493C-A5EA-CCF0D988321D}" type="slidenum">
              <a:rPr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7330" indent="-22733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45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17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9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1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en-US" altLang="zh-CN"/>
          </a:p>
        </p:txBody>
      </p:sp>
      <p:sp>
        <p:nvSpPr>
          <p:cNvPr id="1027" name="Text Placeholder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altLang="zh-C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1A2FBB8E-8DA5-493C-A5EA-CCF0D988321D}" type="slidenum">
              <a:rPr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  <p:sldLayoutId id="2147483660" r:id="rId4"/>
    <p:sldLayoutId id="2147483661" r:id="rId5"/>
    <p:sldLayoutId id="2147483662" r:id="rId6"/>
    <p:sldLayoutId id="2147483663" r:id="rId7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7330" indent="-22733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45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17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9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1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en-US" altLang="zh-CN"/>
          </a:p>
        </p:txBody>
      </p:sp>
      <p:sp>
        <p:nvSpPr>
          <p:cNvPr id="1027" name="Text Placeholder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altLang="zh-C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1A2FBB8E-8DA5-493C-A5EA-CCF0D988321D}" type="slidenum">
              <a:rPr altLang="en-US">
                <a:latin typeface="Calibri" panose="020F0502020204030204"/>
              </a:rPr>
            </a:fld>
            <a:endParaRPr lang="zh-CN" altLang="en-US">
              <a:latin typeface="Calibri" panose="020F0502020204030204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7330" indent="-22733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45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17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9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1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5.xml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.tiff"/><Relationship Id="rId2" Type="http://schemas.openxmlformats.org/officeDocument/2006/relationships/image" Target="../media/image11.png"/><Relationship Id="rId1" Type="http://schemas.openxmlformats.org/officeDocument/2006/relationships/image" Target="../media/image2.jpe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3.tiff"/><Relationship Id="rId4" Type="http://schemas.openxmlformats.org/officeDocument/2006/relationships/image" Target="../media/image11.png"/><Relationship Id="rId3" Type="http://schemas.openxmlformats.org/officeDocument/2006/relationships/image" Target="../media/image13.png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4.tiff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4.tiff"/><Relationship Id="rId4" Type="http://schemas.openxmlformats.org/officeDocument/2006/relationships/image" Target="../media/image15.png"/><Relationship Id="rId3" Type="http://schemas.openxmlformats.org/officeDocument/2006/relationships/image" Target="../media/image16.png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5.tiff"/><Relationship Id="rId6" Type="http://schemas.openxmlformats.org/officeDocument/2006/relationships/image" Target="../media/image17.png"/><Relationship Id="rId5" Type="http://schemas.openxmlformats.org/officeDocument/2006/relationships/tags" Target="../tags/tag8.xml"/><Relationship Id="rId4" Type="http://schemas.openxmlformats.org/officeDocument/2006/relationships/image" Target="../media/image6.png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image" Target="../media/image2.jpeg"/></Relationships>
</file>

<file path=ppt/slides/_rels/slide1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6.tiff"/><Relationship Id="rId5" Type="http://schemas.openxmlformats.org/officeDocument/2006/relationships/image" Target="../media/image20.png"/><Relationship Id="rId4" Type="http://schemas.openxmlformats.org/officeDocument/2006/relationships/image" Target="../media/image6.png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2.jpeg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image" Target="../media/image28.png"/><Relationship Id="rId8" Type="http://schemas.openxmlformats.org/officeDocument/2006/relationships/image" Target="../media/image27.png"/><Relationship Id="rId7" Type="http://schemas.openxmlformats.org/officeDocument/2006/relationships/image" Target="../media/image26.png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4" Type="http://schemas.openxmlformats.org/officeDocument/2006/relationships/slideLayout" Target="../slideLayouts/slideLayout1.xml"/><Relationship Id="rId13" Type="http://schemas.openxmlformats.org/officeDocument/2006/relationships/image" Target="../media/image32.png"/><Relationship Id="rId12" Type="http://schemas.openxmlformats.org/officeDocument/2006/relationships/image" Target="../media/image31.png"/><Relationship Id="rId11" Type="http://schemas.openxmlformats.org/officeDocument/2006/relationships/image" Target="../media/image30.png"/><Relationship Id="rId10" Type="http://schemas.openxmlformats.org/officeDocument/2006/relationships/image" Target="../media/image29.png"/><Relationship Id="rId1" Type="http://schemas.openxmlformats.org/officeDocument/2006/relationships/image" Target="../media/image2.jpeg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image" Target="../media/image30.png"/><Relationship Id="rId8" Type="http://schemas.openxmlformats.org/officeDocument/2006/relationships/tags" Target="../tags/tag12.xml"/><Relationship Id="rId7" Type="http://schemas.openxmlformats.org/officeDocument/2006/relationships/image" Target="../media/image34.jpeg"/><Relationship Id="rId6" Type="http://schemas.openxmlformats.org/officeDocument/2006/relationships/tags" Target="../tags/tag11.xml"/><Relationship Id="rId5" Type="http://schemas.openxmlformats.org/officeDocument/2006/relationships/image" Target="../media/image33.png"/><Relationship Id="rId4" Type="http://schemas.openxmlformats.org/officeDocument/2006/relationships/tags" Target="../tags/tag10.xml"/><Relationship Id="rId3" Type="http://schemas.openxmlformats.org/officeDocument/2006/relationships/image" Target="../media/image21.png"/><Relationship Id="rId2" Type="http://schemas.openxmlformats.org/officeDocument/2006/relationships/tags" Target="../tags/tag9.xml"/><Relationship Id="rId12" Type="http://schemas.openxmlformats.org/officeDocument/2006/relationships/slideLayout" Target="../slideLayouts/slideLayout1.xml"/><Relationship Id="rId11" Type="http://schemas.openxmlformats.org/officeDocument/2006/relationships/image" Target="../media/image31.png"/><Relationship Id="rId10" Type="http://schemas.openxmlformats.org/officeDocument/2006/relationships/tags" Target="../tags/tag13.xml"/><Relationship Id="rId1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5.xml"/><Relationship Id="rId6" Type="http://schemas.openxmlformats.org/officeDocument/2006/relationships/image" Target="../media/image8.png"/><Relationship Id="rId5" Type="http://schemas.openxmlformats.org/officeDocument/2006/relationships/image" Target="../media/image1.tiff"/><Relationship Id="rId4" Type="http://schemas.openxmlformats.org/officeDocument/2006/relationships/image" Target="../media/image7.png"/><Relationship Id="rId3" Type="http://schemas.openxmlformats.org/officeDocument/2006/relationships/tags" Target="../tags/tag1.xml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.tiff"/><Relationship Id="rId4" Type="http://schemas.openxmlformats.org/officeDocument/2006/relationships/image" Target="../media/image9.png"/><Relationship Id="rId3" Type="http://schemas.openxmlformats.org/officeDocument/2006/relationships/tags" Target="../tags/tag2.xml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2.tiff"/><Relationship Id="rId5" Type="http://schemas.openxmlformats.org/officeDocument/2006/relationships/image" Target="../media/image9.png"/><Relationship Id="rId4" Type="http://schemas.openxmlformats.org/officeDocument/2006/relationships/tags" Target="../tags/tag3.xml"/><Relationship Id="rId3" Type="http://schemas.openxmlformats.org/officeDocument/2006/relationships/image" Target="../media/image10.jpeg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.tiff"/><Relationship Id="rId4" Type="http://schemas.openxmlformats.org/officeDocument/2006/relationships/image" Target="../media/image9.png"/><Relationship Id="rId3" Type="http://schemas.openxmlformats.org/officeDocument/2006/relationships/tags" Target="../tags/tag4.xml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2.tiff"/><Relationship Id="rId5" Type="http://schemas.openxmlformats.org/officeDocument/2006/relationships/image" Target="../media/image9.png"/><Relationship Id="rId4" Type="http://schemas.openxmlformats.org/officeDocument/2006/relationships/tags" Target="../tags/tag5.xml"/><Relationship Id="rId3" Type="http://schemas.openxmlformats.org/officeDocument/2006/relationships/image" Target="../media/image10.jpeg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.tiff"/><Relationship Id="rId3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3.tiff"/><Relationship Id="rId4" Type="http://schemas.openxmlformats.org/officeDocument/2006/relationships/image" Target="../media/image11.png"/><Relationship Id="rId3" Type="http://schemas.openxmlformats.org/officeDocument/2006/relationships/image" Target="../media/image12.jpeg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3.tiff"/><Relationship Id="rId5" Type="http://schemas.openxmlformats.org/officeDocument/2006/relationships/image" Target="../media/image11.png"/><Relationship Id="rId4" Type="http://schemas.openxmlformats.org/officeDocument/2006/relationships/image" Target="../media/image12.jpeg"/><Relationship Id="rId3" Type="http://schemas.openxmlformats.org/officeDocument/2006/relationships/image" Target="../media/image13.png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4"/>
          <p:cNvSpPr>
            <a:spLocks noGrp="1"/>
          </p:cNvSpPr>
          <p:nvPr/>
        </p:nvSpPr>
        <p:spPr>
          <a:xfrm>
            <a:off x="4395788" y="5768975"/>
            <a:ext cx="3363912" cy="3397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defTabSz="685800">
              <a:lnSpc>
                <a:spcPct val="90000"/>
              </a:lnSpc>
              <a:spcBef>
                <a:spcPts val="750"/>
              </a:spcBef>
            </a:pPr>
            <a:r>
              <a:rPr lang="zh-CN" altLang="en-US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人教版六年级下</a:t>
            </a:r>
            <a:endParaRPr lang="zh-CN" altLang="en-US" b="1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562100" y="1046163"/>
            <a:ext cx="9634538" cy="2095500"/>
            <a:chOff x="666751" y="2141538"/>
            <a:chExt cx="11160125" cy="2557463"/>
          </a:xfrm>
        </p:grpSpPr>
        <p:sp>
          <p:nvSpPr>
            <p:cNvPr id="4" name="Freeform 21"/>
            <p:cNvSpPr/>
            <p:nvPr/>
          </p:nvSpPr>
          <p:spPr>
            <a:xfrm>
              <a:off x="666751" y="2141538"/>
              <a:ext cx="11160125" cy="2557463"/>
            </a:xfrm>
            <a:custGeom>
              <a:avLst/>
              <a:gdLst/>
              <a:ahLst/>
              <a:cxnLst>
                <a:cxn ang="0">
                  <a:pos x="731996" y="94163"/>
                </a:cxn>
                <a:cxn ang="0">
                  <a:pos x="6081198" y="86630"/>
                </a:cxn>
                <a:cxn ang="0">
                  <a:pos x="10488190" y="708105"/>
                </a:cxn>
                <a:cxn ang="0">
                  <a:pos x="9985177" y="2323939"/>
                </a:cxn>
                <a:cxn ang="0">
                  <a:pos x="1681714" y="2527331"/>
                </a:cxn>
                <a:cxn ang="0">
                  <a:pos x="90092" y="1250483"/>
                </a:cxn>
                <a:cxn ang="0">
                  <a:pos x="195199" y="406784"/>
                </a:cxn>
                <a:cxn ang="0">
                  <a:pos x="731996" y="94163"/>
                </a:cxn>
              </a:cxnLst>
              <a:rect l="0" t="0" r="0" b="0"/>
              <a:pathLst>
                <a:path w="2973" h="679">
                  <a:moveTo>
                    <a:pt x="195" y="25"/>
                  </a:moveTo>
                  <a:cubicBezTo>
                    <a:pt x="195" y="25"/>
                    <a:pt x="977" y="0"/>
                    <a:pt x="1620" y="23"/>
                  </a:cubicBezTo>
                  <a:cubicBezTo>
                    <a:pt x="2262" y="45"/>
                    <a:pt x="2719" y="78"/>
                    <a:pt x="2794" y="188"/>
                  </a:cubicBezTo>
                  <a:cubicBezTo>
                    <a:pt x="2869" y="298"/>
                    <a:pt x="2973" y="571"/>
                    <a:pt x="2660" y="617"/>
                  </a:cubicBezTo>
                  <a:cubicBezTo>
                    <a:pt x="2347" y="664"/>
                    <a:pt x="841" y="679"/>
                    <a:pt x="448" y="671"/>
                  </a:cubicBezTo>
                  <a:cubicBezTo>
                    <a:pt x="0" y="662"/>
                    <a:pt x="36" y="412"/>
                    <a:pt x="24" y="332"/>
                  </a:cubicBezTo>
                  <a:cubicBezTo>
                    <a:pt x="12" y="252"/>
                    <a:pt x="39" y="135"/>
                    <a:pt x="52" y="108"/>
                  </a:cubicBezTo>
                  <a:cubicBezTo>
                    <a:pt x="93" y="23"/>
                    <a:pt x="195" y="25"/>
                    <a:pt x="195" y="25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" name="Freeform 31"/>
            <p:cNvSpPr/>
            <p:nvPr/>
          </p:nvSpPr>
          <p:spPr>
            <a:xfrm>
              <a:off x="860426" y="2263141"/>
              <a:ext cx="10796588" cy="2309496"/>
            </a:xfrm>
            <a:custGeom>
              <a:avLst/>
              <a:gdLst/>
              <a:ahLst/>
              <a:cxnLst>
                <a:cxn ang="0">
                  <a:pos x="514302" y="92665"/>
                </a:cxn>
                <a:cxn ang="0">
                  <a:pos x="5893826" y="74845"/>
                </a:cxn>
                <a:cxn ang="0">
                  <a:pos x="10150895" y="637963"/>
                </a:cxn>
                <a:cxn ang="0">
                  <a:pos x="9662871" y="2099218"/>
                </a:cxn>
                <a:cxn ang="0">
                  <a:pos x="1648019" y="2284548"/>
                </a:cxn>
                <a:cxn ang="0">
                  <a:pos x="45048" y="1119108"/>
                </a:cxn>
                <a:cxn ang="0">
                  <a:pos x="161423" y="256611"/>
                </a:cxn>
                <a:cxn ang="0">
                  <a:pos x="514302" y="92665"/>
                </a:cxn>
              </a:cxnLst>
              <a:rect l="0" t="0" r="0" b="0"/>
              <a:pathLst>
                <a:path w="2876" h="648">
                  <a:moveTo>
                    <a:pt x="137" y="26"/>
                  </a:moveTo>
                  <a:cubicBezTo>
                    <a:pt x="137" y="26"/>
                    <a:pt x="950" y="0"/>
                    <a:pt x="1570" y="21"/>
                  </a:cubicBezTo>
                  <a:cubicBezTo>
                    <a:pt x="2190" y="43"/>
                    <a:pt x="2631" y="74"/>
                    <a:pt x="2704" y="179"/>
                  </a:cubicBezTo>
                  <a:cubicBezTo>
                    <a:pt x="2776" y="284"/>
                    <a:pt x="2876" y="545"/>
                    <a:pt x="2574" y="589"/>
                  </a:cubicBezTo>
                  <a:cubicBezTo>
                    <a:pt x="2272" y="634"/>
                    <a:pt x="818" y="648"/>
                    <a:pt x="439" y="641"/>
                  </a:cubicBezTo>
                  <a:cubicBezTo>
                    <a:pt x="6" y="633"/>
                    <a:pt x="23" y="390"/>
                    <a:pt x="12" y="314"/>
                  </a:cubicBezTo>
                  <a:cubicBezTo>
                    <a:pt x="0" y="238"/>
                    <a:pt x="38" y="82"/>
                    <a:pt x="43" y="72"/>
                  </a:cubicBezTo>
                  <a:cubicBezTo>
                    <a:pt x="62" y="31"/>
                    <a:pt x="137" y="26"/>
                    <a:pt x="137" y="26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" name="Freeform 29"/>
          <p:cNvSpPr/>
          <p:nvPr/>
        </p:nvSpPr>
        <p:spPr>
          <a:xfrm>
            <a:off x="6096000" y="630238"/>
            <a:ext cx="1246188" cy="803275"/>
          </a:xfrm>
          <a:custGeom>
            <a:avLst/>
            <a:gdLst/>
            <a:ahLst/>
            <a:cxnLst>
              <a:cxn ang="0">
                <a:pos x="618444" y="151971"/>
              </a:cxn>
              <a:cxn ang="0">
                <a:pos x="548695" y="39078"/>
              </a:cxn>
              <a:cxn ang="0">
                <a:pos x="292947" y="99867"/>
              </a:cxn>
              <a:cxn ang="0">
                <a:pos x="292947" y="234469"/>
              </a:cxn>
              <a:cxn ang="0">
                <a:pos x="278997" y="243154"/>
              </a:cxn>
              <a:cxn ang="0">
                <a:pos x="125549" y="182365"/>
              </a:cxn>
              <a:cxn ang="0">
                <a:pos x="13950" y="295258"/>
              </a:cxn>
              <a:cxn ang="0">
                <a:pos x="158098" y="425519"/>
              </a:cxn>
              <a:cxn ang="0">
                <a:pos x="218548" y="438545"/>
              </a:cxn>
              <a:cxn ang="0">
                <a:pos x="185998" y="464597"/>
              </a:cxn>
              <a:cxn ang="0">
                <a:pos x="102299" y="534069"/>
              </a:cxn>
              <a:cxn ang="0">
                <a:pos x="325497" y="712092"/>
              </a:cxn>
              <a:cxn ang="0">
                <a:pos x="423146" y="620910"/>
              </a:cxn>
              <a:cxn ang="0">
                <a:pos x="395246" y="581832"/>
              </a:cxn>
              <a:cxn ang="0">
                <a:pos x="437096" y="759855"/>
              </a:cxn>
              <a:cxn ang="0">
                <a:pos x="664944" y="720776"/>
              </a:cxn>
              <a:cxn ang="0">
                <a:pos x="739343" y="586174"/>
              </a:cxn>
              <a:cxn ang="0">
                <a:pos x="767243" y="586174"/>
              </a:cxn>
              <a:cxn ang="0">
                <a:pos x="832342" y="659988"/>
              </a:cxn>
              <a:cxn ang="0">
                <a:pos x="1078790" y="720776"/>
              </a:cxn>
              <a:cxn ang="0">
                <a:pos x="1218288" y="486307"/>
              </a:cxn>
              <a:cxn ang="0">
                <a:pos x="1069490" y="286574"/>
              </a:cxn>
              <a:cxn ang="0">
                <a:pos x="934641" y="243154"/>
              </a:cxn>
              <a:cxn ang="0">
                <a:pos x="911391" y="343020"/>
              </a:cxn>
              <a:cxn ang="0">
                <a:pos x="1050890" y="329994"/>
              </a:cxn>
              <a:cxn ang="0">
                <a:pos x="1074140" y="204075"/>
              </a:cxn>
              <a:cxn ang="0">
                <a:pos x="743993" y="56446"/>
              </a:cxn>
              <a:cxn ang="0">
                <a:pos x="632394" y="151971"/>
              </a:cxn>
              <a:cxn ang="0">
                <a:pos x="618444" y="151971"/>
              </a:cxn>
            </a:cxnLst>
            <a:rect l="0" t="0" r="0" b="0"/>
            <a:pathLst>
              <a:path w="268" h="185">
                <a:moveTo>
                  <a:pt x="133" y="35"/>
                </a:moveTo>
                <a:cubicBezTo>
                  <a:pt x="131" y="22"/>
                  <a:pt x="126" y="14"/>
                  <a:pt x="118" y="9"/>
                </a:cubicBezTo>
                <a:cubicBezTo>
                  <a:pt x="103" y="0"/>
                  <a:pt x="72" y="8"/>
                  <a:pt x="63" y="23"/>
                </a:cubicBezTo>
                <a:cubicBezTo>
                  <a:pt x="58" y="32"/>
                  <a:pt x="60" y="43"/>
                  <a:pt x="63" y="54"/>
                </a:cubicBezTo>
                <a:cubicBezTo>
                  <a:pt x="64" y="59"/>
                  <a:pt x="64" y="59"/>
                  <a:pt x="60" y="56"/>
                </a:cubicBezTo>
                <a:cubicBezTo>
                  <a:pt x="47" y="47"/>
                  <a:pt x="36" y="42"/>
                  <a:pt x="27" y="42"/>
                </a:cubicBezTo>
                <a:cubicBezTo>
                  <a:pt x="9" y="41"/>
                  <a:pt x="0" y="52"/>
                  <a:pt x="3" y="68"/>
                </a:cubicBezTo>
                <a:cubicBezTo>
                  <a:pt x="7" y="84"/>
                  <a:pt x="22" y="95"/>
                  <a:pt x="34" y="98"/>
                </a:cubicBezTo>
                <a:cubicBezTo>
                  <a:pt x="39" y="100"/>
                  <a:pt x="44" y="99"/>
                  <a:pt x="47" y="101"/>
                </a:cubicBezTo>
                <a:cubicBezTo>
                  <a:pt x="50" y="103"/>
                  <a:pt x="45" y="104"/>
                  <a:pt x="40" y="107"/>
                </a:cubicBezTo>
                <a:cubicBezTo>
                  <a:pt x="27" y="113"/>
                  <a:pt x="22" y="118"/>
                  <a:pt x="22" y="123"/>
                </a:cubicBezTo>
                <a:cubicBezTo>
                  <a:pt x="24" y="149"/>
                  <a:pt x="51" y="170"/>
                  <a:pt x="70" y="164"/>
                </a:cubicBezTo>
                <a:cubicBezTo>
                  <a:pt x="77" y="162"/>
                  <a:pt x="86" y="156"/>
                  <a:pt x="91" y="143"/>
                </a:cubicBezTo>
                <a:cubicBezTo>
                  <a:pt x="93" y="136"/>
                  <a:pt x="88" y="131"/>
                  <a:pt x="85" y="134"/>
                </a:cubicBezTo>
                <a:cubicBezTo>
                  <a:pt x="79" y="139"/>
                  <a:pt x="75" y="158"/>
                  <a:pt x="94" y="175"/>
                </a:cubicBezTo>
                <a:cubicBezTo>
                  <a:pt x="106" y="185"/>
                  <a:pt x="127" y="184"/>
                  <a:pt x="143" y="166"/>
                </a:cubicBezTo>
                <a:cubicBezTo>
                  <a:pt x="149" y="159"/>
                  <a:pt x="155" y="149"/>
                  <a:pt x="159" y="135"/>
                </a:cubicBezTo>
                <a:cubicBezTo>
                  <a:pt x="162" y="128"/>
                  <a:pt x="161" y="129"/>
                  <a:pt x="165" y="135"/>
                </a:cubicBezTo>
                <a:cubicBezTo>
                  <a:pt x="170" y="142"/>
                  <a:pt x="175" y="148"/>
                  <a:pt x="179" y="152"/>
                </a:cubicBezTo>
                <a:cubicBezTo>
                  <a:pt x="195" y="166"/>
                  <a:pt x="216" y="171"/>
                  <a:pt x="232" y="166"/>
                </a:cubicBezTo>
                <a:cubicBezTo>
                  <a:pt x="253" y="161"/>
                  <a:pt x="268" y="142"/>
                  <a:pt x="262" y="112"/>
                </a:cubicBezTo>
                <a:cubicBezTo>
                  <a:pt x="259" y="98"/>
                  <a:pt x="247" y="84"/>
                  <a:pt x="230" y="66"/>
                </a:cubicBezTo>
                <a:cubicBezTo>
                  <a:pt x="219" y="57"/>
                  <a:pt x="209" y="54"/>
                  <a:pt x="201" y="56"/>
                </a:cubicBezTo>
                <a:cubicBezTo>
                  <a:pt x="185" y="60"/>
                  <a:pt x="183" y="71"/>
                  <a:pt x="196" y="79"/>
                </a:cubicBezTo>
                <a:cubicBezTo>
                  <a:pt x="208" y="86"/>
                  <a:pt x="219" y="82"/>
                  <a:pt x="226" y="76"/>
                </a:cubicBezTo>
                <a:cubicBezTo>
                  <a:pt x="234" y="70"/>
                  <a:pt x="236" y="60"/>
                  <a:pt x="231" y="47"/>
                </a:cubicBezTo>
                <a:cubicBezTo>
                  <a:pt x="220" y="20"/>
                  <a:pt x="189" y="6"/>
                  <a:pt x="160" y="13"/>
                </a:cubicBezTo>
                <a:cubicBezTo>
                  <a:pt x="148" y="15"/>
                  <a:pt x="141" y="23"/>
                  <a:pt x="136" y="35"/>
                </a:cubicBezTo>
                <a:cubicBezTo>
                  <a:pt x="134" y="40"/>
                  <a:pt x="135" y="41"/>
                  <a:pt x="133" y="35"/>
                </a:cubicBezTo>
                <a:close/>
              </a:path>
            </a:pathLst>
          </a:custGeom>
          <a:noFill/>
          <a:ln w="19050" cap="rnd" cmpd="sng">
            <a:solidFill>
              <a:srgbClr val="105372">
                <a:alpha val="100000"/>
              </a:srgbClr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" name="Freeform 29"/>
          <p:cNvSpPr/>
          <p:nvPr/>
        </p:nvSpPr>
        <p:spPr>
          <a:xfrm>
            <a:off x="3081338" y="2671763"/>
            <a:ext cx="1235075" cy="741362"/>
          </a:xfrm>
          <a:custGeom>
            <a:avLst/>
            <a:gdLst/>
            <a:ahLst/>
            <a:cxnLst>
              <a:cxn ang="0">
                <a:pos x="612929" y="140258"/>
              </a:cxn>
              <a:cxn ang="0">
                <a:pos x="543802" y="36066"/>
              </a:cxn>
              <a:cxn ang="0">
                <a:pos x="290335" y="92169"/>
              </a:cxn>
              <a:cxn ang="0">
                <a:pos x="290335" y="216398"/>
              </a:cxn>
              <a:cxn ang="0">
                <a:pos x="276509" y="224412"/>
              </a:cxn>
              <a:cxn ang="0">
                <a:pos x="124429" y="168309"/>
              </a:cxn>
              <a:cxn ang="0">
                <a:pos x="13825" y="272501"/>
              </a:cxn>
              <a:cxn ang="0">
                <a:pos x="156689" y="392721"/>
              </a:cxn>
              <a:cxn ang="0">
                <a:pos x="216599" y="404744"/>
              </a:cxn>
              <a:cxn ang="0">
                <a:pos x="184340" y="428788"/>
              </a:cxn>
              <a:cxn ang="0">
                <a:pos x="101387" y="492906"/>
              </a:cxn>
              <a:cxn ang="0">
                <a:pos x="322594" y="657207"/>
              </a:cxn>
              <a:cxn ang="0">
                <a:pos x="419372" y="573053"/>
              </a:cxn>
              <a:cxn ang="0">
                <a:pos x="391722" y="536987"/>
              </a:cxn>
              <a:cxn ang="0">
                <a:pos x="433198" y="701288"/>
              </a:cxn>
              <a:cxn ang="0">
                <a:pos x="659014" y="665222"/>
              </a:cxn>
              <a:cxn ang="0">
                <a:pos x="732750" y="540994"/>
              </a:cxn>
              <a:cxn ang="0">
                <a:pos x="760401" y="540994"/>
              </a:cxn>
              <a:cxn ang="0">
                <a:pos x="824919" y="609119"/>
              </a:cxn>
              <a:cxn ang="0">
                <a:pos x="1069169" y="665222"/>
              </a:cxn>
              <a:cxn ang="0">
                <a:pos x="1207424" y="448825"/>
              </a:cxn>
              <a:cxn ang="0">
                <a:pos x="1059952" y="264486"/>
              </a:cxn>
              <a:cxn ang="0">
                <a:pos x="926306" y="224412"/>
              </a:cxn>
              <a:cxn ang="0">
                <a:pos x="903264" y="316582"/>
              </a:cxn>
              <a:cxn ang="0">
                <a:pos x="1041518" y="304560"/>
              </a:cxn>
              <a:cxn ang="0">
                <a:pos x="1064561" y="188346"/>
              </a:cxn>
              <a:cxn ang="0">
                <a:pos x="737358" y="52096"/>
              </a:cxn>
              <a:cxn ang="0">
                <a:pos x="626754" y="140258"/>
              </a:cxn>
              <a:cxn ang="0">
                <a:pos x="612929" y="140258"/>
              </a:cxn>
            </a:cxnLst>
            <a:rect l="0" t="0" r="0" b="0"/>
            <a:pathLst>
              <a:path w="268" h="185">
                <a:moveTo>
                  <a:pt x="133" y="35"/>
                </a:moveTo>
                <a:cubicBezTo>
                  <a:pt x="131" y="22"/>
                  <a:pt x="126" y="14"/>
                  <a:pt x="118" y="9"/>
                </a:cubicBezTo>
                <a:cubicBezTo>
                  <a:pt x="103" y="0"/>
                  <a:pt x="72" y="8"/>
                  <a:pt x="63" y="23"/>
                </a:cubicBezTo>
                <a:cubicBezTo>
                  <a:pt x="58" y="32"/>
                  <a:pt x="60" y="43"/>
                  <a:pt x="63" y="54"/>
                </a:cubicBezTo>
                <a:cubicBezTo>
                  <a:pt x="64" y="59"/>
                  <a:pt x="64" y="59"/>
                  <a:pt x="60" y="56"/>
                </a:cubicBezTo>
                <a:cubicBezTo>
                  <a:pt x="47" y="47"/>
                  <a:pt x="36" y="42"/>
                  <a:pt x="27" y="42"/>
                </a:cubicBezTo>
                <a:cubicBezTo>
                  <a:pt x="9" y="41"/>
                  <a:pt x="0" y="52"/>
                  <a:pt x="3" y="68"/>
                </a:cubicBezTo>
                <a:cubicBezTo>
                  <a:pt x="7" y="84"/>
                  <a:pt x="22" y="95"/>
                  <a:pt x="34" y="98"/>
                </a:cubicBezTo>
                <a:cubicBezTo>
                  <a:pt x="39" y="100"/>
                  <a:pt x="44" y="99"/>
                  <a:pt x="47" y="101"/>
                </a:cubicBezTo>
                <a:cubicBezTo>
                  <a:pt x="50" y="103"/>
                  <a:pt x="45" y="104"/>
                  <a:pt x="40" y="107"/>
                </a:cubicBezTo>
                <a:cubicBezTo>
                  <a:pt x="27" y="113"/>
                  <a:pt x="22" y="118"/>
                  <a:pt x="22" y="123"/>
                </a:cubicBezTo>
                <a:cubicBezTo>
                  <a:pt x="24" y="149"/>
                  <a:pt x="51" y="170"/>
                  <a:pt x="70" y="164"/>
                </a:cubicBezTo>
                <a:cubicBezTo>
                  <a:pt x="77" y="162"/>
                  <a:pt x="86" y="156"/>
                  <a:pt x="91" y="143"/>
                </a:cubicBezTo>
                <a:cubicBezTo>
                  <a:pt x="93" y="136"/>
                  <a:pt x="88" y="131"/>
                  <a:pt x="85" y="134"/>
                </a:cubicBezTo>
                <a:cubicBezTo>
                  <a:pt x="79" y="139"/>
                  <a:pt x="75" y="158"/>
                  <a:pt x="94" y="175"/>
                </a:cubicBezTo>
                <a:cubicBezTo>
                  <a:pt x="106" y="185"/>
                  <a:pt x="127" y="184"/>
                  <a:pt x="143" y="166"/>
                </a:cubicBezTo>
                <a:cubicBezTo>
                  <a:pt x="149" y="159"/>
                  <a:pt x="155" y="149"/>
                  <a:pt x="159" y="135"/>
                </a:cubicBezTo>
                <a:cubicBezTo>
                  <a:pt x="162" y="128"/>
                  <a:pt x="161" y="129"/>
                  <a:pt x="165" y="135"/>
                </a:cubicBezTo>
                <a:cubicBezTo>
                  <a:pt x="170" y="142"/>
                  <a:pt x="175" y="148"/>
                  <a:pt x="179" y="152"/>
                </a:cubicBezTo>
                <a:cubicBezTo>
                  <a:pt x="195" y="166"/>
                  <a:pt x="216" y="171"/>
                  <a:pt x="232" y="166"/>
                </a:cubicBezTo>
                <a:cubicBezTo>
                  <a:pt x="253" y="161"/>
                  <a:pt x="268" y="142"/>
                  <a:pt x="262" y="112"/>
                </a:cubicBezTo>
                <a:cubicBezTo>
                  <a:pt x="259" y="98"/>
                  <a:pt x="247" y="84"/>
                  <a:pt x="230" y="66"/>
                </a:cubicBezTo>
                <a:cubicBezTo>
                  <a:pt x="219" y="57"/>
                  <a:pt x="209" y="54"/>
                  <a:pt x="201" y="56"/>
                </a:cubicBezTo>
                <a:cubicBezTo>
                  <a:pt x="185" y="60"/>
                  <a:pt x="183" y="71"/>
                  <a:pt x="196" y="79"/>
                </a:cubicBezTo>
                <a:cubicBezTo>
                  <a:pt x="208" y="86"/>
                  <a:pt x="219" y="82"/>
                  <a:pt x="226" y="76"/>
                </a:cubicBezTo>
                <a:cubicBezTo>
                  <a:pt x="234" y="70"/>
                  <a:pt x="236" y="60"/>
                  <a:pt x="231" y="47"/>
                </a:cubicBezTo>
                <a:cubicBezTo>
                  <a:pt x="220" y="20"/>
                  <a:pt x="189" y="6"/>
                  <a:pt x="160" y="13"/>
                </a:cubicBezTo>
                <a:cubicBezTo>
                  <a:pt x="148" y="15"/>
                  <a:pt x="141" y="23"/>
                  <a:pt x="136" y="35"/>
                </a:cubicBezTo>
                <a:cubicBezTo>
                  <a:pt x="134" y="40"/>
                  <a:pt x="135" y="41"/>
                  <a:pt x="133" y="35"/>
                </a:cubicBezTo>
                <a:close/>
              </a:path>
            </a:pathLst>
          </a:custGeom>
          <a:noFill/>
          <a:ln w="19050" cap="rnd" cmpd="sng">
            <a:solidFill>
              <a:srgbClr val="105372">
                <a:alpha val="100000"/>
              </a:srgbClr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" name="Freeform 29"/>
          <p:cNvSpPr/>
          <p:nvPr/>
        </p:nvSpPr>
        <p:spPr>
          <a:xfrm>
            <a:off x="9499600" y="2952750"/>
            <a:ext cx="677863" cy="468313"/>
          </a:xfrm>
          <a:custGeom>
            <a:avLst/>
            <a:gdLst/>
            <a:ahLst/>
            <a:cxnLst>
              <a:cxn ang="0">
                <a:pos x="336402" y="88600"/>
              </a:cxn>
              <a:cxn ang="0">
                <a:pos x="298462" y="22783"/>
              </a:cxn>
              <a:cxn ang="0">
                <a:pos x="159348" y="58223"/>
              </a:cxn>
              <a:cxn ang="0">
                <a:pos x="159348" y="136697"/>
              </a:cxn>
              <a:cxn ang="0">
                <a:pos x="151760" y="141760"/>
              </a:cxn>
              <a:cxn ang="0">
                <a:pos x="68292" y="106320"/>
              </a:cxn>
              <a:cxn ang="0">
                <a:pos x="7588" y="172137"/>
              </a:cxn>
              <a:cxn ang="0">
                <a:pos x="85998" y="248079"/>
              </a:cxn>
              <a:cxn ang="0">
                <a:pos x="118879" y="255674"/>
              </a:cxn>
              <a:cxn ang="0">
                <a:pos x="101174" y="270862"/>
              </a:cxn>
              <a:cxn ang="0">
                <a:pos x="55645" y="311365"/>
              </a:cxn>
              <a:cxn ang="0">
                <a:pos x="177054" y="415153"/>
              </a:cxn>
              <a:cxn ang="0">
                <a:pos x="230170" y="361993"/>
              </a:cxn>
              <a:cxn ang="0">
                <a:pos x="214994" y="339210"/>
              </a:cxn>
              <a:cxn ang="0">
                <a:pos x="237758" y="442999"/>
              </a:cxn>
              <a:cxn ang="0">
                <a:pos x="361696" y="420216"/>
              </a:cxn>
              <a:cxn ang="0">
                <a:pos x="402165" y="341742"/>
              </a:cxn>
              <a:cxn ang="0">
                <a:pos x="417341" y="341742"/>
              </a:cxn>
              <a:cxn ang="0">
                <a:pos x="452752" y="384776"/>
              </a:cxn>
              <a:cxn ang="0">
                <a:pos x="586807" y="420216"/>
              </a:cxn>
              <a:cxn ang="0">
                <a:pos x="662687" y="283519"/>
              </a:cxn>
              <a:cxn ang="0">
                <a:pos x="581748" y="167074"/>
              </a:cxn>
              <a:cxn ang="0">
                <a:pos x="508397" y="141760"/>
              </a:cxn>
              <a:cxn ang="0">
                <a:pos x="495751" y="199982"/>
              </a:cxn>
              <a:cxn ang="0">
                <a:pos x="571631" y="192388"/>
              </a:cxn>
              <a:cxn ang="0">
                <a:pos x="584277" y="118977"/>
              </a:cxn>
              <a:cxn ang="0">
                <a:pos x="404694" y="32908"/>
              </a:cxn>
              <a:cxn ang="0">
                <a:pos x="343990" y="88600"/>
              </a:cxn>
              <a:cxn ang="0">
                <a:pos x="336402" y="88600"/>
              </a:cxn>
            </a:cxnLst>
            <a:rect l="0" t="0" r="0" b="0"/>
            <a:pathLst>
              <a:path w="268" h="185">
                <a:moveTo>
                  <a:pt x="133" y="35"/>
                </a:moveTo>
                <a:cubicBezTo>
                  <a:pt x="131" y="22"/>
                  <a:pt x="126" y="14"/>
                  <a:pt x="118" y="9"/>
                </a:cubicBezTo>
                <a:cubicBezTo>
                  <a:pt x="103" y="0"/>
                  <a:pt x="72" y="8"/>
                  <a:pt x="63" y="23"/>
                </a:cubicBezTo>
                <a:cubicBezTo>
                  <a:pt x="58" y="32"/>
                  <a:pt x="60" y="43"/>
                  <a:pt x="63" y="54"/>
                </a:cubicBezTo>
                <a:cubicBezTo>
                  <a:pt x="64" y="59"/>
                  <a:pt x="64" y="59"/>
                  <a:pt x="60" y="56"/>
                </a:cubicBezTo>
                <a:cubicBezTo>
                  <a:pt x="47" y="47"/>
                  <a:pt x="36" y="42"/>
                  <a:pt x="27" y="42"/>
                </a:cubicBezTo>
                <a:cubicBezTo>
                  <a:pt x="9" y="41"/>
                  <a:pt x="0" y="52"/>
                  <a:pt x="3" y="68"/>
                </a:cubicBezTo>
                <a:cubicBezTo>
                  <a:pt x="7" y="84"/>
                  <a:pt x="22" y="95"/>
                  <a:pt x="34" y="98"/>
                </a:cubicBezTo>
                <a:cubicBezTo>
                  <a:pt x="39" y="100"/>
                  <a:pt x="44" y="99"/>
                  <a:pt x="47" y="101"/>
                </a:cubicBezTo>
                <a:cubicBezTo>
                  <a:pt x="50" y="103"/>
                  <a:pt x="45" y="104"/>
                  <a:pt x="40" y="107"/>
                </a:cubicBezTo>
                <a:cubicBezTo>
                  <a:pt x="27" y="113"/>
                  <a:pt x="22" y="118"/>
                  <a:pt x="22" y="123"/>
                </a:cubicBezTo>
                <a:cubicBezTo>
                  <a:pt x="24" y="149"/>
                  <a:pt x="51" y="170"/>
                  <a:pt x="70" y="164"/>
                </a:cubicBezTo>
                <a:cubicBezTo>
                  <a:pt x="77" y="162"/>
                  <a:pt x="86" y="156"/>
                  <a:pt x="91" y="143"/>
                </a:cubicBezTo>
                <a:cubicBezTo>
                  <a:pt x="93" y="136"/>
                  <a:pt x="88" y="131"/>
                  <a:pt x="85" y="134"/>
                </a:cubicBezTo>
                <a:cubicBezTo>
                  <a:pt x="79" y="139"/>
                  <a:pt x="75" y="158"/>
                  <a:pt x="94" y="175"/>
                </a:cubicBezTo>
                <a:cubicBezTo>
                  <a:pt x="106" y="185"/>
                  <a:pt x="127" y="184"/>
                  <a:pt x="143" y="166"/>
                </a:cubicBezTo>
                <a:cubicBezTo>
                  <a:pt x="149" y="159"/>
                  <a:pt x="155" y="149"/>
                  <a:pt x="159" y="135"/>
                </a:cubicBezTo>
                <a:cubicBezTo>
                  <a:pt x="162" y="128"/>
                  <a:pt x="161" y="129"/>
                  <a:pt x="165" y="135"/>
                </a:cubicBezTo>
                <a:cubicBezTo>
                  <a:pt x="170" y="142"/>
                  <a:pt x="175" y="148"/>
                  <a:pt x="179" y="152"/>
                </a:cubicBezTo>
                <a:cubicBezTo>
                  <a:pt x="195" y="166"/>
                  <a:pt x="216" y="171"/>
                  <a:pt x="232" y="166"/>
                </a:cubicBezTo>
                <a:cubicBezTo>
                  <a:pt x="253" y="161"/>
                  <a:pt x="268" y="142"/>
                  <a:pt x="262" y="112"/>
                </a:cubicBezTo>
                <a:cubicBezTo>
                  <a:pt x="259" y="98"/>
                  <a:pt x="247" y="84"/>
                  <a:pt x="230" y="66"/>
                </a:cubicBezTo>
                <a:cubicBezTo>
                  <a:pt x="219" y="57"/>
                  <a:pt x="209" y="54"/>
                  <a:pt x="201" y="56"/>
                </a:cubicBezTo>
                <a:cubicBezTo>
                  <a:pt x="185" y="60"/>
                  <a:pt x="183" y="71"/>
                  <a:pt x="196" y="79"/>
                </a:cubicBezTo>
                <a:cubicBezTo>
                  <a:pt x="208" y="86"/>
                  <a:pt x="219" y="82"/>
                  <a:pt x="226" y="76"/>
                </a:cubicBezTo>
                <a:cubicBezTo>
                  <a:pt x="234" y="70"/>
                  <a:pt x="236" y="60"/>
                  <a:pt x="231" y="47"/>
                </a:cubicBezTo>
                <a:cubicBezTo>
                  <a:pt x="220" y="20"/>
                  <a:pt x="189" y="6"/>
                  <a:pt x="160" y="13"/>
                </a:cubicBezTo>
                <a:cubicBezTo>
                  <a:pt x="148" y="15"/>
                  <a:pt x="141" y="23"/>
                  <a:pt x="136" y="35"/>
                </a:cubicBezTo>
                <a:cubicBezTo>
                  <a:pt x="134" y="40"/>
                  <a:pt x="135" y="41"/>
                  <a:pt x="133" y="35"/>
                </a:cubicBezTo>
                <a:close/>
              </a:path>
            </a:pathLst>
          </a:custGeom>
          <a:noFill/>
          <a:ln w="19050" cap="rnd" cmpd="sng">
            <a:solidFill>
              <a:srgbClr val="105372">
                <a:alpha val="100000"/>
              </a:srgbClr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140700" y="5373688"/>
            <a:ext cx="2198688" cy="1508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 descr="图片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314960" y="3258185"/>
            <a:ext cx="3549650" cy="3459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标题 3"/>
          <p:cNvSpPr>
            <a:spLocks noGrp="1"/>
          </p:cNvSpPr>
          <p:nvPr/>
        </p:nvSpPr>
        <p:spPr>
          <a:xfrm>
            <a:off x="1398588" y="1643063"/>
            <a:ext cx="9488487" cy="900112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algn="ctr" defTabSz="685800">
              <a:lnSpc>
                <a:spcPct val="90000"/>
              </a:lnSpc>
            </a:pPr>
            <a:r>
              <a:rPr lang="en-US" altLang="zh-CN" sz="6600" b="1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3</a:t>
            </a:r>
            <a:r>
              <a:rPr lang="zh-CN" altLang="en-US" sz="6600" b="1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  税率</a:t>
            </a:r>
            <a:endParaRPr lang="en-US" altLang="zh-CN" sz="6600" b="1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326688" y="2352675"/>
            <a:ext cx="1447800" cy="4505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Picture 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" name="副标题 4"/>
          <p:cNvSpPr>
            <a:spLocks noGrp="1"/>
          </p:cNvSpPr>
          <p:nvPr/>
        </p:nvSpPr>
        <p:spPr>
          <a:xfrm>
            <a:off x="294082" y="173038"/>
            <a:ext cx="3363912" cy="4235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defTabSz="685800">
              <a:lnSpc>
                <a:spcPct val="90000"/>
              </a:lnSpc>
              <a:spcBef>
                <a:spcPts val="750"/>
              </a:spcBef>
            </a:pP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单元  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百分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</a:t>
            </a:r>
            <a:endParaRPr lang="zh-CN" altLang="en-US" sz="2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  <p:bldP spid="1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1122363" y="6176963"/>
            <a:ext cx="1647825" cy="350838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TextBox 2"/>
          <p:cNvSpPr txBox="1">
            <a:spLocks noChangeArrowheads="1"/>
          </p:cNvSpPr>
          <p:nvPr/>
        </p:nvSpPr>
        <p:spPr bwMode="auto">
          <a:xfrm>
            <a:off x="345475" y="1285597"/>
            <a:ext cx="11323320" cy="186512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例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一家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饭店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月份的营业额中应纳税的部分是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30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万元。如果按应纳税的部分的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3%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缴纳增值税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这家饭店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月份应缴纳增值税多少万元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zh-CN" altLang="en-US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2088986" y="3195619"/>
            <a:ext cx="7359708" cy="714380"/>
            <a:chOff x="2285983" y="2500306"/>
            <a:chExt cx="7359708" cy="714380"/>
          </a:xfrm>
        </p:grpSpPr>
        <p:sp>
          <p:nvSpPr>
            <p:cNvPr id="15" name="圆角矩形 14"/>
            <p:cNvSpPr/>
            <p:nvPr/>
          </p:nvSpPr>
          <p:spPr>
            <a:xfrm>
              <a:off x="2285983" y="2500306"/>
              <a:ext cx="7359707" cy="714380"/>
            </a:xfrm>
            <a:prstGeom prst="round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2285984" y="2571744"/>
              <a:ext cx="7359707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应</a:t>
              </a:r>
              <a:r>
                <a:rPr lang="zh-CN" altLang="en-US" sz="3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纳税额</a:t>
              </a:r>
              <a:r>
                <a:rPr lang="en-US" altLang="zh-CN" sz="3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=</a:t>
              </a:r>
              <a:r>
                <a:rPr lang="zh-CN" altLang="en-US" sz="3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营业额</a:t>
              </a:r>
              <a:r>
                <a:rPr lang="zh-CN" altLang="en-US" sz="3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中应纳税的部分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×</a:t>
              </a:r>
              <a:r>
                <a:rPr lang="zh-CN" altLang="zh-CN" sz="32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税率</a:t>
              </a:r>
              <a:endPara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9" name="矩形 18"/>
          <p:cNvSpPr/>
          <p:nvPr/>
        </p:nvSpPr>
        <p:spPr>
          <a:xfrm>
            <a:off x="4303565" y="4365169"/>
            <a:ext cx="415690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30×5%=1</a:t>
            </a:r>
            <a:r>
              <a:rPr lang="en-US" altLang="zh-CN" sz="3600" b="1" i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en-US" altLang="zh-CN" sz="36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5(</a:t>
            </a:r>
            <a:r>
              <a:rPr lang="zh-CN" altLang="zh-CN" sz="36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万元</a:t>
            </a:r>
            <a:r>
              <a:rPr lang="en-US" altLang="zh-CN" sz="36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zh-CN" altLang="en-US" sz="36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3352800" y="5466670"/>
            <a:ext cx="83199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答：</a:t>
            </a:r>
            <a:r>
              <a:rPr lang="zh-CN" altLang="zh-CN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这家饭店</a:t>
            </a:r>
            <a:r>
              <a:rPr lang="en-US" altLang="zh-CN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zh-CN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月份应缴纳营业税</a:t>
            </a:r>
            <a:r>
              <a:rPr lang="en-US" altLang="zh-CN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1.5</a:t>
            </a:r>
            <a:r>
              <a:rPr lang="zh-CN" altLang="zh-CN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万元</a:t>
            </a:r>
            <a:r>
              <a:rPr lang="zh-CN" altLang="en-US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3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0" y="81915"/>
            <a:ext cx="3251835" cy="1131570"/>
            <a:chOff x="70" y="129"/>
            <a:chExt cx="5121" cy="1782"/>
          </a:xfrm>
        </p:grpSpPr>
        <p:pic>
          <p:nvPicPr>
            <p:cNvPr id="8" name="图片 7" descr="图片8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1" name="图片 10" descr="xzgj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9" grpId="0"/>
      <p:bldP spid="2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4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42" t="8052" r="50352" b="61639"/>
          <a:stretch>
            <a:fillRect/>
          </a:stretch>
        </p:blipFill>
        <p:spPr bwMode="auto">
          <a:xfrm>
            <a:off x="462717" y="1319213"/>
            <a:ext cx="2388059" cy="120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文本框 4"/>
          <p:cNvSpPr txBox="1">
            <a:spLocks noChangeArrowheads="1"/>
          </p:cNvSpPr>
          <p:nvPr/>
        </p:nvSpPr>
        <p:spPr bwMode="auto">
          <a:xfrm>
            <a:off x="669708" y="1777347"/>
            <a:ext cx="162095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Wingdings" panose="05000000000000000000" pitchFamily="2" charset="2"/>
              <a:buChar char="¤"/>
              <a:defRPr sz="2400">
                <a:solidFill>
                  <a:schemeClr val="accent1"/>
                </a:solidFill>
                <a:latin typeface="Arial" panose="020B0604020202020204" pitchFamily="34" charset="0"/>
                <a:ea typeface="黑体" panose="02010609060101010101" charset="-122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 sz="2800" dirty="0" smtClean="0">
                <a:solidFill>
                  <a:srgbClr val="1D41D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巩固练习</a:t>
            </a:r>
            <a:endParaRPr lang="zh-CN" altLang="en-US" sz="2800" dirty="0">
              <a:solidFill>
                <a:srgbClr val="1D41D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722486" y="1324945"/>
            <a:ext cx="8646553" cy="18651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我们</a:t>
            </a:r>
            <a:r>
              <a:rPr lang="zh-CN" altLang="en-US" sz="3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乡镇的爱国超市每月的营业额中应纳税的部分是</a:t>
            </a:r>
            <a:r>
              <a:rPr lang="en-US" altLang="zh-CN" sz="3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3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万元</a:t>
            </a:r>
            <a:r>
              <a:rPr lang="en-US" altLang="zh-CN" sz="3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3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如果按照</a:t>
            </a:r>
            <a:r>
              <a:rPr lang="en-US" altLang="zh-CN" sz="3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3%</a:t>
            </a:r>
            <a:r>
              <a:rPr lang="zh-CN" altLang="en-US" sz="3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的税率纳税</a:t>
            </a:r>
            <a:r>
              <a:rPr lang="en-US" altLang="zh-CN" sz="3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3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爱国超市每年应缴纳增值税多少万元</a:t>
            </a:r>
            <a:r>
              <a:rPr lang="en-US" altLang="zh-CN" sz="3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zh-CN" altLang="zh-CN" sz="32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919670" y="3907285"/>
            <a:ext cx="479330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5×4%×12=2.4(</a:t>
            </a:r>
            <a:r>
              <a:rPr lang="zh-CN" altLang="zh-CN" sz="36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万元</a:t>
            </a:r>
            <a:r>
              <a:rPr lang="en-US" altLang="zh-CN" sz="36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zh-CN" altLang="en-US" sz="36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850776" y="5270830"/>
            <a:ext cx="895623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答：爱国超市每年</a:t>
            </a:r>
            <a:r>
              <a:rPr lang="zh-CN" altLang="zh-CN" sz="36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应缴纳营业税</a:t>
            </a:r>
            <a:r>
              <a:rPr lang="en-US" altLang="zh-CN" sz="36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2.4</a:t>
            </a:r>
            <a:r>
              <a:rPr lang="zh-CN" altLang="zh-CN" sz="36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万元</a:t>
            </a:r>
            <a:r>
              <a:rPr lang="zh-CN" altLang="en-US" sz="36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36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0" y="81915"/>
            <a:ext cx="3251835" cy="1131570"/>
            <a:chOff x="70" y="129"/>
            <a:chExt cx="5121" cy="1782"/>
          </a:xfrm>
        </p:grpSpPr>
        <p:pic>
          <p:nvPicPr>
            <p:cNvPr id="12" name="图片 11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3" name="图片 12" descr="xzgj"/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9" grpId="0"/>
      <p:bldP spid="2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" name="Picture 2" descr="C:\Users\Administrator\Desktop\图片1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68" t="11764" r="15042" b="22804"/>
          <a:stretch>
            <a:fillRect/>
          </a:stretch>
        </p:blipFill>
        <p:spPr bwMode="auto">
          <a:xfrm>
            <a:off x="674263" y="1252114"/>
            <a:ext cx="1378790" cy="662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文本框 22"/>
          <p:cNvSpPr txBox="1"/>
          <p:nvPr/>
        </p:nvSpPr>
        <p:spPr>
          <a:xfrm flipH="1">
            <a:off x="2628574" y="1159623"/>
            <a:ext cx="5785176" cy="830997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教材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页“做一做” 。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23" name="TextBox 17"/>
          <p:cNvSpPr txBox="1">
            <a:spLocks noChangeArrowheads="1"/>
          </p:cNvSpPr>
          <p:nvPr/>
        </p:nvSpPr>
        <p:spPr bwMode="auto">
          <a:xfrm>
            <a:off x="1021080" y="2125443"/>
            <a:ext cx="1053084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       李阿姨的月工资是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7500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元，扣除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5000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元个税免征额后的部分需要按照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3%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的税率缴纳个人所得税。她应缴个人所得税多少元？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24" name="TextBox 4"/>
          <p:cNvSpPr txBox="1">
            <a:spLocks noChangeArrowheads="1"/>
          </p:cNvSpPr>
          <p:nvPr/>
        </p:nvSpPr>
        <p:spPr bwMode="auto">
          <a:xfrm>
            <a:off x="2981284" y="4433767"/>
            <a:ext cx="6610431" cy="9233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(7500-5000)×3%=75(</a:t>
            </a:r>
            <a:r>
              <a:rPr lang="zh-CN" altLang="en-US" sz="36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元</a:t>
            </a:r>
            <a:r>
              <a:rPr lang="en-US" altLang="zh-CN" sz="36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)</a:t>
            </a:r>
            <a:endParaRPr lang="en-US" altLang="zh-CN" sz="3600" b="1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25" name="TextBox 4"/>
          <p:cNvSpPr txBox="1">
            <a:spLocks noChangeArrowheads="1"/>
          </p:cNvSpPr>
          <p:nvPr/>
        </p:nvSpPr>
        <p:spPr bwMode="auto">
          <a:xfrm>
            <a:off x="4063324" y="5399677"/>
            <a:ext cx="6610431" cy="9233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答：她</a:t>
            </a:r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应缴个人所得</a:t>
            </a:r>
            <a:r>
              <a:rPr lang="zh-CN" altLang="en-US" sz="36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税</a:t>
            </a:r>
            <a:r>
              <a:rPr lang="en-US" altLang="zh-CN" sz="36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75</a:t>
            </a:r>
            <a:r>
              <a:rPr lang="zh-CN" altLang="en-US" sz="36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元。</a:t>
            </a:r>
            <a:endParaRPr lang="en-US" altLang="zh-CN" sz="3600" b="1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37465" y="48260"/>
            <a:ext cx="3260090" cy="1286510"/>
            <a:chOff x="59" y="76"/>
            <a:chExt cx="5134" cy="2026"/>
          </a:xfrm>
        </p:grpSpPr>
        <p:pic>
          <p:nvPicPr>
            <p:cNvPr id="9" name="图片 8" descr="图片11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10" name="图片 9" descr="stlx"/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bldLvl="0" animBg="1"/>
      <p:bldP spid="23" grpId="0"/>
      <p:bldP spid="24" grpId="0"/>
      <p:bldP spid="2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文本框 22"/>
          <p:cNvSpPr txBox="1"/>
          <p:nvPr/>
        </p:nvSpPr>
        <p:spPr>
          <a:xfrm flipH="1">
            <a:off x="2929567" y="1515895"/>
            <a:ext cx="5975780" cy="743986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完成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《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完全解读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》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相关习题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859909" y="4649906"/>
            <a:ext cx="3244479" cy="1158240"/>
          </a:xfrm>
          <a:prstGeom prst="rect">
            <a:avLst/>
          </a:prstGeom>
          <a:noFill/>
          <a:ln w="19050">
            <a:noFill/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871164" y="6024519"/>
            <a:ext cx="3233224" cy="1093627"/>
          </a:xfrm>
          <a:prstGeom prst="rect">
            <a:avLst/>
          </a:prstGeom>
          <a:noFill/>
          <a:ln w="19050">
            <a:noFill/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Picture 2" descr="C:\Users\Administrator\Desktop\图片2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63" t="17004" r="9837" b="27271"/>
          <a:stretch>
            <a:fillRect/>
          </a:stretch>
        </p:blipFill>
        <p:spPr bwMode="auto">
          <a:xfrm>
            <a:off x="1237594" y="1680153"/>
            <a:ext cx="1451600" cy="565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组合 7"/>
          <p:cNvGrpSpPr/>
          <p:nvPr/>
        </p:nvGrpSpPr>
        <p:grpSpPr>
          <a:xfrm>
            <a:off x="37465" y="48260"/>
            <a:ext cx="3260090" cy="1286510"/>
            <a:chOff x="59" y="76"/>
            <a:chExt cx="5134" cy="2026"/>
          </a:xfrm>
        </p:grpSpPr>
        <p:pic>
          <p:nvPicPr>
            <p:cNvPr id="13" name="图片 12" descr="图片11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14" name="图片 13" descr="stlx"/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91882" y="1425575"/>
            <a:ext cx="10740459" cy="433265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文本框 20482"/>
          <p:cNvSpPr txBox="1"/>
          <p:nvPr/>
        </p:nvSpPr>
        <p:spPr>
          <a:xfrm>
            <a:off x="969196" y="1595849"/>
            <a:ext cx="9985829" cy="830997"/>
          </a:xfrm>
          <a:prstGeom prst="rect">
            <a:avLst/>
          </a:prstGeom>
          <a:noFill/>
          <a:ln w="28575" cap="flat" cmpd="sng">
            <a:solidFill>
              <a:srgbClr val="1D41D5"/>
            </a:solidFill>
            <a:prstDash val="lgDash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纳税是根据国家税法的规定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按照一定的比率把集体或个人收入的一部分缴纳给国家。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20482"/>
          <p:cNvSpPr txBox="1"/>
          <p:nvPr/>
        </p:nvSpPr>
        <p:spPr>
          <a:xfrm>
            <a:off x="978641" y="2679539"/>
            <a:ext cx="9985829" cy="497957"/>
          </a:xfrm>
          <a:prstGeom prst="rect">
            <a:avLst/>
          </a:prstGeom>
          <a:noFill/>
          <a:ln w="28575" cap="flat" cmpd="sng">
            <a:solidFill>
              <a:srgbClr val="1D41D5"/>
            </a:solidFill>
            <a:prstDash val="lgDash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marL="1905" lvl="2" indent="454025" eaLnBrk="1" hangingPunct="1">
              <a:lnSpc>
                <a:spcPct val="120000"/>
              </a:lnSpc>
            </a:pP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税收取之于民</a:t>
            </a:r>
            <a:r>
              <a:rPr lang="en-US" altLang="zh-CN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用之于民</a:t>
            </a:r>
            <a:r>
              <a:rPr lang="en-US" altLang="zh-CN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依法纳税是每个公民应尽的义务。</a:t>
            </a:r>
            <a:endParaRPr lang="zh-CN" altLang="en-US" sz="2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20482"/>
          <p:cNvSpPr txBox="1"/>
          <p:nvPr/>
        </p:nvSpPr>
        <p:spPr>
          <a:xfrm>
            <a:off x="978641" y="3457789"/>
            <a:ext cx="9985829" cy="497957"/>
          </a:xfrm>
          <a:prstGeom prst="rect">
            <a:avLst/>
          </a:prstGeom>
          <a:noFill/>
          <a:ln w="28575" cap="flat" cmpd="sng">
            <a:solidFill>
              <a:srgbClr val="1D41D5"/>
            </a:solidFill>
            <a:prstDash val="lgDash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marL="1905" lvl="2" indent="454025" eaLnBrk="1" hangingPunct="1">
              <a:lnSpc>
                <a:spcPct val="120000"/>
              </a:lnSpc>
            </a:pP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缴纳的税款叫做应纳税额。</a:t>
            </a:r>
            <a:endParaRPr lang="zh-CN" altLang="en-US" sz="2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MH_Other_1"/>
          <p:cNvSpPr/>
          <p:nvPr>
            <p:custDataLst>
              <p:tags r:id="rId2"/>
            </p:custDataLst>
          </p:nvPr>
        </p:nvSpPr>
        <p:spPr>
          <a:xfrm>
            <a:off x="9947403" y="4483465"/>
            <a:ext cx="1646238" cy="1274763"/>
          </a:xfrm>
          <a:custGeom>
            <a:avLst/>
            <a:gdLst>
              <a:gd name="connsiteX0" fmla="*/ 0 w 1120775"/>
              <a:gd name="connsiteY0" fmla="*/ 812800 h 1136650"/>
              <a:gd name="connsiteX1" fmla="*/ 504825 w 1120775"/>
              <a:gd name="connsiteY1" fmla="*/ 0 h 1136650"/>
              <a:gd name="connsiteX2" fmla="*/ 606425 w 1120775"/>
              <a:gd name="connsiteY2" fmla="*/ 28575 h 1136650"/>
              <a:gd name="connsiteX3" fmla="*/ 1120775 w 1120775"/>
              <a:gd name="connsiteY3" fmla="*/ 1136650 h 1136650"/>
              <a:gd name="connsiteX0-1" fmla="*/ 0 w 1098550"/>
              <a:gd name="connsiteY0-2" fmla="*/ 815975 h 1136650"/>
              <a:gd name="connsiteX1-3" fmla="*/ 482600 w 1098550"/>
              <a:gd name="connsiteY1-4" fmla="*/ 0 h 1136650"/>
              <a:gd name="connsiteX2-5" fmla="*/ 584200 w 1098550"/>
              <a:gd name="connsiteY2-6" fmla="*/ 28575 h 1136650"/>
              <a:gd name="connsiteX3-7" fmla="*/ 1098550 w 1098550"/>
              <a:gd name="connsiteY3-8" fmla="*/ 1136650 h 11366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098550" h="1136650">
                <a:moveTo>
                  <a:pt x="0" y="815975"/>
                </a:moveTo>
                <a:lnTo>
                  <a:pt x="482600" y="0"/>
                </a:lnTo>
                <a:lnTo>
                  <a:pt x="584200" y="28575"/>
                </a:lnTo>
                <a:lnTo>
                  <a:pt x="1098550" y="1136650"/>
                </a:lnTo>
              </a:path>
            </a:pathLst>
          </a:custGeom>
          <a:ln>
            <a:solidFill>
              <a:schemeClr val="accent6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MH_Other_2"/>
          <p:cNvSpPr/>
          <p:nvPr>
            <p:custDataLst>
              <p:tags r:id="rId3"/>
            </p:custDataLst>
          </p:nvPr>
        </p:nvSpPr>
        <p:spPr>
          <a:xfrm rot="19833143">
            <a:off x="10547795" y="4113260"/>
            <a:ext cx="488950" cy="533400"/>
          </a:xfrm>
          <a:custGeom>
            <a:avLst/>
            <a:gdLst/>
            <a:ahLst/>
            <a:cxnLst/>
            <a:rect l="l" t="t" r="r" b="b"/>
            <a:pathLst>
              <a:path w="1059063" h="1007997">
                <a:moveTo>
                  <a:pt x="703357" y="0"/>
                </a:moveTo>
                <a:lnTo>
                  <a:pt x="1059063" y="345377"/>
                </a:lnTo>
                <a:cubicBezTo>
                  <a:pt x="1011759" y="390684"/>
                  <a:pt x="950318" y="412745"/>
                  <a:pt x="888735" y="411717"/>
                </a:cubicBezTo>
                <a:lnTo>
                  <a:pt x="615617" y="668531"/>
                </a:lnTo>
                <a:cubicBezTo>
                  <a:pt x="643882" y="763675"/>
                  <a:pt x="628025" y="864389"/>
                  <a:pt x="564718" y="936620"/>
                </a:cubicBezTo>
                <a:lnTo>
                  <a:pt x="370217" y="747767"/>
                </a:lnTo>
                <a:cubicBezTo>
                  <a:pt x="247618" y="834750"/>
                  <a:pt x="146199" y="930329"/>
                  <a:pt x="0" y="1007997"/>
                </a:cubicBezTo>
                <a:cubicBezTo>
                  <a:pt x="95002" y="875886"/>
                  <a:pt x="190003" y="777809"/>
                  <a:pt x="284746" y="664777"/>
                </a:cubicBezTo>
                <a:lnTo>
                  <a:pt x="96361" y="481861"/>
                </a:lnTo>
                <a:cubicBezTo>
                  <a:pt x="152055" y="429106"/>
                  <a:pt x="226831" y="406169"/>
                  <a:pt x="303394" y="411783"/>
                </a:cubicBezTo>
                <a:cubicBezTo>
                  <a:pt x="325459" y="413401"/>
                  <a:pt x="347673" y="417390"/>
                  <a:pt x="369433" y="424372"/>
                </a:cubicBezTo>
                <a:lnTo>
                  <a:pt x="642990" y="154959"/>
                </a:lnTo>
                <a:cubicBezTo>
                  <a:pt x="643358" y="99193"/>
                  <a:pt x="663662" y="44083"/>
                  <a:pt x="703357" y="0"/>
                </a:cubicBezTo>
                <a:close/>
              </a:path>
            </a:pathLst>
          </a:custGeom>
          <a:solidFill>
            <a:schemeClr val="accent6"/>
          </a:solidFill>
          <a:ln w="12700">
            <a:noFill/>
          </a:ln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4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" name="文本框 20482"/>
          <p:cNvSpPr txBox="1"/>
          <p:nvPr/>
        </p:nvSpPr>
        <p:spPr>
          <a:xfrm>
            <a:off x="978641" y="4212320"/>
            <a:ext cx="9985829" cy="535531"/>
          </a:xfrm>
          <a:prstGeom prst="rect">
            <a:avLst/>
          </a:prstGeom>
          <a:noFill/>
          <a:ln w="28575" cap="flat" cmpd="sng">
            <a:solidFill>
              <a:srgbClr val="1D41D5"/>
            </a:solidFill>
            <a:prstDash val="lgDash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marL="1905" lvl="2" indent="454025" eaLnBrk="1" hangingPunct="1">
              <a:lnSpc>
                <a:spcPct val="120000"/>
              </a:lnSpc>
            </a:pP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应纳税额与各种收入中应纳税部分的比率叫做税率。</a:t>
            </a:r>
            <a:endParaRPr lang="zh-CN" altLang="en-US" sz="2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20482"/>
          <p:cNvSpPr txBox="1"/>
          <p:nvPr/>
        </p:nvSpPr>
        <p:spPr>
          <a:xfrm>
            <a:off x="978641" y="4943840"/>
            <a:ext cx="9985829" cy="497957"/>
          </a:xfrm>
          <a:prstGeom prst="rect">
            <a:avLst/>
          </a:prstGeom>
          <a:noFill/>
          <a:ln w="28575" cap="flat" cmpd="sng">
            <a:solidFill>
              <a:srgbClr val="1D41D5"/>
            </a:solidFill>
            <a:prstDash val="lgDash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marL="1905" lvl="2" indent="454025" eaLnBrk="1" hangingPunct="1">
              <a:lnSpc>
                <a:spcPct val="120000"/>
              </a:lnSpc>
            </a:pP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应纳税额</a:t>
            </a:r>
            <a:r>
              <a:rPr lang="en-US" altLang="zh-CN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营业额中应纳税的部分</a:t>
            </a:r>
            <a:r>
              <a:rPr lang="en-US" altLang="zh-CN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税率</a:t>
            </a:r>
            <a:endParaRPr lang="zh-CN" altLang="en-US" sz="2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MH_SubTitle_1"/>
          <p:cNvSpPr/>
          <p:nvPr>
            <p:custDataLst>
              <p:tags r:id="rId5"/>
            </p:custDataLst>
          </p:nvPr>
        </p:nvSpPr>
        <p:spPr>
          <a:xfrm rot="588792">
            <a:off x="9447340" y="5158153"/>
            <a:ext cx="2587625" cy="965200"/>
          </a:xfrm>
          <a:prstGeom prst="roundRect">
            <a:avLst>
              <a:gd name="adj" fmla="val 11293"/>
            </a:avLst>
          </a:prstGeom>
          <a:solidFill>
            <a:schemeClr val="accent6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税率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0" y="20320"/>
            <a:ext cx="2962910" cy="1480820"/>
            <a:chOff x="52" y="49"/>
            <a:chExt cx="4666" cy="2332"/>
          </a:xfrm>
        </p:grpSpPr>
        <p:pic>
          <p:nvPicPr>
            <p:cNvPr id="18" name="图片 17" descr="图片5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024" y="49"/>
              <a:ext cx="1694" cy="2332"/>
            </a:xfrm>
            <a:prstGeom prst="rect">
              <a:avLst/>
            </a:prstGeom>
          </p:spPr>
        </p:pic>
        <p:pic>
          <p:nvPicPr>
            <p:cNvPr id="19" name="图片 18" descr="ktxj"/>
            <p:cNvPicPr>
              <a:picLocks noChangeAspect="1"/>
            </p:cNvPicPr>
            <p:nvPr/>
          </p:nvPicPr>
          <p:blipFill>
            <a:blip r:embed="rId7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676" b="10592"/>
            <a:stretch>
              <a:fillRect/>
            </a:stretch>
          </p:blipFill>
          <p:spPr>
            <a:xfrm>
              <a:off x="52" y="574"/>
              <a:ext cx="3329" cy="878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 bldLvl="0" animBg="1"/>
      <p:bldP spid="4" grpId="0" bldLvl="0" animBg="1"/>
      <p:bldP spid="5" grpId="0" bldLvl="0" animBg="1"/>
      <p:bldP spid="15" grpId="0" bldLvl="0" animBg="1"/>
      <p:bldP spid="16" grpId="0" bldLvl="0" animBg="1"/>
      <p:bldP spid="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Administrator\Desktop\作业1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87" t="20395" r="15686" b="27633"/>
          <a:stretch>
            <a:fillRect/>
          </a:stretch>
        </p:blipFill>
        <p:spPr bwMode="auto">
          <a:xfrm>
            <a:off x="1982218" y="1968129"/>
            <a:ext cx="1238069" cy="5148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C:\Users\Administrator\Desktop\作业2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47" t="20452" r="14945" b="26367"/>
          <a:stretch>
            <a:fillRect/>
          </a:stretch>
        </p:blipFill>
        <p:spPr bwMode="auto">
          <a:xfrm>
            <a:off x="1982218" y="2960773"/>
            <a:ext cx="1238069" cy="5070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文本框 22"/>
          <p:cNvSpPr txBox="1"/>
          <p:nvPr/>
        </p:nvSpPr>
        <p:spPr>
          <a:xfrm flipH="1">
            <a:off x="3829447" y="1782582"/>
            <a:ext cx="5975780" cy="830997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教材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第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14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页练习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二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第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7,8,10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题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。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0" name="文本框 22"/>
          <p:cNvSpPr txBox="1"/>
          <p:nvPr/>
        </p:nvSpPr>
        <p:spPr>
          <a:xfrm flipH="1">
            <a:off x="3829447" y="2755205"/>
            <a:ext cx="7723924" cy="830997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完成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《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全科王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·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同步课时练习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》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相关习题。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pic>
        <p:nvPicPr>
          <p:cNvPr id="11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2" name="组合 11"/>
          <p:cNvGrpSpPr/>
          <p:nvPr/>
        </p:nvGrpSpPr>
        <p:grpSpPr>
          <a:xfrm>
            <a:off x="228600" y="6350"/>
            <a:ext cx="3195320" cy="1609090"/>
            <a:chOff x="120" y="-71"/>
            <a:chExt cx="5032" cy="2534"/>
          </a:xfrm>
        </p:grpSpPr>
        <p:pic>
          <p:nvPicPr>
            <p:cNvPr id="13" name="图片 12" descr="图片10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938" y="-71"/>
              <a:ext cx="2215" cy="2535"/>
            </a:xfrm>
            <a:prstGeom prst="rect">
              <a:avLst/>
            </a:prstGeom>
          </p:spPr>
        </p:pic>
        <p:pic>
          <p:nvPicPr>
            <p:cNvPr id="14" name="图片 13" descr="zysj"/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864" b="1139"/>
            <a:stretch>
              <a:fillRect/>
            </a:stretch>
          </p:blipFill>
          <p:spPr>
            <a:xfrm>
              <a:off x="120" y="820"/>
              <a:ext cx="3078" cy="902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/>
          </p:cNvPicPr>
          <p:nvPr/>
        </p:nvPicPr>
        <p:blipFill>
          <a:blip r:embed="rId2" cstate="print">
            <a:lum bright="6000"/>
          </a:blip>
          <a:stretch>
            <a:fillRect/>
          </a:stretch>
        </p:blipFill>
        <p:spPr>
          <a:xfrm>
            <a:off x="9751060" y="351155"/>
            <a:ext cx="2132330" cy="122428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 descr="图片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56865" y="370840"/>
            <a:ext cx="6478270" cy="2105660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 rot="21120000">
            <a:off x="140335" y="2296160"/>
            <a:ext cx="3921760" cy="2283460"/>
            <a:chOff x="-98" y="6233"/>
            <a:chExt cx="5073" cy="2930"/>
          </a:xfrm>
        </p:grpSpPr>
        <p:pic>
          <p:nvPicPr>
            <p:cNvPr id="5" name="图片 4" descr="图片2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 rot="20640000">
              <a:off x="-98" y="6449"/>
              <a:ext cx="2326" cy="2715"/>
            </a:xfrm>
            <a:prstGeom prst="rect">
              <a:avLst/>
            </a:prstGeom>
          </p:spPr>
        </p:pic>
        <p:pic>
          <p:nvPicPr>
            <p:cNvPr id="6" name="图片 5" descr="图片3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380" y="6233"/>
              <a:ext cx="2313" cy="2710"/>
            </a:xfrm>
            <a:prstGeom prst="rect">
              <a:avLst/>
            </a:prstGeom>
          </p:spPr>
        </p:pic>
        <p:pic>
          <p:nvPicPr>
            <p:cNvPr id="7" name="图片 6" descr="图片4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 rot="1200000">
              <a:off x="2793" y="6472"/>
              <a:ext cx="2183" cy="2554"/>
            </a:xfrm>
            <a:prstGeom prst="rect">
              <a:avLst/>
            </a:prstGeom>
          </p:spPr>
        </p:pic>
      </p:grpSp>
      <p:grpSp>
        <p:nvGrpSpPr>
          <p:cNvPr id="8" name="组合 7"/>
          <p:cNvGrpSpPr/>
          <p:nvPr/>
        </p:nvGrpSpPr>
        <p:grpSpPr>
          <a:xfrm rot="21060000">
            <a:off x="474550" y="4474795"/>
            <a:ext cx="3450394" cy="2142529"/>
            <a:chOff x="6844" y="7123"/>
            <a:chExt cx="4821" cy="2994"/>
          </a:xfrm>
        </p:grpSpPr>
        <p:pic>
          <p:nvPicPr>
            <p:cNvPr id="9" name="图片 8" descr="数学副本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 rot="21000000">
              <a:off x="6844" y="7214"/>
              <a:ext cx="2041" cy="2835"/>
            </a:xfrm>
            <a:prstGeom prst="rect">
              <a:avLst/>
            </a:prstGeom>
          </p:spPr>
        </p:pic>
        <p:pic>
          <p:nvPicPr>
            <p:cNvPr id="10" name="图片 9" descr="语文副本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8197" y="7123"/>
              <a:ext cx="2040" cy="2835"/>
            </a:xfrm>
            <a:prstGeom prst="rect">
              <a:avLst/>
            </a:prstGeom>
          </p:spPr>
        </p:pic>
        <p:pic>
          <p:nvPicPr>
            <p:cNvPr id="11" name="图片 10" descr="英语副本"/>
            <p:cNvPicPr>
              <a:picLocks noChangeAspect="1"/>
            </p:cNvPicPr>
            <p:nvPr/>
          </p:nvPicPr>
          <p:blipFill>
            <a:blip r:embed="rId9" cstate="print"/>
            <a:stretch>
              <a:fillRect/>
            </a:stretch>
          </p:blipFill>
          <p:spPr>
            <a:xfrm rot="480000">
              <a:off x="9625" y="7282"/>
              <a:ext cx="2040" cy="2835"/>
            </a:xfrm>
            <a:prstGeom prst="rect">
              <a:avLst/>
            </a:prstGeom>
          </p:spPr>
        </p:pic>
      </p:grpSp>
      <p:pic>
        <p:nvPicPr>
          <p:cNvPr id="12" name="图片 11" descr="图片1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3930015" y="2456815"/>
            <a:ext cx="5850255" cy="3711575"/>
          </a:xfrm>
          <a:prstGeom prst="rect">
            <a:avLst/>
          </a:prstGeom>
        </p:spPr>
      </p:pic>
      <p:pic>
        <p:nvPicPr>
          <p:cNvPr id="13" name="图片 12" descr="图片14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6177915" y="4700270"/>
            <a:ext cx="6013450" cy="2206625"/>
          </a:xfrm>
          <a:prstGeom prst="rect">
            <a:avLst/>
          </a:prstGeom>
        </p:spPr>
      </p:pic>
      <p:pic>
        <p:nvPicPr>
          <p:cNvPr id="14" name="图片 13" descr="图片13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 flipV="1">
            <a:off x="0" y="159385"/>
            <a:ext cx="1712595" cy="1182370"/>
          </a:xfrm>
          <a:prstGeom prst="rect">
            <a:avLst/>
          </a:prstGeom>
        </p:spPr>
      </p:pic>
      <p:pic>
        <p:nvPicPr>
          <p:cNvPr id="15" name="图片 14" descr="尖子生阅读封面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 rot="720000">
            <a:off x="9732645" y="1940560"/>
            <a:ext cx="2169160" cy="30162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/>
          <a:stretch>
            <a:fillRect/>
          </a:stretch>
        </p:blipFill>
        <p:spPr>
          <a:xfrm>
            <a:off x="9705975" y="266065"/>
            <a:ext cx="2042795" cy="11728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3514090" y="1403350"/>
            <a:ext cx="5163185" cy="78359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dist"/>
            <a:r>
              <a:rPr lang="zh-CN" altLang="en-US" sz="4500" b="1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小学免费教考资源</a:t>
            </a:r>
            <a:endParaRPr lang="zh-CN" altLang="en-US" sz="4500" b="1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4" name="文本框 13"/>
          <p:cNvSpPr txBox="1"/>
          <p:nvPr/>
        </p:nvSpPr>
        <p:spPr>
          <a:xfrm>
            <a:off x="2586990" y="2599690"/>
            <a:ext cx="8371205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800"/>
              <a:t>         </a:t>
            </a:r>
            <a:r>
              <a:rPr lang="zh-CN" sz="2800"/>
              <a:t>扫描梓耕教育、名师汇二维码，登录梓耕教育网站www.jlzgjy.com.cn，下载更多教考资源。</a:t>
            </a:r>
            <a:endParaRPr lang="zh-CN" sz="2800"/>
          </a:p>
          <a:p>
            <a:pPr algn="l">
              <a:lnSpc>
                <a:spcPct val="150000"/>
              </a:lnSpc>
            </a:pPr>
            <a:r>
              <a:rPr lang="zh-CN" sz="2800"/>
              <a:t>       </a:t>
            </a:r>
            <a:r>
              <a:rPr lang="en-US" altLang="zh-CN" sz="2800"/>
              <a:t>  </a:t>
            </a:r>
            <a:r>
              <a:rPr lang="zh-CN" sz="2800"/>
              <a:t>小学各学科题库、精品课件、名师教案、课文朗读与听力、公开课视频、知识点微课、工作总结及日常工作表格等优质免费资源等你来拿！</a:t>
            </a:r>
            <a:endParaRPr lang="zh-CN" sz="2800"/>
          </a:p>
        </p:txBody>
      </p:sp>
      <p:pic>
        <p:nvPicPr>
          <p:cNvPr id="5" name="图片 4" descr="梓耕教育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print"/>
          <a:stretch>
            <a:fillRect/>
          </a:stretch>
        </p:blipFill>
        <p:spPr>
          <a:xfrm>
            <a:off x="599758" y="2373630"/>
            <a:ext cx="1809750" cy="1781175"/>
          </a:xfrm>
          <a:prstGeom prst="rect">
            <a:avLst/>
          </a:prstGeom>
        </p:spPr>
      </p:pic>
      <p:pic>
        <p:nvPicPr>
          <p:cNvPr id="6" name="图片 5" descr="梓耕名师汇二维吗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 cstate="print"/>
          <a:srcRect l="3582" t="3184" r="3184" b="4080"/>
          <a:stretch>
            <a:fillRect/>
          </a:stretch>
        </p:blipFill>
        <p:spPr>
          <a:xfrm>
            <a:off x="612140" y="4147185"/>
            <a:ext cx="1784985" cy="1775460"/>
          </a:xfrm>
          <a:prstGeom prst="rect">
            <a:avLst/>
          </a:prstGeom>
        </p:spPr>
      </p:pic>
      <p:pic>
        <p:nvPicPr>
          <p:cNvPr id="7" name="图片 6" descr="图片14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 cstate="print"/>
          <a:stretch>
            <a:fillRect/>
          </a:stretch>
        </p:blipFill>
        <p:spPr>
          <a:xfrm>
            <a:off x="6178550" y="4671060"/>
            <a:ext cx="6013450" cy="2206625"/>
          </a:xfrm>
          <a:prstGeom prst="rect">
            <a:avLst/>
          </a:prstGeom>
        </p:spPr>
      </p:pic>
      <p:pic>
        <p:nvPicPr>
          <p:cNvPr id="8" name="图片 7" descr="图片13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 cstate="print"/>
          <a:stretch>
            <a:fillRect/>
          </a:stretch>
        </p:blipFill>
        <p:spPr>
          <a:xfrm flipV="1">
            <a:off x="0" y="159385"/>
            <a:ext cx="1712595" cy="11823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2" name="组合 11"/>
          <p:cNvGrpSpPr/>
          <p:nvPr/>
        </p:nvGrpSpPr>
        <p:grpSpPr>
          <a:xfrm>
            <a:off x="86995" y="57785"/>
            <a:ext cx="2636520" cy="1080770"/>
            <a:chOff x="137" y="91"/>
            <a:chExt cx="4152" cy="1702"/>
          </a:xfrm>
        </p:grpSpPr>
        <p:pic>
          <p:nvPicPr>
            <p:cNvPr id="13" name="图片 12" descr="图片7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 cstate="print"/>
            <a:stretch>
              <a:fillRect/>
            </a:stretch>
          </p:blipFill>
          <p:spPr>
            <a:xfrm>
              <a:off x="3239" y="91"/>
              <a:ext cx="1051" cy="1702"/>
            </a:xfrm>
            <a:prstGeom prst="rect">
              <a:avLst/>
            </a:prstGeom>
          </p:spPr>
        </p:pic>
        <p:pic>
          <p:nvPicPr>
            <p:cNvPr id="14" name="图片 13" descr="fxzb"/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652" b="-115"/>
            <a:stretch>
              <a:fillRect/>
            </a:stretch>
          </p:blipFill>
          <p:spPr>
            <a:xfrm>
              <a:off x="137" y="580"/>
              <a:ext cx="2955" cy="872"/>
            </a:xfrm>
            <a:prstGeom prst="rect">
              <a:avLst/>
            </a:prstGeom>
          </p:spPr>
        </p:pic>
      </p:grpSp>
      <p:pic>
        <p:nvPicPr>
          <p:cNvPr id="6" name="图片 47" descr="小绿人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36793" y="3267447"/>
            <a:ext cx="2560638" cy="24352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TextBox 24"/>
          <p:cNvSpPr txBox="1">
            <a:spLocks noChangeArrowheads="1"/>
          </p:cNvSpPr>
          <p:nvPr/>
        </p:nvSpPr>
        <p:spPr bwMode="auto">
          <a:xfrm>
            <a:off x="3341466" y="553780"/>
            <a:ext cx="8429652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计算下面各算式。</a:t>
            </a:r>
            <a:endParaRPr lang="zh-CN" altLang="zh-CN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412872" y="1367383"/>
            <a:ext cx="386836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(1)200</a:t>
            </a:r>
            <a:r>
              <a:rPr lang="zh-CN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5%</a:t>
            </a:r>
            <a:r>
              <a:rPr lang="zh-CN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是多少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zh-CN" altLang="zh-CN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270128" y="2010325"/>
            <a:ext cx="302839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200×5%=10</a:t>
            </a:r>
            <a:endParaRPr lang="zh-CN" altLang="en-US" sz="36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412872" y="3016233"/>
            <a:ext cx="386836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(2)700</a:t>
            </a:r>
            <a:r>
              <a:rPr lang="zh-CN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6%</a:t>
            </a:r>
            <a:r>
              <a:rPr lang="zh-CN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是多少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zh-CN" altLang="zh-CN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270128" y="3672446"/>
            <a:ext cx="302839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700×6%=42</a:t>
            </a:r>
            <a:endParaRPr lang="zh-CN" altLang="en-US" sz="36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412872" y="4677107"/>
            <a:ext cx="42787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(3)40</a:t>
            </a:r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</a:t>
            </a:r>
            <a:r>
              <a:rPr lang="zh-CN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60%</a:t>
            </a:r>
            <a:r>
              <a:rPr lang="zh-CN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是多少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zh-CN" altLang="zh-CN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270128" y="5391487"/>
            <a:ext cx="395172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40</a:t>
            </a:r>
            <a:r>
              <a:rPr lang="zh-CN" altLang="en-US" sz="36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</a:t>
            </a:r>
            <a:r>
              <a:rPr lang="en-US" altLang="zh-CN" sz="36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×60%=24</a:t>
            </a:r>
            <a:r>
              <a:rPr lang="zh-CN" altLang="en-US" sz="36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</a:t>
            </a:r>
            <a:endParaRPr lang="zh-CN" altLang="en-US" sz="36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5" grpId="0"/>
      <p:bldP spid="1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2373313" y="1527175"/>
            <a:ext cx="6140450" cy="4094163"/>
            <a:chOff x="639550" y="1467738"/>
            <a:chExt cx="3712030" cy="2843845"/>
          </a:xfrm>
        </p:grpSpPr>
        <p:sp>
          <p:nvSpPr>
            <p:cNvPr id="4" name="Freeform 9"/>
            <p:cNvSpPr/>
            <p:nvPr/>
          </p:nvSpPr>
          <p:spPr>
            <a:xfrm rot="-691463">
              <a:off x="639550" y="1467738"/>
              <a:ext cx="3712030" cy="2843845"/>
            </a:xfrm>
            <a:custGeom>
              <a:avLst/>
              <a:gdLst/>
              <a:ahLst/>
              <a:cxnLst>
                <a:cxn ang="0">
                  <a:pos x="1845076" y="570231"/>
                </a:cxn>
                <a:cxn ang="0">
                  <a:pos x="1020991" y="212009"/>
                </a:cxn>
                <a:cxn ang="0">
                  <a:pos x="816792" y="950385"/>
                </a:cxn>
                <a:cxn ang="0">
                  <a:pos x="758450" y="1864217"/>
                </a:cxn>
                <a:cxn ang="0">
                  <a:pos x="1341873" y="2346720"/>
                </a:cxn>
                <a:cxn ang="0">
                  <a:pos x="2238886" y="2346720"/>
                </a:cxn>
                <a:cxn ang="0">
                  <a:pos x="3507832" y="2156643"/>
                </a:cxn>
                <a:cxn ang="0">
                  <a:pos x="2917116" y="1118530"/>
                </a:cxn>
                <a:cxn ang="0">
                  <a:pos x="2625404" y="160834"/>
                </a:cxn>
                <a:cxn ang="0">
                  <a:pos x="1845076" y="570231"/>
                </a:cxn>
              </a:cxnLst>
              <a:rect l="0" t="0" r="0" b="0"/>
              <a:pathLst>
                <a:path w="509" h="389">
                  <a:moveTo>
                    <a:pt x="253" y="78"/>
                  </a:moveTo>
                  <a:cubicBezTo>
                    <a:pt x="231" y="33"/>
                    <a:pt x="192" y="0"/>
                    <a:pt x="140" y="29"/>
                  </a:cubicBezTo>
                  <a:cubicBezTo>
                    <a:pt x="96" y="52"/>
                    <a:pt x="97" y="107"/>
                    <a:pt x="112" y="130"/>
                  </a:cubicBezTo>
                  <a:cubicBezTo>
                    <a:pt x="11" y="112"/>
                    <a:pt x="0" y="260"/>
                    <a:pt x="104" y="255"/>
                  </a:cubicBezTo>
                  <a:cubicBezTo>
                    <a:pt x="72" y="299"/>
                    <a:pt x="135" y="381"/>
                    <a:pt x="184" y="321"/>
                  </a:cubicBezTo>
                  <a:cubicBezTo>
                    <a:pt x="191" y="374"/>
                    <a:pt x="283" y="389"/>
                    <a:pt x="307" y="321"/>
                  </a:cubicBezTo>
                  <a:cubicBezTo>
                    <a:pt x="369" y="380"/>
                    <a:pt x="456" y="352"/>
                    <a:pt x="481" y="295"/>
                  </a:cubicBezTo>
                  <a:cubicBezTo>
                    <a:pt x="509" y="233"/>
                    <a:pt x="466" y="147"/>
                    <a:pt x="400" y="153"/>
                  </a:cubicBezTo>
                  <a:cubicBezTo>
                    <a:pt x="447" y="98"/>
                    <a:pt x="406" y="30"/>
                    <a:pt x="360" y="22"/>
                  </a:cubicBezTo>
                  <a:cubicBezTo>
                    <a:pt x="298" y="13"/>
                    <a:pt x="269" y="52"/>
                    <a:pt x="253" y="78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28575" cap="rnd" cmpd="sng">
              <a:solidFill>
                <a:srgbClr val="105372">
                  <a:alpha val="10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" name="Freeform 5"/>
            <p:cNvSpPr/>
            <p:nvPr/>
          </p:nvSpPr>
          <p:spPr>
            <a:xfrm rot="-691463">
              <a:off x="666495" y="1585623"/>
              <a:ext cx="3515691" cy="2613758"/>
            </a:xfrm>
            <a:custGeom>
              <a:avLst/>
              <a:gdLst/>
              <a:ahLst/>
              <a:cxnLst>
                <a:cxn ang="0">
                  <a:pos x="1699494" y="512502"/>
                </a:cxn>
                <a:cxn ang="0">
                  <a:pos x="991979" y="212322"/>
                </a:cxn>
                <a:cxn ang="0">
                  <a:pos x="860688" y="885896"/>
                </a:cxn>
                <a:cxn ang="0">
                  <a:pos x="816924" y="1661969"/>
                </a:cxn>
                <a:cxn ang="0">
                  <a:pos x="1276444" y="2071971"/>
                </a:cxn>
                <a:cxn ang="0">
                  <a:pos x="2144426" y="2050006"/>
                </a:cxn>
                <a:cxn ang="0">
                  <a:pos x="3304166" y="1954827"/>
                </a:cxn>
                <a:cxn ang="0">
                  <a:pos x="2669591" y="1068932"/>
                </a:cxn>
                <a:cxn ang="0">
                  <a:pos x="2509124" y="153750"/>
                </a:cxn>
                <a:cxn ang="0">
                  <a:pos x="1787021" y="556430"/>
                </a:cxn>
                <a:cxn ang="0">
                  <a:pos x="1699494" y="512502"/>
                </a:cxn>
              </a:cxnLst>
              <a:rect l="0" t="0" r="0" b="0"/>
              <a:pathLst>
                <a:path w="482" h="357">
                  <a:moveTo>
                    <a:pt x="233" y="70"/>
                  </a:moveTo>
                  <a:cubicBezTo>
                    <a:pt x="228" y="61"/>
                    <a:pt x="192" y="0"/>
                    <a:pt x="136" y="29"/>
                  </a:cubicBezTo>
                  <a:cubicBezTo>
                    <a:pt x="98" y="48"/>
                    <a:pt x="105" y="101"/>
                    <a:pt x="118" y="121"/>
                  </a:cubicBezTo>
                  <a:cubicBezTo>
                    <a:pt x="15" y="107"/>
                    <a:pt x="0" y="227"/>
                    <a:pt x="112" y="227"/>
                  </a:cubicBezTo>
                  <a:cubicBezTo>
                    <a:pt x="68" y="280"/>
                    <a:pt x="138" y="343"/>
                    <a:pt x="175" y="283"/>
                  </a:cubicBezTo>
                  <a:cubicBezTo>
                    <a:pt x="183" y="342"/>
                    <a:pt x="269" y="357"/>
                    <a:pt x="294" y="280"/>
                  </a:cubicBezTo>
                  <a:cubicBezTo>
                    <a:pt x="353" y="342"/>
                    <a:pt x="430" y="315"/>
                    <a:pt x="453" y="267"/>
                  </a:cubicBezTo>
                  <a:cubicBezTo>
                    <a:pt x="482" y="206"/>
                    <a:pt x="423" y="140"/>
                    <a:pt x="366" y="146"/>
                  </a:cubicBezTo>
                  <a:cubicBezTo>
                    <a:pt x="413" y="89"/>
                    <a:pt x="384" y="27"/>
                    <a:pt x="344" y="21"/>
                  </a:cubicBezTo>
                  <a:cubicBezTo>
                    <a:pt x="291" y="13"/>
                    <a:pt x="256" y="60"/>
                    <a:pt x="245" y="76"/>
                  </a:cubicBezTo>
                  <a:cubicBezTo>
                    <a:pt x="244" y="78"/>
                    <a:pt x="238" y="80"/>
                    <a:pt x="233" y="70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" name="矩形 5"/>
          <p:cNvSpPr/>
          <p:nvPr/>
        </p:nvSpPr>
        <p:spPr>
          <a:xfrm>
            <a:off x="3402193" y="3141527"/>
            <a:ext cx="4560046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方 法 一</a:t>
            </a:r>
            <a:endParaRPr kumimoji="0" lang="zh-CN" altLang="en-US" sz="5400" b="1" i="0" u="none" strike="noStrike" kern="1200" cap="none" spc="0" normalizeH="0" baseline="0" noProof="0" dirty="0">
              <a:ln w="12700" cmpd="sng">
                <a:solidFill>
                  <a:schemeClr val="accent4"/>
                </a:solidFill>
                <a:prstDash val="solid"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85090" y="79375"/>
            <a:ext cx="3295650" cy="1059180"/>
            <a:chOff x="116" y="125"/>
            <a:chExt cx="5190" cy="1668"/>
          </a:xfrm>
        </p:grpSpPr>
        <p:pic>
          <p:nvPicPr>
            <p:cNvPr id="13" name="图片 12" descr="图片1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14" name="图片 13" descr="xkdr"/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矩形 5"/>
          <p:cNvSpPr/>
          <p:nvPr/>
        </p:nvSpPr>
        <p:spPr>
          <a:xfrm>
            <a:off x="3139893" y="293921"/>
            <a:ext cx="7807155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   我们</a:t>
            </a:r>
            <a:r>
              <a:rPr lang="zh-CN" altLang="en-US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国家现在各项事业和建设都蓬勃发展</a:t>
            </a: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你都知道我们国家的哪些建设项目</a:t>
            </a: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?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53" t="15894" r="51732" b="64803"/>
          <a:stretch>
            <a:fillRect/>
          </a:stretch>
        </p:blipFill>
        <p:spPr>
          <a:xfrm rot="21401576">
            <a:off x="250106" y="1532265"/>
            <a:ext cx="3088730" cy="2279543"/>
          </a:xfrm>
          <a:prstGeom prst="roundRect">
            <a:avLst/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21" t="15977" r="7764" b="64720"/>
          <a:stretch>
            <a:fillRect/>
          </a:stretch>
        </p:blipFill>
        <p:spPr>
          <a:xfrm rot="21401576">
            <a:off x="3569641" y="1389342"/>
            <a:ext cx="3088730" cy="2279543"/>
          </a:xfrm>
          <a:prstGeom prst="roundRect">
            <a:avLst/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47" t="36352" r="51733" b="44665"/>
          <a:stretch>
            <a:fillRect/>
          </a:stretch>
        </p:blipFill>
        <p:spPr>
          <a:xfrm rot="21401576">
            <a:off x="1536525" y="4059958"/>
            <a:ext cx="3081767" cy="2241829"/>
          </a:xfrm>
          <a:prstGeom prst="roundRect">
            <a:avLst/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181" t="36169" r="13069" b="47075"/>
          <a:stretch>
            <a:fillRect/>
          </a:stretch>
        </p:blipFill>
        <p:spPr>
          <a:xfrm rot="21401576">
            <a:off x="4970283" y="3919153"/>
            <a:ext cx="3189548" cy="2347196"/>
          </a:xfrm>
          <a:prstGeom prst="roundRect">
            <a:avLst/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22" name="矩形 21"/>
          <p:cNvSpPr/>
          <p:nvPr/>
        </p:nvSpPr>
        <p:spPr>
          <a:xfrm>
            <a:off x="6825997" y="1860710"/>
            <a:ext cx="48894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大笔的资金是怎么来的呢</a:t>
            </a: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?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8106212" y="2672036"/>
            <a:ext cx="1107996" cy="714380"/>
            <a:chOff x="2100658" y="4796817"/>
            <a:chExt cx="1107996" cy="714380"/>
          </a:xfrm>
        </p:grpSpPr>
        <p:sp>
          <p:nvSpPr>
            <p:cNvPr id="25" name="圆角矩形 24"/>
            <p:cNvSpPr/>
            <p:nvPr/>
          </p:nvSpPr>
          <p:spPr>
            <a:xfrm>
              <a:off x="2136360" y="4796817"/>
              <a:ext cx="1036592" cy="714380"/>
            </a:xfrm>
            <a:prstGeom prst="roundRect">
              <a:avLst/>
            </a:prstGeom>
            <a:solidFill>
              <a:srgbClr val="FFFF00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2100658" y="4821025"/>
              <a:ext cx="1107996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600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税收</a:t>
              </a:r>
              <a:endPara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9839052" y="2666541"/>
            <a:ext cx="1107996" cy="714380"/>
            <a:chOff x="2100658" y="4796817"/>
            <a:chExt cx="1107996" cy="714380"/>
          </a:xfrm>
        </p:grpSpPr>
        <p:sp>
          <p:nvSpPr>
            <p:cNvPr id="28" name="圆角矩形 27"/>
            <p:cNvSpPr/>
            <p:nvPr/>
          </p:nvSpPr>
          <p:spPr>
            <a:xfrm>
              <a:off x="2136360" y="4796817"/>
              <a:ext cx="1036592" cy="714380"/>
            </a:xfrm>
            <a:prstGeom prst="roundRect">
              <a:avLst/>
            </a:prstGeom>
            <a:solidFill>
              <a:srgbClr val="FFFF00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2100658" y="4821025"/>
              <a:ext cx="1107996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600" dirty="0" smtClean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纳税</a:t>
              </a:r>
              <a:endPara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537370" y="3876432"/>
            <a:ext cx="11654630" cy="714380"/>
            <a:chOff x="2100658" y="4796817"/>
            <a:chExt cx="11485975" cy="714380"/>
          </a:xfrm>
        </p:grpSpPr>
        <p:sp>
          <p:nvSpPr>
            <p:cNvPr id="31" name="圆角矩形 30"/>
            <p:cNvSpPr/>
            <p:nvPr/>
          </p:nvSpPr>
          <p:spPr>
            <a:xfrm>
              <a:off x="2136359" y="4796817"/>
              <a:ext cx="11142405" cy="714380"/>
            </a:xfrm>
            <a:prstGeom prst="roundRect">
              <a:avLst/>
            </a:prstGeom>
            <a:solidFill>
              <a:srgbClr val="FFFF00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2100658" y="4821025"/>
              <a:ext cx="11485975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600" dirty="0" smtClean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纳税：按照</a:t>
              </a:r>
              <a:r>
                <a:rPr lang="zh-CN" altLang="en-US" sz="3600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一定的比率把集体或个人的收入缴纳给国家。</a:t>
              </a:r>
              <a:endPara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9048257" y="5201537"/>
            <a:ext cx="1898790" cy="1187273"/>
            <a:chOff x="2136360" y="4619602"/>
            <a:chExt cx="1455241" cy="891595"/>
          </a:xfrm>
        </p:grpSpPr>
        <p:sp>
          <p:nvSpPr>
            <p:cNvPr id="34" name="圆角矩形 33"/>
            <p:cNvSpPr/>
            <p:nvPr/>
          </p:nvSpPr>
          <p:spPr>
            <a:xfrm>
              <a:off x="2136360" y="4619602"/>
              <a:ext cx="1434006" cy="891595"/>
            </a:xfrm>
            <a:prstGeom prst="roundRect">
              <a:avLst/>
            </a:prstGeom>
            <a:solidFill>
              <a:srgbClr val="FFFF00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2232653" y="4684037"/>
              <a:ext cx="1358948" cy="76272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6000" dirty="0" smtClean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税率</a:t>
              </a:r>
              <a:endParaRPr lang="zh-CN" altLang="en-US" sz="6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85090" y="79375"/>
            <a:ext cx="3295650" cy="1059180"/>
            <a:chOff x="116" y="125"/>
            <a:chExt cx="5190" cy="1668"/>
          </a:xfrm>
        </p:grpSpPr>
        <p:pic>
          <p:nvPicPr>
            <p:cNvPr id="5" name="图片 4" descr="图片1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3" name="图片 2" descr="xkdr"/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2373313" y="1527175"/>
            <a:ext cx="6140450" cy="4094163"/>
            <a:chOff x="639550" y="1467738"/>
            <a:chExt cx="3712030" cy="2843845"/>
          </a:xfrm>
        </p:grpSpPr>
        <p:sp>
          <p:nvSpPr>
            <p:cNvPr id="4" name="Freeform 9"/>
            <p:cNvSpPr/>
            <p:nvPr/>
          </p:nvSpPr>
          <p:spPr>
            <a:xfrm rot="-691463">
              <a:off x="639550" y="1467738"/>
              <a:ext cx="3712030" cy="2843845"/>
            </a:xfrm>
            <a:custGeom>
              <a:avLst/>
              <a:gdLst/>
              <a:ahLst/>
              <a:cxnLst>
                <a:cxn ang="0">
                  <a:pos x="1845076" y="570231"/>
                </a:cxn>
                <a:cxn ang="0">
                  <a:pos x="1020991" y="212009"/>
                </a:cxn>
                <a:cxn ang="0">
                  <a:pos x="816792" y="950385"/>
                </a:cxn>
                <a:cxn ang="0">
                  <a:pos x="758450" y="1864217"/>
                </a:cxn>
                <a:cxn ang="0">
                  <a:pos x="1341873" y="2346720"/>
                </a:cxn>
                <a:cxn ang="0">
                  <a:pos x="2238886" y="2346720"/>
                </a:cxn>
                <a:cxn ang="0">
                  <a:pos x="3507832" y="2156643"/>
                </a:cxn>
                <a:cxn ang="0">
                  <a:pos x="2917116" y="1118530"/>
                </a:cxn>
                <a:cxn ang="0">
                  <a:pos x="2625404" y="160834"/>
                </a:cxn>
                <a:cxn ang="0">
                  <a:pos x="1845076" y="570231"/>
                </a:cxn>
              </a:cxnLst>
              <a:rect l="0" t="0" r="0" b="0"/>
              <a:pathLst>
                <a:path w="509" h="389">
                  <a:moveTo>
                    <a:pt x="253" y="78"/>
                  </a:moveTo>
                  <a:cubicBezTo>
                    <a:pt x="231" y="33"/>
                    <a:pt x="192" y="0"/>
                    <a:pt x="140" y="29"/>
                  </a:cubicBezTo>
                  <a:cubicBezTo>
                    <a:pt x="96" y="52"/>
                    <a:pt x="97" y="107"/>
                    <a:pt x="112" y="130"/>
                  </a:cubicBezTo>
                  <a:cubicBezTo>
                    <a:pt x="11" y="112"/>
                    <a:pt x="0" y="260"/>
                    <a:pt x="104" y="255"/>
                  </a:cubicBezTo>
                  <a:cubicBezTo>
                    <a:pt x="72" y="299"/>
                    <a:pt x="135" y="381"/>
                    <a:pt x="184" y="321"/>
                  </a:cubicBezTo>
                  <a:cubicBezTo>
                    <a:pt x="191" y="374"/>
                    <a:pt x="283" y="389"/>
                    <a:pt x="307" y="321"/>
                  </a:cubicBezTo>
                  <a:cubicBezTo>
                    <a:pt x="369" y="380"/>
                    <a:pt x="456" y="352"/>
                    <a:pt x="481" y="295"/>
                  </a:cubicBezTo>
                  <a:cubicBezTo>
                    <a:pt x="509" y="233"/>
                    <a:pt x="466" y="147"/>
                    <a:pt x="400" y="153"/>
                  </a:cubicBezTo>
                  <a:cubicBezTo>
                    <a:pt x="447" y="98"/>
                    <a:pt x="406" y="30"/>
                    <a:pt x="360" y="22"/>
                  </a:cubicBezTo>
                  <a:cubicBezTo>
                    <a:pt x="298" y="13"/>
                    <a:pt x="269" y="52"/>
                    <a:pt x="253" y="78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28575" cap="rnd" cmpd="sng">
              <a:solidFill>
                <a:srgbClr val="105372">
                  <a:alpha val="10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" name="Freeform 5"/>
            <p:cNvSpPr/>
            <p:nvPr/>
          </p:nvSpPr>
          <p:spPr>
            <a:xfrm rot="-691463">
              <a:off x="666495" y="1585623"/>
              <a:ext cx="3515691" cy="2613758"/>
            </a:xfrm>
            <a:custGeom>
              <a:avLst/>
              <a:gdLst/>
              <a:ahLst/>
              <a:cxnLst>
                <a:cxn ang="0">
                  <a:pos x="1699494" y="512502"/>
                </a:cxn>
                <a:cxn ang="0">
                  <a:pos x="991979" y="212322"/>
                </a:cxn>
                <a:cxn ang="0">
                  <a:pos x="860688" y="885896"/>
                </a:cxn>
                <a:cxn ang="0">
                  <a:pos x="816924" y="1661969"/>
                </a:cxn>
                <a:cxn ang="0">
                  <a:pos x="1276444" y="2071971"/>
                </a:cxn>
                <a:cxn ang="0">
                  <a:pos x="2144426" y="2050006"/>
                </a:cxn>
                <a:cxn ang="0">
                  <a:pos x="3304166" y="1954827"/>
                </a:cxn>
                <a:cxn ang="0">
                  <a:pos x="2669591" y="1068932"/>
                </a:cxn>
                <a:cxn ang="0">
                  <a:pos x="2509124" y="153750"/>
                </a:cxn>
                <a:cxn ang="0">
                  <a:pos x="1787021" y="556430"/>
                </a:cxn>
                <a:cxn ang="0">
                  <a:pos x="1699494" y="512502"/>
                </a:cxn>
              </a:cxnLst>
              <a:rect l="0" t="0" r="0" b="0"/>
              <a:pathLst>
                <a:path w="482" h="357">
                  <a:moveTo>
                    <a:pt x="233" y="70"/>
                  </a:moveTo>
                  <a:cubicBezTo>
                    <a:pt x="228" y="61"/>
                    <a:pt x="192" y="0"/>
                    <a:pt x="136" y="29"/>
                  </a:cubicBezTo>
                  <a:cubicBezTo>
                    <a:pt x="98" y="48"/>
                    <a:pt x="105" y="101"/>
                    <a:pt x="118" y="121"/>
                  </a:cubicBezTo>
                  <a:cubicBezTo>
                    <a:pt x="15" y="107"/>
                    <a:pt x="0" y="227"/>
                    <a:pt x="112" y="227"/>
                  </a:cubicBezTo>
                  <a:cubicBezTo>
                    <a:pt x="68" y="280"/>
                    <a:pt x="138" y="343"/>
                    <a:pt x="175" y="283"/>
                  </a:cubicBezTo>
                  <a:cubicBezTo>
                    <a:pt x="183" y="342"/>
                    <a:pt x="269" y="357"/>
                    <a:pt x="294" y="280"/>
                  </a:cubicBezTo>
                  <a:cubicBezTo>
                    <a:pt x="353" y="342"/>
                    <a:pt x="430" y="315"/>
                    <a:pt x="453" y="267"/>
                  </a:cubicBezTo>
                  <a:cubicBezTo>
                    <a:pt x="482" y="206"/>
                    <a:pt x="423" y="140"/>
                    <a:pt x="366" y="146"/>
                  </a:cubicBezTo>
                  <a:cubicBezTo>
                    <a:pt x="413" y="89"/>
                    <a:pt x="384" y="27"/>
                    <a:pt x="344" y="21"/>
                  </a:cubicBezTo>
                  <a:cubicBezTo>
                    <a:pt x="291" y="13"/>
                    <a:pt x="256" y="60"/>
                    <a:pt x="245" y="76"/>
                  </a:cubicBezTo>
                  <a:cubicBezTo>
                    <a:pt x="244" y="78"/>
                    <a:pt x="238" y="80"/>
                    <a:pt x="233" y="70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" name="矩形 5"/>
          <p:cNvSpPr/>
          <p:nvPr/>
        </p:nvSpPr>
        <p:spPr>
          <a:xfrm>
            <a:off x="3402193" y="3141527"/>
            <a:ext cx="4560046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方 法 二</a:t>
            </a:r>
            <a:endParaRPr kumimoji="0" lang="zh-CN" altLang="en-US" sz="5400" b="1" i="0" u="none" strike="noStrike" kern="1200" cap="none" spc="0" normalizeH="0" baseline="0" noProof="0" dirty="0">
              <a:ln w="12700" cmpd="sng">
                <a:solidFill>
                  <a:schemeClr val="accent4"/>
                </a:solidFill>
                <a:prstDash val="solid"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85090" y="79375"/>
            <a:ext cx="3295650" cy="1059180"/>
            <a:chOff x="116" y="125"/>
            <a:chExt cx="5190" cy="1668"/>
          </a:xfrm>
        </p:grpSpPr>
        <p:pic>
          <p:nvPicPr>
            <p:cNvPr id="13" name="图片 12" descr="图片1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14" name="图片 13" descr="xkdr"/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5" name="组合 14"/>
          <p:cNvGrpSpPr/>
          <p:nvPr/>
        </p:nvGrpSpPr>
        <p:grpSpPr>
          <a:xfrm>
            <a:off x="3646811" y="1961634"/>
            <a:ext cx="4272366" cy="2095500"/>
            <a:chOff x="666751" y="2141538"/>
            <a:chExt cx="11160125" cy="2557463"/>
          </a:xfrm>
        </p:grpSpPr>
        <p:sp>
          <p:nvSpPr>
            <p:cNvPr id="16" name="Freeform 21"/>
            <p:cNvSpPr/>
            <p:nvPr/>
          </p:nvSpPr>
          <p:spPr>
            <a:xfrm>
              <a:off x="666751" y="2141538"/>
              <a:ext cx="11160125" cy="2557463"/>
            </a:xfrm>
            <a:custGeom>
              <a:avLst/>
              <a:gdLst/>
              <a:ahLst/>
              <a:cxnLst>
                <a:cxn ang="0">
                  <a:pos x="731996" y="94163"/>
                </a:cxn>
                <a:cxn ang="0">
                  <a:pos x="6081198" y="86630"/>
                </a:cxn>
                <a:cxn ang="0">
                  <a:pos x="10488190" y="708105"/>
                </a:cxn>
                <a:cxn ang="0">
                  <a:pos x="9985177" y="2323939"/>
                </a:cxn>
                <a:cxn ang="0">
                  <a:pos x="1681714" y="2527331"/>
                </a:cxn>
                <a:cxn ang="0">
                  <a:pos x="90092" y="1250483"/>
                </a:cxn>
                <a:cxn ang="0">
                  <a:pos x="195199" y="406784"/>
                </a:cxn>
                <a:cxn ang="0">
                  <a:pos x="731996" y="94163"/>
                </a:cxn>
              </a:cxnLst>
              <a:rect l="0" t="0" r="0" b="0"/>
              <a:pathLst>
                <a:path w="2973" h="679">
                  <a:moveTo>
                    <a:pt x="195" y="25"/>
                  </a:moveTo>
                  <a:cubicBezTo>
                    <a:pt x="195" y="25"/>
                    <a:pt x="977" y="0"/>
                    <a:pt x="1620" y="23"/>
                  </a:cubicBezTo>
                  <a:cubicBezTo>
                    <a:pt x="2262" y="45"/>
                    <a:pt x="2719" y="78"/>
                    <a:pt x="2794" y="188"/>
                  </a:cubicBezTo>
                  <a:cubicBezTo>
                    <a:pt x="2869" y="298"/>
                    <a:pt x="2973" y="571"/>
                    <a:pt x="2660" y="617"/>
                  </a:cubicBezTo>
                  <a:cubicBezTo>
                    <a:pt x="2347" y="664"/>
                    <a:pt x="841" y="679"/>
                    <a:pt x="448" y="671"/>
                  </a:cubicBezTo>
                  <a:cubicBezTo>
                    <a:pt x="0" y="662"/>
                    <a:pt x="36" y="412"/>
                    <a:pt x="24" y="332"/>
                  </a:cubicBezTo>
                  <a:cubicBezTo>
                    <a:pt x="12" y="252"/>
                    <a:pt x="39" y="135"/>
                    <a:pt x="52" y="108"/>
                  </a:cubicBezTo>
                  <a:cubicBezTo>
                    <a:pt x="93" y="23"/>
                    <a:pt x="195" y="25"/>
                    <a:pt x="195" y="25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Freeform 31"/>
            <p:cNvSpPr/>
            <p:nvPr/>
          </p:nvSpPr>
          <p:spPr>
            <a:xfrm>
              <a:off x="860426" y="2263141"/>
              <a:ext cx="10796588" cy="2309496"/>
            </a:xfrm>
            <a:custGeom>
              <a:avLst/>
              <a:gdLst/>
              <a:ahLst/>
              <a:cxnLst>
                <a:cxn ang="0">
                  <a:pos x="514302" y="92665"/>
                </a:cxn>
                <a:cxn ang="0">
                  <a:pos x="5893826" y="74845"/>
                </a:cxn>
                <a:cxn ang="0">
                  <a:pos x="10150895" y="637963"/>
                </a:cxn>
                <a:cxn ang="0">
                  <a:pos x="9662871" y="2099218"/>
                </a:cxn>
                <a:cxn ang="0">
                  <a:pos x="1648019" y="2284548"/>
                </a:cxn>
                <a:cxn ang="0">
                  <a:pos x="45048" y="1119108"/>
                </a:cxn>
                <a:cxn ang="0">
                  <a:pos x="161423" y="256611"/>
                </a:cxn>
                <a:cxn ang="0">
                  <a:pos x="514302" y="92665"/>
                </a:cxn>
              </a:cxnLst>
              <a:rect l="0" t="0" r="0" b="0"/>
              <a:pathLst>
                <a:path w="2876" h="648">
                  <a:moveTo>
                    <a:pt x="137" y="26"/>
                  </a:moveTo>
                  <a:cubicBezTo>
                    <a:pt x="137" y="26"/>
                    <a:pt x="950" y="0"/>
                    <a:pt x="1570" y="21"/>
                  </a:cubicBezTo>
                  <a:cubicBezTo>
                    <a:pt x="2190" y="43"/>
                    <a:pt x="2631" y="74"/>
                    <a:pt x="2704" y="179"/>
                  </a:cubicBezTo>
                  <a:cubicBezTo>
                    <a:pt x="2776" y="284"/>
                    <a:pt x="2876" y="545"/>
                    <a:pt x="2574" y="589"/>
                  </a:cubicBezTo>
                  <a:cubicBezTo>
                    <a:pt x="2272" y="634"/>
                    <a:pt x="818" y="648"/>
                    <a:pt x="439" y="641"/>
                  </a:cubicBezTo>
                  <a:cubicBezTo>
                    <a:pt x="6" y="633"/>
                    <a:pt x="23" y="390"/>
                    <a:pt x="12" y="314"/>
                  </a:cubicBezTo>
                  <a:cubicBezTo>
                    <a:pt x="0" y="238"/>
                    <a:pt x="38" y="82"/>
                    <a:pt x="43" y="72"/>
                  </a:cubicBezTo>
                  <a:cubicBezTo>
                    <a:pt x="62" y="31"/>
                    <a:pt x="137" y="26"/>
                    <a:pt x="137" y="26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8" name="标题 3"/>
          <p:cNvSpPr>
            <a:spLocks noGrp="1"/>
          </p:cNvSpPr>
          <p:nvPr/>
        </p:nvSpPr>
        <p:spPr>
          <a:xfrm>
            <a:off x="3402013" y="2558534"/>
            <a:ext cx="4207601" cy="900112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algn="ctr" defTabSz="685800">
              <a:lnSpc>
                <a:spcPct val="90000"/>
              </a:lnSpc>
            </a:pPr>
            <a:r>
              <a:rPr lang="zh-CN" altLang="en-US" sz="6600" b="1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 税率</a:t>
            </a:r>
            <a:endParaRPr lang="en-US" altLang="zh-CN" sz="6600" b="1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53" t="15894" r="51732" b="64803"/>
          <a:stretch>
            <a:fillRect/>
          </a:stretch>
        </p:blipFill>
        <p:spPr>
          <a:xfrm rot="21401576">
            <a:off x="250106" y="1532265"/>
            <a:ext cx="3088730" cy="2279543"/>
          </a:xfrm>
          <a:prstGeom prst="roundRect">
            <a:avLst/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21" t="15977" r="7764" b="64720"/>
          <a:stretch>
            <a:fillRect/>
          </a:stretch>
        </p:blipFill>
        <p:spPr>
          <a:xfrm rot="21401576">
            <a:off x="7746935" y="1091911"/>
            <a:ext cx="3088730" cy="2279543"/>
          </a:xfrm>
          <a:prstGeom prst="roundRect">
            <a:avLst/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47" t="36352" r="51733" b="44665"/>
          <a:stretch>
            <a:fillRect/>
          </a:stretch>
        </p:blipFill>
        <p:spPr>
          <a:xfrm rot="21401576">
            <a:off x="1664889" y="4202176"/>
            <a:ext cx="3081767" cy="2241829"/>
          </a:xfrm>
          <a:prstGeom prst="roundRect">
            <a:avLst/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181" t="36169" r="13069" b="47075"/>
          <a:stretch>
            <a:fillRect/>
          </a:stretch>
        </p:blipFill>
        <p:spPr>
          <a:xfrm rot="21401576">
            <a:off x="7970164" y="3733295"/>
            <a:ext cx="3189548" cy="2347196"/>
          </a:xfrm>
          <a:prstGeom prst="roundRect">
            <a:avLst/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grpSp>
        <p:nvGrpSpPr>
          <p:cNvPr id="4" name="组合 3"/>
          <p:cNvGrpSpPr/>
          <p:nvPr/>
        </p:nvGrpSpPr>
        <p:grpSpPr>
          <a:xfrm>
            <a:off x="85090" y="79375"/>
            <a:ext cx="3295650" cy="1059180"/>
            <a:chOff x="116" y="125"/>
            <a:chExt cx="5190" cy="1668"/>
          </a:xfrm>
        </p:grpSpPr>
        <p:pic>
          <p:nvPicPr>
            <p:cNvPr id="5" name="图片 4" descr="图片1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6" name="图片 5" descr="xkdr"/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TextBox 2"/>
          <p:cNvSpPr txBox="1">
            <a:spLocks noChangeArrowheads="1"/>
          </p:cNvSpPr>
          <p:nvPr/>
        </p:nvSpPr>
        <p:spPr bwMode="auto">
          <a:xfrm>
            <a:off x="1339907" y="1138895"/>
            <a:ext cx="6522720" cy="68326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、什么是纳税？</a:t>
            </a:r>
            <a:endParaRPr lang="zh-CN" altLang="en-US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Box 2"/>
          <p:cNvSpPr txBox="1">
            <a:spLocks noChangeArrowheads="1"/>
          </p:cNvSpPr>
          <p:nvPr/>
        </p:nvSpPr>
        <p:spPr bwMode="auto">
          <a:xfrm>
            <a:off x="1339907" y="3156129"/>
            <a:ext cx="6522720" cy="68326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、为什么要纳税？</a:t>
            </a:r>
            <a:endParaRPr lang="zh-CN" altLang="en-US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TextBox 2"/>
          <p:cNvSpPr txBox="1">
            <a:spLocks noChangeArrowheads="1"/>
          </p:cNvSpPr>
          <p:nvPr/>
        </p:nvSpPr>
        <p:spPr bwMode="auto">
          <a:xfrm>
            <a:off x="1339907" y="4999044"/>
            <a:ext cx="6522720" cy="68326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、税收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的种类有哪些？</a:t>
            </a:r>
            <a:endParaRPr lang="zh-CN" altLang="en-US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extBox 2"/>
          <p:cNvSpPr txBox="1">
            <a:spLocks noChangeArrowheads="1"/>
          </p:cNvSpPr>
          <p:nvPr/>
        </p:nvSpPr>
        <p:spPr bwMode="auto">
          <a:xfrm>
            <a:off x="1339906" y="1772284"/>
            <a:ext cx="10151054" cy="136556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纳税</a:t>
            </a:r>
            <a:r>
              <a:rPr lang="zh-CN" altLang="en-US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是根据国家税法的规定</a:t>
            </a:r>
            <a:r>
              <a:rPr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按照一定的比率把集体或个人收入的一部分缴纳给国家。</a:t>
            </a:r>
            <a:endParaRPr lang="zh-CN" altLang="en-US" sz="36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6013835" y="201880"/>
            <a:ext cx="1107996" cy="714380"/>
            <a:chOff x="2100658" y="4796817"/>
            <a:chExt cx="1107996" cy="714380"/>
          </a:xfrm>
        </p:grpSpPr>
        <p:sp>
          <p:nvSpPr>
            <p:cNvPr id="22" name="圆角矩形 21"/>
            <p:cNvSpPr/>
            <p:nvPr/>
          </p:nvSpPr>
          <p:spPr>
            <a:xfrm>
              <a:off x="2136360" y="4796817"/>
              <a:ext cx="1036592" cy="714380"/>
            </a:xfrm>
            <a:prstGeom prst="roundRect">
              <a:avLst/>
            </a:prstGeom>
            <a:solidFill>
              <a:srgbClr val="FFFF00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2100658" y="4821025"/>
              <a:ext cx="1107996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600" dirty="0" smtClean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自学</a:t>
              </a:r>
              <a:endPara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4" name="TextBox 2"/>
          <p:cNvSpPr txBox="1">
            <a:spLocks noChangeArrowheads="1"/>
          </p:cNvSpPr>
          <p:nvPr/>
        </p:nvSpPr>
        <p:spPr bwMode="auto">
          <a:xfrm>
            <a:off x="1492306" y="3679197"/>
            <a:ext cx="10151054" cy="136556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税收</a:t>
            </a:r>
            <a:r>
              <a:rPr lang="zh-CN" altLang="en-US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取之于民</a:t>
            </a:r>
            <a:r>
              <a:rPr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用之于民</a:t>
            </a:r>
            <a:r>
              <a:rPr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依法纳税是每个公民应尽的义务。</a:t>
            </a:r>
            <a:endParaRPr lang="zh-CN" altLang="en-US" sz="36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TextBox 2"/>
          <p:cNvSpPr txBox="1">
            <a:spLocks noChangeArrowheads="1"/>
          </p:cNvSpPr>
          <p:nvPr/>
        </p:nvSpPr>
        <p:spPr bwMode="auto">
          <a:xfrm>
            <a:off x="1492306" y="5568254"/>
            <a:ext cx="10151054" cy="7571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消费税、增值税和个人所得税等几类。</a:t>
            </a:r>
            <a:endParaRPr lang="zh-CN" altLang="en-US" sz="36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783960" y="-1730389"/>
            <a:ext cx="470834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 消 费 税 ?增 值 税 和 个 人 所 得 税 等 几 类 ?</a:t>
            </a:r>
            <a:endParaRPr lang="zh-CN" altLang="en-US" dirty="0"/>
          </a:p>
        </p:txBody>
      </p:sp>
      <p:grpSp>
        <p:nvGrpSpPr>
          <p:cNvPr id="2" name="组合 1"/>
          <p:cNvGrpSpPr/>
          <p:nvPr/>
        </p:nvGrpSpPr>
        <p:grpSpPr>
          <a:xfrm>
            <a:off x="0" y="81915"/>
            <a:ext cx="3251835" cy="1131570"/>
            <a:chOff x="70" y="129"/>
            <a:chExt cx="5121" cy="1782"/>
          </a:xfrm>
        </p:grpSpPr>
        <p:pic>
          <p:nvPicPr>
            <p:cNvPr id="9" name="图片 8" descr="图片8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1" name="图片 10" descr="xzgj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8" grpId="0"/>
      <p:bldP spid="19" grpId="0"/>
      <p:bldP spid="20" grpId="0"/>
      <p:bldP spid="24" grpId="0"/>
      <p:bldP spid="2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" name="TextBox 2"/>
          <p:cNvSpPr txBox="1">
            <a:spLocks noChangeArrowheads="1"/>
          </p:cNvSpPr>
          <p:nvPr/>
        </p:nvSpPr>
        <p:spPr bwMode="auto">
          <a:xfrm>
            <a:off x="1325774" y="1659758"/>
            <a:ext cx="3887413" cy="68326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什么是应纳税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额？</a:t>
            </a:r>
            <a:endParaRPr lang="zh-CN" altLang="en-US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Box 2"/>
          <p:cNvSpPr txBox="1">
            <a:spLocks noChangeArrowheads="1"/>
          </p:cNvSpPr>
          <p:nvPr/>
        </p:nvSpPr>
        <p:spPr bwMode="auto">
          <a:xfrm>
            <a:off x="1556208" y="2500393"/>
            <a:ext cx="5868613" cy="7571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缴纳的税款叫做应纳税额。</a:t>
            </a:r>
            <a:endParaRPr lang="zh-CN" altLang="en-US" sz="36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extBox 2"/>
          <p:cNvSpPr txBox="1">
            <a:spLocks noChangeArrowheads="1"/>
          </p:cNvSpPr>
          <p:nvPr/>
        </p:nvSpPr>
        <p:spPr bwMode="auto">
          <a:xfrm>
            <a:off x="1325774" y="3547885"/>
            <a:ext cx="2683453" cy="68326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什么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是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税率？</a:t>
            </a:r>
            <a:endParaRPr lang="zh-CN" altLang="en-US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TextBox 2"/>
          <p:cNvSpPr txBox="1">
            <a:spLocks noChangeArrowheads="1"/>
          </p:cNvSpPr>
          <p:nvPr/>
        </p:nvSpPr>
        <p:spPr bwMode="auto">
          <a:xfrm>
            <a:off x="1539861" y="4332065"/>
            <a:ext cx="6918339" cy="14219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应纳税额与各种</a:t>
            </a:r>
            <a:r>
              <a:rPr lang="zh-CN" altLang="en-US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收入中应纳税部分的</a:t>
            </a:r>
            <a:r>
              <a:rPr lang="zh-CN" altLang="en-US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比率叫做税率。</a:t>
            </a:r>
            <a:endParaRPr lang="zh-CN" altLang="en-US" sz="36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539"/>
          <a:stretch>
            <a:fillRect/>
          </a:stretch>
        </p:blipFill>
        <p:spPr>
          <a:xfrm>
            <a:off x="8879169" y="1862393"/>
            <a:ext cx="3033431" cy="3012438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0" y="81915"/>
            <a:ext cx="3251835" cy="1131570"/>
            <a:chOff x="70" y="129"/>
            <a:chExt cx="5121" cy="1782"/>
          </a:xfrm>
        </p:grpSpPr>
        <p:pic>
          <p:nvPicPr>
            <p:cNvPr id="10" name="图片 9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1" name="图片 10" descr="xzgj"/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8" grpId="0"/>
      <p:bldP spid="20" grpId="0"/>
      <p:bldP spid="2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4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42" t="8052" r="50352" b="61639"/>
          <a:stretch>
            <a:fillRect/>
          </a:stretch>
        </p:blipFill>
        <p:spPr bwMode="auto">
          <a:xfrm>
            <a:off x="462717" y="1319213"/>
            <a:ext cx="2388059" cy="120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文本框 4"/>
          <p:cNvSpPr txBox="1">
            <a:spLocks noChangeArrowheads="1"/>
          </p:cNvSpPr>
          <p:nvPr/>
        </p:nvSpPr>
        <p:spPr bwMode="auto">
          <a:xfrm>
            <a:off x="669708" y="1777347"/>
            <a:ext cx="162095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Wingdings" panose="05000000000000000000" pitchFamily="2" charset="2"/>
              <a:buChar char="¤"/>
              <a:defRPr sz="2400">
                <a:solidFill>
                  <a:schemeClr val="accent1"/>
                </a:solidFill>
                <a:latin typeface="Arial" panose="020B0604020202020204" pitchFamily="34" charset="0"/>
                <a:ea typeface="黑体" panose="02010609060101010101" charset="-122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 sz="2800" dirty="0" smtClean="0">
                <a:solidFill>
                  <a:srgbClr val="1D41D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巩固练习</a:t>
            </a:r>
            <a:endParaRPr lang="zh-CN" altLang="en-US" sz="2800" dirty="0">
              <a:solidFill>
                <a:srgbClr val="1D41D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515939" y="434373"/>
            <a:ext cx="71438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为什么要纳税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zh-CN" altLang="zh-CN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TextBox 2"/>
          <p:cNvSpPr txBox="1">
            <a:spLocks noChangeArrowheads="1"/>
          </p:cNvSpPr>
          <p:nvPr/>
        </p:nvSpPr>
        <p:spPr bwMode="auto">
          <a:xfrm>
            <a:off x="3515939" y="2671191"/>
            <a:ext cx="3887413" cy="68326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什么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是应纳税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额？</a:t>
            </a:r>
            <a:endParaRPr lang="zh-CN" altLang="en-US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extBox 2"/>
          <p:cNvSpPr txBox="1">
            <a:spLocks noChangeArrowheads="1"/>
          </p:cNvSpPr>
          <p:nvPr/>
        </p:nvSpPr>
        <p:spPr bwMode="auto">
          <a:xfrm>
            <a:off x="3746373" y="3283226"/>
            <a:ext cx="5868613" cy="7571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缴纳的税款叫做应纳税额。</a:t>
            </a:r>
            <a:endParaRPr lang="zh-CN" altLang="en-US" sz="36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TextBox 2"/>
          <p:cNvSpPr txBox="1">
            <a:spLocks noChangeArrowheads="1"/>
          </p:cNvSpPr>
          <p:nvPr/>
        </p:nvSpPr>
        <p:spPr bwMode="auto">
          <a:xfrm>
            <a:off x="3515939" y="4224038"/>
            <a:ext cx="3351904" cy="68326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什么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是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税率？</a:t>
            </a:r>
            <a:endParaRPr lang="zh-CN" altLang="en-US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TextBox 2"/>
          <p:cNvSpPr txBox="1">
            <a:spLocks noChangeArrowheads="1"/>
          </p:cNvSpPr>
          <p:nvPr/>
        </p:nvSpPr>
        <p:spPr bwMode="auto">
          <a:xfrm>
            <a:off x="3746373" y="4802255"/>
            <a:ext cx="7810057" cy="14219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应纳税额与各种收入中应纳税部分的比率叫做税率。</a:t>
            </a:r>
            <a:endParaRPr lang="zh-CN" altLang="en-US" sz="36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TextBox 2"/>
          <p:cNvSpPr txBox="1">
            <a:spLocks noChangeArrowheads="1"/>
          </p:cNvSpPr>
          <p:nvPr/>
        </p:nvSpPr>
        <p:spPr bwMode="auto">
          <a:xfrm>
            <a:off x="3924943" y="1066383"/>
            <a:ext cx="7631487" cy="14219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国家的税收是国家收入的重要来源。依法纳税也是公民应尽的义务。</a:t>
            </a:r>
            <a:endParaRPr lang="zh-CN" altLang="en-US" sz="36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539"/>
          <a:stretch>
            <a:fillRect/>
          </a:stretch>
        </p:blipFill>
        <p:spPr>
          <a:xfrm>
            <a:off x="743051" y="2906523"/>
            <a:ext cx="1915160" cy="1901906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0" y="81915"/>
            <a:ext cx="3251835" cy="1131570"/>
            <a:chOff x="70" y="129"/>
            <a:chExt cx="5121" cy="1782"/>
          </a:xfrm>
        </p:grpSpPr>
        <p:pic>
          <p:nvPicPr>
            <p:cNvPr id="12" name="图片 11" descr="图片8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9" name="图片 18" descr="xzgj"/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3" grpId="0"/>
      <p:bldP spid="14" grpId="0"/>
      <p:bldP spid="15" grpId="0"/>
      <p:bldP spid="16" grpId="0"/>
      <p:bldP spid="17" grpId="0"/>
    </p:bldLst>
  </p:timing>
</p:sld>
</file>

<file path=ppt/tags/tag1.xml><?xml version="1.0" encoding="utf-8"?>
<p:tagLst xmlns:p="http://schemas.openxmlformats.org/presentationml/2006/main">
  <p:tag name="KSO_WM_UNIT_PLACING_PICTURE_USER_VIEWPORT" val="{&quot;height&quot;:1702,&quot;width&quot;:1051}"/>
</p:tagLst>
</file>

<file path=ppt/tags/tag10.xml><?xml version="1.0" encoding="utf-8"?>
<p:tagLst xmlns:p="http://schemas.openxmlformats.org/presentationml/2006/main">
  <p:tag name="KSO_WM_UNIT_PLACING_PICTURE_USER_VIEWPORT" val="{&quot;height&quot;:2805,&quot;width&quot;:2850}"/>
</p:tagLst>
</file>

<file path=ppt/tags/tag11.xml><?xml version="1.0" encoding="utf-8"?>
<p:tagLst xmlns:p="http://schemas.openxmlformats.org/presentationml/2006/main">
  <p:tag name="KSO_WM_UNIT_PLACING_PICTURE_USER_VIEWPORT" val="{&quot;height&quot;:2796,&quot;width&quot;:2811}"/>
</p:tagLst>
</file>

<file path=ppt/tags/tag12.xml><?xml version="1.0" encoding="utf-8"?>
<p:tagLst xmlns:p="http://schemas.openxmlformats.org/presentationml/2006/main">
  <p:tag name="KSO_WM_UNIT_PLACING_PICTURE_USER_VIEWPORT" val="{&quot;height&quot;:3475,&quot;width&quot;:9470}"/>
</p:tagLst>
</file>

<file path=ppt/tags/tag13.xml><?xml version="1.0" encoding="utf-8"?>
<p:tagLst xmlns:p="http://schemas.openxmlformats.org/presentationml/2006/main">
  <p:tag name="KSO_WM_UNIT_PLACING_PICTURE_USER_VIEWPORT" val="{&quot;height&quot;:1862,&quot;width&quot;:2697}"/>
</p:tagLst>
</file>

<file path=ppt/tags/tag2.xml><?xml version="1.0" encoding="utf-8"?>
<p:tagLst xmlns:p="http://schemas.openxmlformats.org/presentationml/2006/main">
  <p:tag name="KSO_WM_UNIT_PLACING_PICTURE_USER_VIEWPORT" val="{&quot;height&quot;:1668,&quot;width&quot;:2256}"/>
</p:tagLst>
</file>

<file path=ppt/tags/tag3.xml><?xml version="1.0" encoding="utf-8"?>
<p:tagLst xmlns:p="http://schemas.openxmlformats.org/presentationml/2006/main">
  <p:tag name="KSO_WM_UNIT_PLACING_PICTURE_USER_VIEWPORT" val="{&quot;height&quot;:1668,&quot;width&quot;:2256}"/>
</p:tagLst>
</file>

<file path=ppt/tags/tag4.xml><?xml version="1.0" encoding="utf-8"?>
<p:tagLst xmlns:p="http://schemas.openxmlformats.org/presentationml/2006/main">
  <p:tag name="KSO_WM_UNIT_PLACING_PICTURE_USER_VIEWPORT" val="{&quot;height&quot;:1668,&quot;width&quot;:2256}"/>
</p:tagLst>
</file>

<file path=ppt/tags/tag5.xml><?xml version="1.0" encoding="utf-8"?>
<p:tagLst xmlns:p="http://schemas.openxmlformats.org/presentationml/2006/main">
  <p:tag name="KSO_WM_UNIT_PLACING_PICTURE_USER_VIEWPORT" val="{&quot;height&quot;:1668,&quot;width&quot;:2256}"/>
</p:tagLst>
</file>

<file path=ppt/tags/tag6.xml><?xml version="1.0" encoding="utf-8"?>
<p:tagLst xmlns:p="http://schemas.openxmlformats.org/presentationml/2006/main">
  <p:tag name="MH" val="20160624104149"/>
  <p:tag name="MH_LIBRARY" val="GRAPHIC"/>
  <p:tag name="MH_TYPE" val="Other"/>
  <p:tag name="MH_ORDER" val="1"/>
</p:tagLst>
</file>

<file path=ppt/tags/tag7.xml><?xml version="1.0" encoding="utf-8"?>
<p:tagLst xmlns:p="http://schemas.openxmlformats.org/presentationml/2006/main">
  <p:tag name="MH" val="20160624103217"/>
  <p:tag name="MH_LIBRARY" val="GRAPHIC"/>
  <p:tag name="MH_TYPE" val="Other"/>
  <p:tag name="MH_ORDER" val="2"/>
</p:tagLst>
</file>

<file path=ppt/tags/tag8.xml><?xml version="1.0" encoding="utf-8"?>
<p:tagLst xmlns:p="http://schemas.openxmlformats.org/presentationml/2006/main">
  <p:tag name="MH" val="20160624104149"/>
  <p:tag name="MH_LIBRARY" val="GRAPHIC"/>
  <p:tag name="MH_TYPE" val="SubTitle"/>
  <p:tag name="MH_ORDER" val="1"/>
</p:tagLst>
</file>

<file path=ppt/tags/tag9.xml><?xml version="1.0" encoding="utf-8"?>
<p:tagLst xmlns:p="http://schemas.openxmlformats.org/presentationml/2006/main">
  <p:tag name="KSO_WM_UNIT_PLACING_PICTURE_USER_VIEWPORT" val="{&quot;height&quot;:1847,&quot;width&quot;:3217}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2_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blipFill rotWithShape="1">
          <a:blip xmlns:r="http://schemas.openxmlformats.org/officeDocument/2006/relationships" r:embed="rId1" cstate="print"/>
          <a:stretch>
            <a:fillRect l="-1992" t="-1538" b="-12308"/>
          </a:stretch>
        </a:blipFill>
        <a:ln w="9525">
          <a:noFill/>
        </a:ln>
        <a:effectLst>
          <a:outerShdw sx="999" sy="999" algn="ctr" rotWithShape="0">
            <a:srgbClr val="000000"/>
          </a:outerShdw>
        </a:effectLst>
      </a:spPr>
      <a:bodyPr/>
      <a:lstStyle>
        <a:defPPr>
          <a:defRPr>
            <a:noFill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Calibri Light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blipFill rotWithShape="1">
          <a:blip xmlns:r="http://schemas.openxmlformats.org/officeDocument/2006/relationships" r:embed="rId1" cstate="print"/>
          <a:stretch>
            <a:fillRect l="-1992" t="-1538" b="-12308"/>
          </a:stretch>
        </a:blipFill>
        <a:ln w="9525">
          <a:noFill/>
        </a:ln>
        <a:effectLst>
          <a:outerShdw sx="999" sy="999" algn="ctr" rotWithShape="0">
            <a:srgbClr val="000000"/>
          </a:outerShdw>
        </a:effectLst>
      </a:spPr>
      <a:bodyPr/>
      <a:lstStyle>
        <a:defPPr>
          <a:defRPr>
            <a:noFill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4_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blipFill rotWithShape="1">
          <a:blip xmlns:r="http://schemas.openxmlformats.org/officeDocument/2006/relationships" r:embed="rId1" cstate="print"/>
          <a:stretch>
            <a:fillRect l="-1992" t="-1538" b="-12308"/>
          </a:stretch>
        </a:blipFill>
        <a:ln w="9525">
          <a:noFill/>
        </a:ln>
        <a:effectLst>
          <a:outerShdw sx="999" sy="999" algn="ctr" rotWithShape="0">
            <a:srgbClr val="000000"/>
          </a:outerShdw>
        </a:effectLst>
      </a:spPr>
      <a:bodyPr/>
      <a:lstStyle>
        <a:defPPr>
          <a:defRPr>
            <a:noFill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1152</Words>
  <Application>WPS 演示</Application>
  <PresentationFormat>宽屏</PresentationFormat>
  <Paragraphs>123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17</vt:i4>
      </vt:variant>
    </vt:vector>
  </HeadingPairs>
  <TitlesOfParts>
    <vt:vector size="30" baseType="lpstr">
      <vt:lpstr>Arial</vt:lpstr>
      <vt:lpstr>宋体</vt:lpstr>
      <vt:lpstr>Wingdings</vt:lpstr>
      <vt:lpstr>Calibri</vt:lpstr>
      <vt:lpstr>Calibri Light</vt:lpstr>
      <vt:lpstr>Calibri</vt:lpstr>
      <vt:lpstr>黑体</vt:lpstr>
      <vt:lpstr>微软雅黑</vt:lpstr>
      <vt:lpstr>Times New Roman</vt:lpstr>
      <vt:lpstr>Arial Unicode MS</vt:lpstr>
      <vt:lpstr>2_Office 主题</vt:lpstr>
      <vt:lpstr>3_Office 主题</vt:lpstr>
      <vt:lpstr>4_Office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Windows 用户</dc:creator>
  <cp:lastModifiedBy>11</cp:lastModifiedBy>
  <cp:revision>2124</cp:revision>
  <dcterms:created xsi:type="dcterms:W3CDTF">2017-11-13T08:28:00Z</dcterms:created>
  <dcterms:modified xsi:type="dcterms:W3CDTF">2021-11-17T06:58:56Z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2052-11.1.0.11045</vt:lpwstr>
  </property>
  <property fmtid="{D5CDD505-2E9C-101B-9397-08002B2CF9AE}" pid="3" name="ICV">
    <vt:lpwstr>1607044B1AB04E548CD13AD1CD86572E</vt:lpwstr>
  </property>
</Properties>
</file>