
<file path=[Content_Types].xml><?xml version="1.0" encoding="utf-8"?>
<Types xmlns="http://schemas.openxmlformats.org/package/2006/content-types">
  <Default Extension="wav" ContentType="audio/x-wav"/>
  <Default Extension="png" ContentType="image/png"/>
  <Default Extension="tiff" ContentType="image/tif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  <p:sldMasterId id="2147483664" r:id="rId4"/>
  </p:sldMasterIdLst>
  <p:notesMasterIdLst>
    <p:notesMasterId r:id="rId27"/>
  </p:notesMasterIdLst>
  <p:handoutMasterIdLst>
    <p:handoutMasterId r:id="rId28"/>
  </p:handoutMasterIdLst>
  <p:sldIdLst>
    <p:sldId id="416" r:id="rId5"/>
    <p:sldId id="585" r:id="rId6"/>
    <p:sldId id="523" r:id="rId7"/>
    <p:sldId id="557" r:id="rId8"/>
    <p:sldId id="482" r:id="rId9"/>
    <p:sldId id="565" r:id="rId10"/>
    <p:sldId id="558" r:id="rId11"/>
    <p:sldId id="568" r:id="rId12"/>
    <p:sldId id="576" r:id="rId13"/>
    <p:sldId id="577" r:id="rId14"/>
    <p:sldId id="582" r:id="rId15"/>
    <p:sldId id="578" r:id="rId16"/>
    <p:sldId id="581" r:id="rId17"/>
    <p:sldId id="573" r:id="rId18"/>
    <p:sldId id="552" r:id="rId19"/>
    <p:sldId id="584" r:id="rId20"/>
    <p:sldId id="583" r:id="rId21"/>
    <p:sldId id="489" r:id="rId22"/>
    <p:sldId id="553" r:id="rId23"/>
    <p:sldId id="554" r:id="rId24"/>
    <p:sldId id="555" r:id="rId25"/>
    <p:sldId id="556" r:id="rId2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4C3F"/>
    <a:srgbClr val="FC8178"/>
    <a:srgbClr val="FEFEFE"/>
    <a:srgbClr val="FFFFFF"/>
    <a:srgbClr val="BBC0C4"/>
    <a:srgbClr val="ACB3A1"/>
    <a:srgbClr val="969696"/>
    <a:srgbClr val="26182F"/>
    <a:srgbClr val="84AEE1"/>
    <a:srgbClr val="FF71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>
        <p:scale>
          <a:sx n="33" d="100"/>
          <a:sy n="33" d="100"/>
        </p:scale>
        <p:origin x="19" y="1210"/>
      </p:cViewPr>
      <p:guideLst>
        <p:guide orient="horz" pos="217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2003" cy="72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>
                <a:latin typeface="Calibri" panose="020F0502020204030204"/>
              </a:rPr>
            </a:fld>
            <a:endParaRPr lang="zh-CN" altLang="en-US">
              <a:latin typeface="Calibri" panose="020F05020202040302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.tiff"/><Relationship Id="rId7" Type="http://schemas.openxmlformats.org/officeDocument/2006/relationships/image" Target="../media/image11.png"/><Relationship Id="rId6" Type="http://schemas.openxmlformats.org/officeDocument/2006/relationships/image" Target="../media/image6.png"/><Relationship Id="rId5" Type="http://schemas.openxmlformats.org/officeDocument/2006/relationships/image" Target="../media/image12.png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tiff"/><Relationship Id="rId4" Type="http://schemas.openxmlformats.org/officeDocument/2006/relationships/image" Target="../media/image11.png"/><Relationship Id="rId3" Type="http://schemas.openxmlformats.org/officeDocument/2006/relationships/image" Target="../media/image13.jpe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tiff"/><Relationship Id="rId4" Type="http://schemas.openxmlformats.org/officeDocument/2006/relationships/image" Target="../media/image11.png"/><Relationship Id="rId3" Type="http://schemas.openxmlformats.org/officeDocument/2006/relationships/image" Target="../media/image13.jpe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.tiff"/><Relationship Id="rId7" Type="http://schemas.openxmlformats.org/officeDocument/2006/relationships/image" Target="../media/image11.png"/><Relationship Id="rId6" Type="http://schemas.openxmlformats.org/officeDocument/2006/relationships/image" Target="../media/image6.png"/><Relationship Id="rId5" Type="http://schemas.openxmlformats.org/officeDocument/2006/relationships/image" Target="../media/image12.png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5.tiff"/><Relationship Id="rId5" Type="http://schemas.openxmlformats.org/officeDocument/2006/relationships/image" Target="../media/image16.png"/><Relationship Id="rId4" Type="http://schemas.openxmlformats.org/officeDocument/2006/relationships/image" Target="../media/image15.jpeg"/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5.tiff"/><Relationship Id="rId5" Type="http://schemas.openxmlformats.org/officeDocument/2006/relationships/image" Target="../media/image16.png"/><Relationship Id="rId4" Type="http://schemas.openxmlformats.org/officeDocument/2006/relationships/image" Target="../media/image15.jpeg"/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5.tiff"/><Relationship Id="rId5" Type="http://schemas.openxmlformats.org/officeDocument/2006/relationships/image" Target="../media/image16.png"/><Relationship Id="rId4" Type="http://schemas.openxmlformats.org/officeDocument/2006/relationships/image" Target="../media/image15.jpeg"/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tiff"/><Relationship Id="rId4" Type="http://schemas.openxmlformats.org/officeDocument/2006/relationships/image" Target="../media/image16.png"/><Relationship Id="rId3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6.tiff"/><Relationship Id="rId6" Type="http://schemas.openxmlformats.org/officeDocument/2006/relationships/image" Target="../media/image18.png"/><Relationship Id="rId5" Type="http://schemas.openxmlformats.org/officeDocument/2006/relationships/image" Target="../media/image6.png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5.xml"/><Relationship Id="rId6" Type="http://schemas.openxmlformats.org/officeDocument/2006/relationships/image" Target="../media/image8.png"/><Relationship Id="rId5" Type="http://schemas.openxmlformats.org/officeDocument/2006/relationships/image" Target="../media/image1.tiff"/><Relationship Id="rId4" Type="http://schemas.openxmlformats.org/officeDocument/2006/relationships/image" Target="../media/image7.png"/><Relationship Id="rId3" Type="http://schemas.openxmlformats.org/officeDocument/2006/relationships/tags" Target="../tags/tag1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.tiff"/><Relationship Id="rId5" Type="http://schemas.openxmlformats.org/officeDocument/2006/relationships/image" Target="../media/image21.png"/><Relationship Id="rId4" Type="http://schemas.openxmlformats.org/officeDocument/2006/relationships/image" Target="../media/image6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33.png"/><Relationship Id="rId12" Type="http://schemas.openxmlformats.org/officeDocument/2006/relationships/image" Target="../media/image32.png"/><Relationship Id="rId11" Type="http://schemas.openxmlformats.org/officeDocument/2006/relationships/image" Target="../media/image31.png"/><Relationship Id="rId10" Type="http://schemas.openxmlformats.org/officeDocument/2006/relationships/image" Target="../media/image30.png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png"/><Relationship Id="rId8" Type="http://schemas.openxmlformats.org/officeDocument/2006/relationships/tags" Target="../tags/tag18.xml"/><Relationship Id="rId7" Type="http://schemas.openxmlformats.org/officeDocument/2006/relationships/image" Target="../media/image35.jpeg"/><Relationship Id="rId6" Type="http://schemas.openxmlformats.org/officeDocument/2006/relationships/tags" Target="../tags/tag17.xml"/><Relationship Id="rId5" Type="http://schemas.openxmlformats.org/officeDocument/2006/relationships/image" Target="../media/image34.png"/><Relationship Id="rId4" Type="http://schemas.openxmlformats.org/officeDocument/2006/relationships/tags" Target="../tags/tag16.xml"/><Relationship Id="rId3" Type="http://schemas.openxmlformats.org/officeDocument/2006/relationships/image" Target="../media/image22.png"/><Relationship Id="rId2" Type="http://schemas.openxmlformats.org/officeDocument/2006/relationships/tags" Target="../tags/tag15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32.png"/><Relationship Id="rId10" Type="http://schemas.openxmlformats.org/officeDocument/2006/relationships/tags" Target="../tags/tag19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tiff"/><Relationship Id="rId4" Type="http://schemas.openxmlformats.org/officeDocument/2006/relationships/image" Target="../media/image9.png"/><Relationship Id="rId3" Type="http://schemas.openxmlformats.org/officeDocument/2006/relationships/tags" Target="../tags/tag2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9.png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tiff"/><Relationship Id="rId4" Type="http://schemas.openxmlformats.org/officeDocument/2006/relationships/image" Target="../media/image9.png"/><Relationship Id="rId3" Type="http://schemas.openxmlformats.org/officeDocument/2006/relationships/tags" Target="../tags/tag4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2.tiff"/><Relationship Id="rId4" Type="http://schemas.openxmlformats.org/officeDocument/2006/relationships/image" Target="../media/image9.png"/><Relationship Id="rId3" Type="http://schemas.openxmlformats.org/officeDocument/2006/relationships/tags" Target="../tags/tag5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audio" Target="../media/audio4.wav"/><Relationship Id="rId4" Type="http://schemas.openxmlformats.org/officeDocument/2006/relationships/image" Target="../media/image3.tiff"/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人教版六年级下</a:t>
            </a:r>
            <a:endParaRPr lang="zh-CN" altLang="en-US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398588" y="1643063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成数</a:t>
            </a:r>
            <a:endParaRPr lang="en-US" altLang="zh-CN" sz="6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百分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圆角矩形 17"/>
          <p:cNvSpPr/>
          <p:nvPr/>
        </p:nvSpPr>
        <p:spPr>
          <a:xfrm>
            <a:off x="2580266" y="1464241"/>
            <a:ext cx="7094960" cy="2143140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580266" y="1392803"/>
            <a:ext cx="73213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百分数改写成成数</a:t>
            </a:r>
            <a:r>
              <a:rPr lang="en-US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3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百分之几十改写成成数就是几成</a:t>
            </a:r>
            <a:r>
              <a:rPr lang="en-US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endParaRPr lang="en-US" altLang="zh-CN" sz="3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百分之几十几改写成成数就是几成几</a:t>
            </a:r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467323" y="3893134"/>
            <a:ext cx="5119329" cy="2062103"/>
            <a:chOff x="1785918" y="3286124"/>
            <a:chExt cx="4643470" cy="2062103"/>
          </a:xfrm>
        </p:grpSpPr>
        <p:sp>
          <p:nvSpPr>
            <p:cNvPr id="21" name="圆角矩形 20"/>
            <p:cNvSpPr/>
            <p:nvPr/>
          </p:nvSpPr>
          <p:spPr>
            <a:xfrm>
              <a:off x="1785918" y="3500438"/>
              <a:ext cx="4643470" cy="1785950"/>
            </a:xfrm>
            <a:prstGeom prst="round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785918" y="3286124"/>
              <a:ext cx="4572000" cy="206210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例如</a:t>
              </a: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90%</a:t>
              </a:r>
              <a:r>
                <a:rPr lang="zh-CN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就是九成</a:t>
              </a:r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endPara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75%</a:t>
              </a:r>
              <a:r>
                <a:rPr lang="zh-CN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就是七成五</a:t>
              </a:r>
              <a:r>
                <a:rPr lang="zh-CN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81915"/>
            <a:ext cx="3251835" cy="1131570"/>
            <a:chOff x="70" y="129"/>
            <a:chExt cx="5121" cy="1782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0" name="图片 9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717550" y="2582863"/>
            <a:ext cx="8510820" cy="369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圆角矩形 2"/>
          <p:cNvSpPr/>
          <p:nvPr/>
        </p:nvSpPr>
        <p:spPr>
          <a:xfrm rot="10800000" flipH="1">
            <a:off x="1631349" y="2663282"/>
            <a:ext cx="6564983" cy="217175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 rot="10800000" flipH="1">
            <a:off x="1617062" y="2629944"/>
            <a:ext cx="6612538" cy="2241652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5" name="文本框 22"/>
          <p:cNvSpPr txBox="1"/>
          <p:nvPr/>
        </p:nvSpPr>
        <p:spPr>
          <a:xfrm flipH="1">
            <a:off x="1818439" y="2767806"/>
            <a:ext cx="6297949" cy="175432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成数表示一个数是另一个数的十分之几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通称“几成”。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MH_Other_1"/>
          <p:cNvSpPr/>
          <p:nvPr>
            <p:custDataLst>
              <p:tags r:id="rId2"/>
            </p:custDataLst>
          </p:nvPr>
        </p:nvSpPr>
        <p:spPr>
          <a:xfrm>
            <a:off x="9591675" y="183356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3"/>
            </p:custDataLst>
          </p:nvPr>
        </p:nvSpPr>
        <p:spPr>
          <a:xfrm rot="588792">
            <a:off x="9036050" y="2503488"/>
            <a:ext cx="2589213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lvl="0" algn="ctr" eaLnBrk="1" hangingPunct="1">
              <a:defRPr/>
            </a:pPr>
            <a:r>
              <a:rPr lang="zh-CN" altLang="en-US" sz="3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成数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MH_Other_2"/>
          <p:cNvSpPr/>
          <p:nvPr>
            <p:custDataLst>
              <p:tags r:id="rId4"/>
            </p:custDataLst>
          </p:nvPr>
        </p:nvSpPr>
        <p:spPr>
          <a:xfrm rot="19833143">
            <a:off x="10237788" y="149383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" name="图片 4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2" t="8052" r="50352" b="61639"/>
          <a:stretch>
            <a:fillRect/>
          </a:stretch>
        </p:blipFill>
        <p:spPr bwMode="auto">
          <a:xfrm>
            <a:off x="462717" y="1319213"/>
            <a:ext cx="2388059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4"/>
          <p:cNvSpPr txBox="1">
            <a:spLocks noChangeArrowheads="1"/>
          </p:cNvSpPr>
          <p:nvPr/>
        </p:nvSpPr>
        <p:spPr bwMode="auto">
          <a:xfrm>
            <a:off x="669708" y="1777347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¤"/>
              <a:defRPr sz="24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dirty="0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归纳总结</a:t>
            </a:r>
            <a:endParaRPr lang="zh-CN" altLang="en-US" sz="2800" dirty="0">
              <a:solidFill>
                <a:srgbClr val="1D41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0" y="81915"/>
            <a:ext cx="3251835" cy="1131570"/>
            <a:chOff x="70" y="129"/>
            <a:chExt cx="5121" cy="1782"/>
          </a:xfrm>
        </p:grpSpPr>
        <p:pic>
          <p:nvPicPr>
            <p:cNvPr id="18" name="图片 17" descr="图片8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13"/>
          <p:cNvSpPr txBox="1">
            <a:spLocks noChangeArrowheads="1"/>
          </p:cNvSpPr>
          <p:nvPr/>
        </p:nvSpPr>
        <p:spPr bwMode="auto">
          <a:xfrm>
            <a:off x="269965" y="1285597"/>
            <a:ext cx="11538857" cy="12741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：某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工厂去年用电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350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万千瓦时，今年比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去年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节电二成五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  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今年用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电多少万千瓦时？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3162" y="3732511"/>
            <a:ext cx="88451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350</a:t>
            </a:r>
            <a:r>
              <a:rPr lang="en-US" altLang="zh-CN" sz="3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×</a:t>
            </a:r>
            <a:r>
              <a:rPr lang="zh-CN" altLang="en-US" sz="3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－</a:t>
            </a:r>
            <a:r>
              <a:rPr lang="en-US" altLang="zh-CN" sz="3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  <a:r>
              <a:rPr lang="zh-CN" altLang="en-US" sz="3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3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＝</a:t>
            </a:r>
            <a:r>
              <a:rPr lang="en-US" altLang="zh-CN" sz="3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262.5</a:t>
            </a:r>
            <a:r>
              <a:rPr lang="zh-CN" altLang="en-US" sz="3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（万千瓦时）</a:t>
            </a:r>
            <a:endParaRPr lang="zh-CN" altLang="en-US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66027" y="4956692"/>
            <a:ext cx="58288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答：今年用电</a:t>
            </a: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262.5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万千瓦时。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834595" y="1248849"/>
            <a:ext cx="1305165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/>
              <a:t>25</a:t>
            </a:r>
            <a:r>
              <a:rPr lang="en-US" altLang="zh-CN" sz="4000" b="1" dirty="0" smtClean="0"/>
              <a:t>%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9824766" y="1285597"/>
            <a:ext cx="1314994" cy="609686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4103" y="2352142"/>
            <a:ext cx="3918857" cy="3918857"/>
          </a:xfrm>
          <a:prstGeom prst="rect">
            <a:avLst/>
          </a:prstGeom>
        </p:spPr>
      </p:pic>
      <p:sp>
        <p:nvSpPr>
          <p:cNvPr id="17" name="AutoShape 27"/>
          <p:cNvSpPr/>
          <p:nvPr/>
        </p:nvSpPr>
        <p:spPr>
          <a:xfrm>
            <a:off x="345475" y="2476230"/>
            <a:ext cx="1733763" cy="837676"/>
          </a:xfrm>
          <a:prstGeom prst="wedgeRoundRectCallout">
            <a:avLst>
              <a:gd name="adj1" fmla="val -49913"/>
              <a:gd name="adj2" fmla="val 26767"/>
              <a:gd name="adj3" fmla="val 16667"/>
            </a:avLst>
          </a:prstGeom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方法一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81915"/>
            <a:ext cx="3251835" cy="1131570"/>
            <a:chOff x="70" y="129"/>
            <a:chExt cx="5121" cy="1782"/>
          </a:xfrm>
        </p:grpSpPr>
        <p:pic>
          <p:nvPicPr>
            <p:cNvPr id="12" name="图片 11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3" name="图片 12" descr="xzgj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13"/>
          <p:cNvSpPr txBox="1">
            <a:spLocks noChangeArrowheads="1"/>
          </p:cNvSpPr>
          <p:nvPr/>
        </p:nvSpPr>
        <p:spPr bwMode="auto">
          <a:xfrm>
            <a:off x="269965" y="1285597"/>
            <a:ext cx="11538857" cy="12741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：某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工厂去年用电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350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万千瓦时，今年比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去年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节电二成五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  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今年用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电多少万千瓦时？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3162" y="3732511"/>
            <a:ext cx="88451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350 -350</a:t>
            </a:r>
            <a:r>
              <a:rPr lang="en-US" altLang="zh-CN" sz="3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×</a:t>
            </a:r>
            <a:r>
              <a:rPr lang="en-US" altLang="zh-CN" sz="3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  <a:r>
              <a:rPr lang="zh-CN" altLang="en-US" sz="3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＝</a:t>
            </a:r>
            <a:r>
              <a:rPr lang="en-US" altLang="zh-CN" sz="3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262.5</a:t>
            </a:r>
            <a:r>
              <a:rPr lang="zh-CN" altLang="en-US" sz="3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（万千瓦时）</a:t>
            </a:r>
            <a:endParaRPr lang="zh-CN" altLang="en-US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66027" y="4956692"/>
            <a:ext cx="58288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答：今年用电</a:t>
            </a: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262.5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万千瓦时。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4103" y="2352142"/>
            <a:ext cx="3918857" cy="3918857"/>
          </a:xfrm>
          <a:prstGeom prst="rect">
            <a:avLst/>
          </a:prstGeom>
        </p:spPr>
      </p:pic>
      <p:sp>
        <p:nvSpPr>
          <p:cNvPr id="17" name="AutoShape 27"/>
          <p:cNvSpPr/>
          <p:nvPr/>
        </p:nvSpPr>
        <p:spPr>
          <a:xfrm>
            <a:off x="345475" y="2476230"/>
            <a:ext cx="1733763" cy="837676"/>
          </a:xfrm>
          <a:prstGeom prst="wedgeRoundRectCallout">
            <a:avLst>
              <a:gd name="adj1" fmla="val -49913"/>
              <a:gd name="adj2" fmla="val 26767"/>
              <a:gd name="adj3" fmla="val 16667"/>
            </a:avLst>
          </a:prstGeom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方法二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81915"/>
            <a:ext cx="3251835" cy="1131570"/>
            <a:chOff x="70" y="129"/>
            <a:chExt cx="5121" cy="1782"/>
          </a:xfrm>
        </p:grpSpPr>
        <p:pic>
          <p:nvPicPr>
            <p:cNvPr id="12" name="图片 11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3" name="图片 12" descr="xzgj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717550" y="2582863"/>
            <a:ext cx="7434797" cy="369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圆角矩形 2"/>
          <p:cNvSpPr/>
          <p:nvPr/>
        </p:nvSpPr>
        <p:spPr>
          <a:xfrm rot="10800000" flipH="1">
            <a:off x="1631350" y="2663282"/>
            <a:ext cx="5734972" cy="217175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 rot="10800000" flipH="1">
            <a:off x="1617062" y="2629944"/>
            <a:ext cx="5776515" cy="2241652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5" name="文本框 22"/>
          <p:cNvSpPr txBox="1"/>
          <p:nvPr/>
        </p:nvSpPr>
        <p:spPr>
          <a:xfrm flipH="1">
            <a:off x="1818442" y="2767806"/>
            <a:ext cx="5700986" cy="175432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理解几成就是百分之几十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再按照百分数应用题解答。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MH_Other_1"/>
          <p:cNvSpPr/>
          <p:nvPr>
            <p:custDataLst>
              <p:tags r:id="rId2"/>
            </p:custDataLst>
          </p:nvPr>
        </p:nvSpPr>
        <p:spPr>
          <a:xfrm>
            <a:off x="9591675" y="183356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3"/>
            </p:custDataLst>
          </p:nvPr>
        </p:nvSpPr>
        <p:spPr>
          <a:xfrm rot="588792">
            <a:off x="9036050" y="2503488"/>
            <a:ext cx="2589213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lvl="0" algn="ctr" eaLnBrk="1" hangingPunct="1">
              <a:defRPr/>
            </a:pPr>
            <a:r>
              <a:rPr lang="zh-CN" altLang="en-US" sz="3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解决成数问题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MH_Other_2"/>
          <p:cNvSpPr/>
          <p:nvPr>
            <p:custDataLst>
              <p:tags r:id="rId4"/>
            </p:custDataLst>
          </p:nvPr>
        </p:nvSpPr>
        <p:spPr>
          <a:xfrm rot="19833143">
            <a:off x="10237788" y="149383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" name="图片 4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2" t="8052" r="50352" b="61639"/>
          <a:stretch>
            <a:fillRect/>
          </a:stretch>
        </p:blipFill>
        <p:spPr bwMode="auto">
          <a:xfrm>
            <a:off x="462717" y="1319213"/>
            <a:ext cx="2388059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4"/>
          <p:cNvSpPr txBox="1">
            <a:spLocks noChangeArrowheads="1"/>
          </p:cNvSpPr>
          <p:nvPr/>
        </p:nvSpPr>
        <p:spPr bwMode="auto">
          <a:xfrm>
            <a:off x="669708" y="1777347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¤"/>
              <a:defRPr sz="24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dirty="0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归纳总结</a:t>
            </a:r>
            <a:endParaRPr lang="zh-CN" altLang="en-US" sz="2800" dirty="0">
              <a:solidFill>
                <a:srgbClr val="1D41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0" y="81915"/>
            <a:ext cx="3251835" cy="1131570"/>
            <a:chOff x="70" y="129"/>
            <a:chExt cx="5121" cy="1782"/>
          </a:xfrm>
        </p:grpSpPr>
        <p:pic>
          <p:nvPicPr>
            <p:cNvPr id="18" name="图片 17" descr="图片8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628574" y="1159623"/>
            <a:ext cx="5785176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页“做一做” 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6" name="TextBox 17"/>
          <p:cNvSpPr txBox="1">
            <a:spLocks noChangeArrowheads="1"/>
          </p:cNvSpPr>
          <p:nvPr/>
        </p:nvSpPr>
        <p:spPr bwMode="auto">
          <a:xfrm>
            <a:off x="690916" y="1753159"/>
            <a:ext cx="100932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某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市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2012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年出境旅游人数为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15000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人次，比上一年增长两成。该市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2011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年出境旅游人数为多少人次？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1" name="TextBox 4"/>
          <p:cNvSpPr txBox="1">
            <a:spLocks noChangeArrowheads="1"/>
          </p:cNvSpPr>
          <p:nvPr/>
        </p:nvSpPr>
        <p:spPr bwMode="auto">
          <a:xfrm>
            <a:off x="3946148" y="3544057"/>
            <a:ext cx="4178949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(1+20%)</a:t>
            </a:r>
            <a:r>
              <a:rPr lang="en-US" altLang="zh-CN" sz="4800" b="1" dirty="0">
                <a:solidFill>
                  <a:srgbClr val="FF0000"/>
                </a:solidFill>
                <a:latin typeface="Gabriola" panose="04040605051002020D02" pitchFamily="82" charset="0"/>
                <a:ea typeface="微软雅黑" panose="020B0503020204020204" pitchFamily="34" charset="-122"/>
                <a:sym typeface="Times New Roman" panose="02020603050405020304" pitchFamily="18" charset="0"/>
              </a:rPr>
              <a:t> x 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=15000</a:t>
            </a:r>
            <a:endParaRPr lang="en-US" altLang="zh-CN" sz="3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2" name="AutoShape 27"/>
          <p:cNvSpPr/>
          <p:nvPr/>
        </p:nvSpPr>
        <p:spPr>
          <a:xfrm>
            <a:off x="319290" y="3763695"/>
            <a:ext cx="1733763" cy="837676"/>
          </a:xfrm>
          <a:prstGeom prst="wedgeRoundRectCallout">
            <a:avLst>
              <a:gd name="adj1" fmla="val -49913"/>
              <a:gd name="adj2" fmla="val 26767"/>
              <a:gd name="adj3" fmla="val 16667"/>
            </a:avLst>
          </a:prstGeom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方法一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TextBox 4"/>
          <p:cNvSpPr txBox="1">
            <a:spLocks noChangeArrowheads="1"/>
          </p:cNvSpPr>
          <p:nvPr/>
        </p:nvSpPr>
        <p:spPr bwMode="auto">
          <a:xfrm>
            <a:off x="2800972" y="5496186"/>
            <a:ext cx="8946892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答：该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市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2011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年出境旅游人数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为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12500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人次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</a:t>
            </a:r>
            <a:endParaRPr lang="en-US" altLang="zh-CN" sz="3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4" name="TextBox 4"/>
          <p:cNvSpPr txBox="1">
            <a:spLocks noChangeArrowheads="1"/>
          </p:cNvSpPr>
          <p:nvPr/>
        </p:nvSpPr>
        <p:spPr bwMode="auto">
          <a:xfrm>
            <a:off x="4588002" y="4042824"/>
            <a:ext cx="739981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120%</a:t>
            </a:r>
            <a:r>
              <a:rPr lang="en-US" altLang="zh-CN" sz="4800" b="1" dirty="0">
                <a:solidFill>
                  <a:srgbClr val="FF0000"/>
                </a:solidFill>
                <a:latin typeface="Gabriola" panose="04040605051002020D02" pitchFamily="82" charset="0"/>
                <a:ea typeface="微软雅黑" panose="020B0503020204020204" pitchFamily="34" charset="-122"/>
                <a:sym typeface="Times New Roman" panose="02020603050405020304" pitchFamily="18" charset="0"/>
              </a:rPr>
              <a:t> x 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=15000</a:t>
            </a:r>
            <a:endParaRPr lang="en-US" altLang="zh-CN" sz="3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5" name="TextBox 4"/>
          <p:cNvSpPr txBox="1">
            <a:spLocks noChangeArrowheads="1"/>
          </p:cNvSpPr>
          <p:nvPr/>
        </p:nvSpPr>
        <p:spPr bwMode="auto">
          <a:xfrm>
            <a:off x="2256607" y="3012369"/>
            <a:ext cx="894689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解：设该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市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2011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年出境旅游人数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为</a:t>
            </a:r>
            <a:r>
              <a:rPr lang="en-US" altLang="zh-CN" sz="4800" b="1" dirty="0" smtClean="0">
                <a:solidFill>
                  <a:srgbClr val="FF0000"/>
                </a:solidFill>
                <a:latin typeface="Gabriola" panose="04040605051002020D02" pitchFamily="82" charset="0"/>
                <a:ea typeface="微软雅黑" panose="020B0503020204020204" pitchFamily="34" charset="-122"/>
                <a:sym typeface="Times New Roman" panose="02020603050405020304" pitchFamily="18" charset="0"/>
              </a:rPr>
              <a:t>x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人次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</a:t>
            </a:r>
            <a:endParaRPr lang="en-US" altLang="zh-CN" sz="3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8" name="TextBox 4"/>
          <p:cNvSpPr txBox="1">
            <a:spLocks noChangeArrowheads="1"/>
          </p:cNvSpPr>
          <p:nvPr/>
        </p:nvSpPr>
        <p:spPr bwMode="auto">
          <a:xfrm>
            <a:off x="5737533" y="4631199"/>
            <a:ext cx="2387564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800" b="1" dirty="0" smtClean="0">
                <a:solidFill>
                  <a:srgbClr val="FF0000"/>
                </a:solidFill>
                <a:latin typeface="Gabriola" panose="04040605051002020D02" pitchFamily="82" charset="0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en-US" altLang="zh-CN" sz="4800" b="1" dirty="0">
                <a:solidFill>
                  <a:srgbClr val="FF0000"/>
                </a:solidFill>
                <a:latin typeface="Gabriola" panose="04040605051002020D02" pitchFamily="82" charset="0"/>
                <a:ea typeface="微软雅黑" panose="020B0503020204020204" pitchFamily="34" charset="-122"/>
                <a:sym typeface="Times New Roman" panose="02020603050405020304" pitchFamily="18" charset="0"/>
              </a:rPr>
              <a:t>x 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=12500</a:t>
            </a:r>
            <a:endParaRPr lang="en-US" altLang="zh-CN" sz="3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585060" y="2632523"/>
            <a:ext cx="1043514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 smtClean="0"/>
              <a:t>20%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1553942" y="2632523"/>
            <a:ext cx="1074632" cy="609686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91" t="22984" r="16109" b="11492"/>
          <a:stretch>
            <a:fillRect/>
          </a:stretch>
        </p:blipFill>
        <p:spPr>
          <a:xfrm>
            <a:off x="9743475" y="3143219"/>
            <a:ext cx="2081349" cy="2480314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9" name="图片 8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0" name="图片 9" descr="stlx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6" grpId="0"/>
      <p:bldP spid="21" grpId="0"/>
      <p:bldP spid="23" grpId="0"/>
      <p:bldP spid="24" grpId="0"/>
      <p:bldP spid="25" grpId="0"/>
      <p:bldP spid="28" grpId="0"/>
      <p:bldP spid="29" grpId="0" animBg="1"/>
      <p:bldP spid="3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628574" y="1159623"/>
            <a:ext cx="5785176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页“做一做” 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6" name="TextBox 17"/>
          <p:cNvSpPr txBox="1">
            <a:spLocks noChangeArrowheads="1"/>
          </p:cNvSpPr>
          <p:nvPr/>
        </p:nvSpPr>
        <p:spPr bwMode="auto">
          <a:xfrm>
            <a:off x="690916" y="1753159"/>
            <a:ext cx="100932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某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市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2012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年出境旅游人数为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15000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人次，比上一年增长两成。该市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2011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年出境旅游人数为多少人次？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1" name="TextBox 4"/>
          <p:cNvSpPr txBox="1">
            <a:spLocks noChangeArrowheads="1"/>
          </p:cNvSpPr>
          <p:nvPr/>
        </p:nvSpPr>
        <p:spPr bwMode="auto">
          <a:xfrm>
            <a:off x="3946148" y="3544057"/>
            <a:ext cx="4178949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800" b="1" dirty="0">
                <a:solidFill>
                  <a:srgbClr val="FF0000"/>
                </a:solidFill>
                <a:latin typeface="Gabriola" panose="04040605051002020D02" pitchFamily="82" charset="0"/>
                <a:ea typeface="微软雅黑" panose="020B0503020204020204" pitchFamily="34" charset="-122"/>
                <a:sym typeface="Times New Roman" panose="02020603050405020304" pitchFamily="18" charset="0"/>
              </a:rPr>
              <a:t>x 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+20%</a:t>
            </a:r>
            <a:r>
              <a:rPr lang="en-US" altLang="zh-CN" sz="4800" b="1" dirty="0" smtClean="0">
                <a:solidFill>
                  <a:srgbClr val="FF0000"/>
                </a:solidFill>
                <a:latin typeface="Gabriola" panose="04040605051002020D02" pitchFamily="82" charset="0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en-US" altLang="zh-CN" sz="4800" b="1" dirty="0">
                <a:solidFill>
                  <a:srgbClr val="FF0000"/>
                </a:solidFill>
                <a:latin typeface="Gabriola" panose="04040605051002020D02" pitchFamily="82" charset="0"/>
                <a:ea typeface="微软雅黑" panose="020B0503020204020204" pitchFamily="34" charset="-122"/>
                <a:sym typeface="Times New Roman" panose="02020603050405020304" pitchFamily="18" charset="0"/>
              </a:rPr>
              <a:t>x 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=15000</a:t>
            </a:r>
            <a:endParaRPr lang="en-US" altLang="zh-CN" sz="3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2" name="AutoShape 27"/>
          <p:cNvSpPr/>
          <p:nvPr/>
        </p:nvSpPr>
        <p:spPr>
          <a:xfrm>
            <a:off x="319290" y="3763695"/>
            <a:ext cx="1733763" cy="837676"/>
          </a:xfrm>
          <a:prstGeom prst="wedgeRoundRectCallout">
            <a:avLst>
              <a:gd name="adj1" fmla="val -49913"/>
              <a:gd name="adj2" fmla="val 26767"/>
              <a:gd name="adj3" fmla="val 16667"/>
            </a:avLst>
          </a:prstGeom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方法二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TextBox 4"/>
          <p:cNvSpPr txBox="1">
            <a:spLocks noChangeArrowheads="1"/>
          </p:cNvSpPr>
          <p:nvPr/>
        </p:nvSpPr>
        <p:spPr bwMode="auto">
          <a:xfrm>
            <a:off x="2800972" y="5496186"/>
            <a:ext cx="8946892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答：该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市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2011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年出境旅游人数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为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12500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人次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</a:t>
            </a:r>
            <a:endParaRPr lang="en-US" altLang="zh-CN" sz="3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5" name="TextBox 4"/>
          <p:cNvSpPr txBox="1">
            <a:spLocks noChangeArrowheads="1"/>
          </p:cNvSpPr>
          <p:nvPr/>
        </p:nvSpPr>
        <p:spPr bwMode="auto">
          <a:xfrm>
            <a:off x="2282734" y="3012369"/>
            <a:ext cx="894689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解：设该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市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2011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年出境旅游人数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为</a:t>
            </a:r>
            <a:r>
              <a:rPr lang="en-US" altLang="zh-CN" sz="4800" b="1" dirty="0" smtClean="0">
                <a:solidFill>
                  <a:srgbClr val="FF0000"/>
                </a:solidFill>
                <a:latin typeface="Gabriola" panose="04040605051002020D02" pitchFamily="82" charset="0"/>
                <a:ea typeface="微软雅黑" panose="020B0503020204020204" pitchFamily="34" charset="-122"/>
                <a:sym typeface="Times New Roman" panose="02020603050405020304" pitchFamily="18" charset="0"/>
              </a:rPr>
              <a:t>x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人次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</a:t>
            </a:r>
            <a:endParaRPr lang="en-US" altLang="zh-CN" sz="3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8" name="TextBox 4"/>
          <p:cNvSpPr txBox="1">
            <a:spLocks noChangeArrowheads="1"/>
          </p:cNvSpPr>
          <p:nvPr/>
        </p:nvSpPr>
        <p:spPr bwMode="auto">
          <a:xfrm>
            <a:off x="5521162" y="4634282"/>
            <a:ext cx="2387564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800" b="1" dirty="0" smtClean="0">
                <a:solidFill>
                  <a:srgbClr val="FF0000"/>
                </a:solidFill>
                <a:latin typeface="Gabriola" panose="04040605051002020D02" pitchFamily="82" charset="0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en-US" altLang="zh-CN" sz="4800" b="1" dirty="0">
                <a:solidFill>
                  <a:srgbClr val="FF0000"/>
                </a:solidFill>
                <a:latin typeface="Gabriola" panose="04040605051002020D02" pitchFamily="82" charset="0"/>
                <a:ea typeface="微软雅黑" panose="020B0503020204020204" pitchFamily="34" charset="-122"/>
                <a:sym typeface="Times New Roman" panose="02020603050405020304" pitchFamily="18" charset="0"/>
              </a:rPr>
              <a:t>x 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=12500</a:t>
            </a:r>
            <a:endParaRPr lang="en-US" altLang="zh-CN" sz="3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9" name="TextBox 4"/>
          <p:cNvSpPr txBox="1">
            <a:spLocks noChangeArrowheads="1"/>
          </p:cNvSpPr>
          <p:nvPr/>
        </p:nvSpPr>
        <p:spPr bwMode="auto">
          <a:xfrm>
            <a:off x="3731961" y="4074619"/>
            <a:ext cx="4178949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(1+20%)</a:t>
            </a:r>
            <a:r>
              <a:rPr lang="en-US" altLang="zh-CN" sz="4800" b="1" dirty="0">
                <a:solidFill>
                  <a:srgbClr val="FF0000"/>
                </a:solidFill>
                <a:latin typeface="Gabriola" panose="04040605051002020D02" pitchFamily="82" charset="0"/>
                <a:ea typeface="微软雅黑" panose="020B0503020204020204" pitchFamily="34" charset="-122"/>
                <a:sym typeface="Times New Roman" panose="02020603050405020304" pitchFamily="18" charset="0"/>
              </a:rPr>
              <a:t> x 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=15000</a:t>
            </a:r>
            <a:endParaRPr lang="en-US" altLang="zh-CN" sz="3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91" t="22984" r="16109" b="11492"/>
          <a:stretch>
            <a:fillRect/>
          </a:stretch>
        </p:blipFill>
        <p:spPr>
          <a:xfrm>
            <a:off x="9743475" y="3143219"/>
            <a:ext cx="2081349" cy="2480314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9" name="图片 8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0" name="图片 9" descr="stlx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5" grpId="0"/>
      <p:bldP spid="2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628574" y="1159623"/>
            <a:ext cx="5785176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页“做一做” 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1" name="TextBox 4"/>
          <p:cNvSpPr txBox="1">
            <a:spLocks noChangeArrowheads="1"/>
          </p:cNvSpPr>
          <p:nvPr/>
        </p:nvSpPr>
        <p:spPr bwMode="auto">
          <a:xfrm>
            <a:off x="2465691" y="3944647"/>
            <a:ext cx="7399812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15000÷(1+20%)=12500(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人次</a:t>
            </a:r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endParaRPr lang="en-US" altLang="zh-CN" sz="36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2" name="AutoShape 27"/>
          <p:cNvSpPr/>
          <p:nvPr/>
        </p:nvSpPr>
        <p:spPr>
          <a:xfrm>
            <a:off x="319290" y="3763695"/>
            <a:ext cx="1733763" cy="837676"/>
          </a:xfrm>
          <a:prstGeom prst="wedgeRoundRectCallout">
            <a:avLst>
              <a:gd name="adj1" fmla="val -49913"/>
              <a:gd name="adj2" fmla="val 26767"/>
              <a:gd name="adj3" fmla="val 16667"/>
            </a:avLst>
          </a:prstGeom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方法三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TextBox 4"/>
          <p:cNvSpPr txBox="1">
            <a:spLocks noChangeArrowheads="1"/>
          </p:cNvSpPr>
          <p:nvPr/>
        </p:nvSpPr>
        <p:spPr bwMode="auto">
          <a:xfrm>
            <a:off x="2800972" y="5443932"/>
            <a:ext cx="8946892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答：该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市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2011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年出境旅游人数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为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12500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人次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</a:t>
            </a:r>
            <a:endParaRPr lang="en-US" altLang="zh-CN" sz="3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4" name="TextBox 17"/>
          <p:cNvSpPr txBox="1">
            <a:spLocks noChangeArrowheads="1"/>
          </p:cNvSpPr>
          <p:nvPr/>
        </p:nvSpPr>
        <p:spPr bwMode="auto">
          <a:xfrm>
            <a:off x="690916" y="1753159"/>
            <a:ext cx="100932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某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市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2012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年出境旅游人数为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15000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人次，比上一年增长两成。该市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2011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年出境旅游人数为多少人次？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91" t="22984" r="16109" b="11492"/>
          <a:stretch>
            <a:fillRect/>
          </a:stretch>
        </p:blipFill>
        <p:spPr>
          <a:xfrm>
            <a:off x="9743475" y="3143219"/>
            <a:ext cx="2081349" cy="2480314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0" name="图片 9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1" name="图片 10" descr="stlx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22"/>
          <p:cNvSpPr txBox="1"/>
          <p:nvPr/>
        </p:nvSpPr>
        <p:spPr>
          <a:xfrm flipH="1">
            <a:off x="2929567" y="151589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59909" y="4649906"/>
            <a:ext cx="3244479" cy="1158240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71164" y="6024519"/>
            <a:ext cx="3233224" cy="1093627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237594" y="168015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3" name="图片 1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4" name="图片 13" descr="stlx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91882" y="1425575"/>
            <a:ext cx="10740459" cy="39798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0482"/>
          <p:cNvSpPr txBox="1"/>
          <p:nvPr/>
        </p:nvSpPr>
        <p:spPr>
          <a:xfrm>
            <a:off x="978641" y="1848367"/>
            <a:ext cx="9985829" cy="497957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在很多方面应用成数。如农业收成的增减、各行各业的发展变化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情况。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20482"/>
          <p:cNvSpPr txBox="1"/>
          <p:nvPr/>
        </p:nvSpPr>
        <p:spPr>
          <a:xfrm>
            <a:off x="978641" y="2595324"/>
            <a:ext cx="9985829" cy="497957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成数就是一个数是另一个数的十分之几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成数是几成就是百分之几十。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20482"/>
          <p:cNvSpPr txBox="1"/>
          <p:nvPr/>
        </p:nvSpPr>
        <p:spPr>
          <a:xfrm>
            <a:off x="978641" y="4203700"/>
            <a:ext cx="9985829" cy="94115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百分数改写成成数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百分之几十改写成成数就是几成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百分之几十几改写成成数就是几成几。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MH_Other_1"/>
          <p:cNvSpPr/>
          <p:nvPr>
            <p:custDataLst>
              <p:tags r:id="rId2"/>
            </p:custDataLst>
          </p:nvPr>
        </p:nvSpPr>
        <p:spPr>
          <a:xfrm>
            <a:off x="9947403" y="448346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3"/>
            </p:custDataLst>
          </p:nvPr>
        </p:nvSpPr>
        <p:spPr>
          <a:xfrm rot="588792">
            <a:off x="9447340" y="5158153"/>
            <a:ext cx="2587625" cy="96520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成数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MH_Other_2"/>
          <p:cNvSpPr/>
          <p:nvPr>
            <p:custDataLst>
              <p:tags r:id="rId4"/>
            </p:custDataLst>
          </p:nvPr>
        </p:nvSpPr>
        <p:spPr>
          <a:xfrm rot="19833143">
            <a:off x="10593515" y="4143740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20482"/>
          <p:cNvSpPr txBox="1"/>
          <p:nvPr/>
        </p:nvSpPr>
        <p:spPr>
          <a:xfrm>
            <a:off x="978641" y="3399512"/>
            <a:ext cx="9985829" cy="497957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成数的应用题应该向百分数应用题转化再解答。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7" name="图片 16" descr="图片5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8" name="图片 17" descr="ktxj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7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3" name="图片 12" descr="图片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4" name="图片 13" descr="fxzb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pic>
        <p:nvPicPr>
          <p:cNvPr id="6" name="图片 47" descr="小绿人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36793" y="3267447"/>
            <a:ext cx="2560638" cy="2435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3482948" y="1138555"/>
            <a:ext cx="1781257" cy="50167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 </a:t>
            </a:r>
            <a:r>
              <a:rPr lang="zh-CN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3200" i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1</a:t>
            </a:r>
            <a:r>
              <a:rPr lang="zh-CN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3200" i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八折</a:t>
            </a:r>
            <a:r>
              <a:rPr lang="zh-CN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  </a:t>
            </a:r>
            <a:r>
              <a:rPr lang="zh-CN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3200" i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三折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66635" y="1111476"/>
            <a:ext cx="207569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=30%</a:t>
            </a: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3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=100%</a:t>
            </a: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3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=80%</a:t>
            </a: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3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=22%</a:t>
            </a: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3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=30%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24"/>
          <p:cNvSpPr txBox="1">
            <a:spLocks noChangeArrowheads="1"/>
          </p:cNvSpPr>
          <p:nvPr/>
        </p:nvSpPr>
        <p:spPr bwMode="auto">
          <a:xfrm>
            <a:off x="3482948" y="730206"/>
            <a:ext cx="842965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把下面各数写成百分数。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447" y="1782582"/>
            <a:ext cx="5975780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13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页练习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二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4,5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题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228600" y="6350"/>
            <a:ext cx="3195320" cy="1609090"/>
            <a:chOff x="120" y="-71"/>
            <a:chExt cx="5032" cy="2534"/>
          </a:xfrm>
        </p:grpSpPr>
        <p:pic>
          <p:nvPicPr>
            <p:cNvPr id="13" name="图片 12" descr="图片10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4" name="图片 13" descr="zysj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2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  <a:endParaRPr lang="zh-CN" sz="2800"/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  <a:endParaRPr lang="zh-CN" sz="2800"/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  <a:endParaRPr kumimoji="0" lang="zh-CN" altLang="en-US" sz="54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3" name="图片 12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4" name="图片 13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3659618" y="342083"/>
            <a:ext cx="28408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你有什么问题</a:t>
            </a:r>
            <a:r>
              <a:rPr lang="en-US" altLang="zh-CN" sz="3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1489645" y="4792159"/>
            <a:ext cx="9836838" cy="683264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报纸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上写道：“今年我省油菜籽比去年增产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二成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Picture 14" descr="6B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98143" y="773158"/>
            <a:ext cx="9255605" cy="4231649"/>
          </a:xfrm>
          <a:prstGeom prst="rect">
            <a:avLst/>
          </a:prstGeom>
          <a:noFill/>
        </p:spPr>
      </p:pic>
      <p:sp>
        <p:nvSpPr>
          <p:cNvPr id="23" name="矩形 22"/>
          <p:cNvSpPr/>
          <p:nvPr/>
        </p:nvSpPr>
        <p:spPr>
          <a:xfrm>
            <a:off x="9209710" y="4850029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二成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536075" y="5604927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二成是什么意思？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5" name="图片 4" descr="图片1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3" name="图片 2" descr="xkdr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8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  <a:endParaRPr kumimoji="0" lang="zh-CN" altLang="en-US" sz="54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3" name="图片 12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4" name="图片 13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云形标注 15"/>
          <p:cNvSpPr/>
          <p:nvPr/>
        </p:nvSpPr>
        <p:spPr>
          <a:xfrm>
            <a:off x="400595" y="1889759"/>
            <a:ext cx="10842172" cy="2856411"/>
          </a:xfrm>
          <a:prstGeom prst="cloudCallout">
            <a:avLst>
              <a:gd name="adj1" fmla="val 36769"/>
              <a:gd name="adj2" fmla="val 4222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Rectangle 16"/>
          <p:cNvSpPr/>
          <p:nvPr/>
        </p:nvSpPr>
        <p:spPr>
          <a:xfrm>
            <a:off x="2603862" y="2431554"/>
            <a:ext cx="7159673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在生产生活中常用的数学</a:t>
            </a:r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endParaRPr lang="zh-CN" altLang="en-US" sz="4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16"/>
          <p:cNvSpPr/>
          <p:nvPr/>
        </p:nvSpPr>
        <p:spPr>
          <a:xfrm>
            <a:off x="5007429" y="3434973"/>
            <a:ext cx="20869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成数</a:t>
            </a:r>
            <a:endParaRPr lang="zh-CN" altLang="en-US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5" name="图片 4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6" name="图片 5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/>
      <p:bldP spid="14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1122363" y="6176963"/>
            <a:ext cx="1647825" cy="3508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112622" y="1216026"/>
            <a:ext cx="11948749" cy="5410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农业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收成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经常用“成数”来表示。例如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报纸上写道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今年我省油菜籽比去年增产二成”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成数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表示一个数是另一个数的十分之几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通称“几成”。例如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一成”就是十分之一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改写成百分数是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。“二成”就是十分之二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改写成百分数是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20%……“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三成五”是十分之三点五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改写成百分数就是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35%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现在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成数”已经广泛应用于表示各行各业的发展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变 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化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情况。例如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出口汽车总量比去年增加三成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北京出游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人数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去年增加两成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703839" y="235941"/>
            <a:ext cx="948109" cy="714380"/>
            <a:chOff x="928662" y="4929198"/>
            <a:chExt cx="5350218" cy="714380"/>
          </a:xfrm>
        </p:grpSpPr>
        <p:sp>
          <p:nvSpPr>
            <p:cNvPr id="14" name="圆角矩形 13"/>
            <p:cNvSpPr/>
            <p:nvPr/>
          </p:nvSpPr>
          <p:spPr>
            <a:xfrm>
              <a:off x="928662" y="4929198"/>
              <a:ext cx="5350218" cy="714380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928662" y="5000636"/>
              <a:ext cx="100540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自学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81915"/>
            <a:ext cx="3251835" cy="1131570"/>
            <a:chOff x="70" y="129"/>
            <a:chExt cx="5121" cy="1782"/>
          </a:xfrm>
        </p:grpSpPr>
        <p:pic>
          <p:nvPicPr>
            <p:cNvPr id="11" name="图片 10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2" name="图片 11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339907" y="3266814"/>
            <a:ext cx="10067899" cy="584775"/>
          </a:xfrm>
          <a:prstGeom prst="rect">
            <a:avLst/>
          </a:prstGeom>
          <a:solidFill>
            <a:srgbClr val="FB4C3F"/>
          </a:solidFill>
        </p:spPr>
        <p:txBody>
          <a:bodyPr wrap="square">
            <a:spAutoFit/>
          </a:bodyPr>
          <a:lstStyle/>
          <a:p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成数表示一个数是另一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个数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的十分之几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通称“几成”。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 Box 12"/>
          <p:cNvSpPr txBox="1">
            <a:spLocks noChangeArrowheads="1"/>
          </p:cNvSpPr>
          <p:nvPr/>
        </p:nvSpPr>
        <p:spPr bwMode="auto">
          <a:xfrm>
            <a:off x="2804415" y="1911968"/>
            <a:ext cx="6720396" cy="584775"/>
          </a:xfrm>
          <a:prstGeom prst="rect">
            <a:avLst/>
          </a:prstGeom>
          <a:solidFill>
            <a:srgbClr val="FB4C3F"/>
          </a:solidFill>
          <a:ln w="127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农业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收成，经常用“成数”来表示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 Box 12"/>
          <p:cNvSpPr txBox="1">
            <a:spLocks noChangeArrowheads="1"/>
          </p:cNvSpPr>
          <p:nvPr/>
        </p:nvSpPr>
        <p:spPr bwMode="auto">
          <a:xfrm>
            <a:off x="1339907" y="4649070"/>
            <a:ext cx="10198949" cy="683264"/>
          </a:xfrm>
          <a:prstGeom prst="rect">
            <a:avLst/>
          </a:prstGeom>
          <a:solidFill>
            <a:srgbClr val="FB4C3F"/>
          </a:solidFill>
          <a:ln w="127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“成数”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已经广泛应用于表示各行各业的发展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变化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情况。</a:t>
            </a:r>
            <a:endParaRPr lang="zh-CN" altLang="en-US" sz="3200" dirty="0"/>
          </a:p>
        </p:txBody>
      </p:sp>
      <p:sp>
        <p:nvSpPr>
          <p:cNvPr id="29" name="椭圆形标注 28"/>
          <p:cNvSpPr/>
          <p:nvPr/>
        </p:nvSpPr>
        <p:spPr>
          <a:xfrm>
            <a:off x="4892413" y="383153"/>
            <a:ext cx="2265475" cy="718893"/>
          </a:xfrm>
          <a:prstGeom prst="wedgeEllipse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Rectangle 3"/>
          <p:cNvSpPr txBox="1">
            <a:spLocks noChangeArrowheads="1"/>
          </p:cNvSpPr>
          <p:nvPr/>
        </p:nvSpPr>
        <p:spPr>
          <a:xfrm>
            <a:off x="5095780" y="427880"/>
            <a:ext cx="1809752" cy="752475"/>
          </a:xfrm>
          <a:prstGeom prst="rect">
            <a:avLst/>
          </a:prstGeom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defRPr/>
            </a:pP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自学收获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4" name="图片 13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  <p:bldP spid="29" grpId="0" animBg="1"/>
      <p:bldP spid="30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2351089" y="2420938"/>
            <a:ext cx="9196477" cy="222131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一成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就是十分之一，改成百分数是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二成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就是十分之二，改成百分数是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三成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就是十分之三，改成百分数是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形标注 13"/>
          <p:cNvSpPr/>
          <p:nvPr/>
        </p:nvSpPr>
        <p:spPr>
          <a:xfrm>
            <a:off x="2923382" y="952912"/>
            <a:ext cx="6959623" cy="939424"/>
          </a:xfrm>
          <a:prstGeom prst="wedgeEllipse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3093174" y="1119908"/>
            <a:ext cx="6386538" cy="752475"/>
          </a:xfrm>
          <a:prstGeom prst="rect">
            <a:avLst/>
          </a:prstGeom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defRPr/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几成”是人们生活中的数学语言。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云形标注 15"/>
          <p:cNvSpPr/>
          <p:nvPr/>
        </p:nvSpPr>
        <p:spPr>
          <a:xfrm>
            <a:off x="2585621" y="4791355"/>
            <a:ext cx="7200900" cy="1439863"/>
          </a:xfrm>
          <a:prstGeom prst="cloudCallou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3340005" y="5144178"/>
            <a:ext cx="76962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增产二成</a:t>
            </a:r>
            <a:r>
              <a:rPr lang="en-US" altLang="zh-CN" sz="32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2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比去年增产</a:t>
            </a:r>
            <a:r>
              <a:rPr lang="en-US" altLang="zh-CN" sz="32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32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％。</a:t>
            </a:r>
            <a:endParaRPr lang="zh-CN" altLang="en-US" sz="3200" dirty="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81915"/>
            <a:ext cx="3251835" cy="1131570"/>
            <a:chOff x="70" y="129"/>
            <a:chExt cx="5121" cy="1782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0" name="图片 9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4" grpId="0" animBg="1"/>
      <p:bldP spid="15" grpId="0" build="p"/>
      <p:bldP spid="16" grpId="0" animBg="1"/>
      <p:bldP spid="17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p="http://schemas.openxmlformats.org/presentationml/2006/main">
  <p:tag name="MH" val="20160624104149"/>
  <p:tag name="MH_LIBRARY" val="GRAPHIC"/>
  <p:tag name="MH_TYPE" val="SubTitle"/>
  <p:tag name="MH_ORDER" val="1"/>
</p:tagLst>
</file>

<file path=ppt/tags/tag11.xml><?xml version="1.0" encoding="utf-8"?>
<p:tagLst xmlns:p="http://schemas.openxmlformats.org/presentationml/2006/main">
  <p:tag name="MH" val="20160624103217"/>
  <p:tag name="MH_LIBRARY" val="GRAPHIC"/>
  <p:tag name="MH_TYPE" val="Other"/>
  <p:tag name="MH_ORDER" val="2"/>
</p:tagLst>
</file>

<file path=ppt/tags/tag12.xml><?xml version="1.0" encoding="utf-8"?>
<p:tagLst xmlns:p="http://schemas.openxmlformats.org/presentationml/2006/main">
  <p:tag name="MH" val="20160624104149"/>
  <p:tag name="MH_LIBRARY" val="GRAPHIC"/>
  <p:tag name="MH_TYPE" val="Other"/>
  <p:tag name="MH_ORDER" val="1"/>
</p:tagLst>
</file>

<file path=ppt/tags/tag13.xml><?xml version="1.0" encoding="utf-8"?>
<p:tagLst xmlns:p="http://schemas.openxmlformats.org/presentationml/2006/main">
  <p:tag name="MH" val="20160624104149"/>
  <p:tag name="MH_LIBRARY" val="GRAPHIC"/>
  <p:tag name="MH_TYPE" val="SubTitle"/>
  <p:tag name="MH_ORDER" val="1"/>
</p:tagLst>
</file>

<file path=ppt/tags/tag14.xml><?xml version="1.0" encoding="utf-8"?>
<p:tagLst xmlns:p="http://schemas.openxmlformats.org/presentationml/2006/main">
  <p:tag name="MH" val="20160624103217"/>
  <p:tag name="MH_LIBRARY" val="GRAPHIC"/>
  <p:tag name="MH_TYPE" val="Other"/>
  <p:tag name="MH_ORDER" val="2"/>
</p:tagLst>
</file>

<file path=ppt/tags/tag15.xml><?xml version="1.0" encoding="utf-8"?>
<p:tagLst xmlns:p="http://schemas.openxmlformats.org/presentationml/2006/main">
  <p:tag name="KSO_WM_UNIT_PLACING_PICTURE_USER_VIEWPORT" val="{&quot;height&quot;:1847,&quot;width&quot;:3217}"/>
</p:tagLst>
</file>

<file path=ppt/tags/tag16.xml><?xml version="1.0" encoding="utf-8"?>
<p:tagLst xmlns:p="http://schemas.openxmlformats.org/presentationml/2006/main">
  <p:tag name="KSO_WM_UNIT_PLACING_PICTURE_USER_VIEWPORT" val="{&quot;height&quot;:2805,&quot;width&quot;:2850}"/>
</p:tagLst>
</file>

<file path=ppt/tags/tag17.xml><?xml version="1.0" encoding="utf-8"?>
<p:tagLst xmlns:p="http://schemas.openxmlformats.org/presentationml/2006/main">
  <p:tag name="KSO_WM_UNIT_PLACING_PICTURE_USER_VIEWPORT" val="{&quot;height&quot;:2796,&quot;width&quot;:2811}"/>
</p:tagLst>
</file>

<file path=ppt/tags/tag18.xml><?xml version="1.0" encoding="utf-8"?>
<p:tagLst xmlns:p="http://schemas.openxmlformats.org/presentationml/2006/main">
  <p:tag name="KSO_WM_UNIT_PLACING_PICTURE_USER_VIEWPORT" val="{&quot;height&quot;:3475,&quot;width&quot;:9470}"/>
</p:tagLst>
</file>

<file path=ppt/tags/tag19.xml><?xml version="1.0" encoding="utf-8"?>
<p:tagLst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3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p="http://schemas.openxmlformats.org/presentationml/2006/main">
  <p:tag name="MH" val="20160624104149"/>
  <p:tag name="MH_LIBRARY" val="GRAPHIC"/>
  <p:tag name="MH_TYPE" val="Other"/>
  <p:tag name="MH_ORDER" val="1"/>
</p:tagLst>
</file>

<file path=ppt/tags/tag7.xml><?xml version="1.0" encoding="utf-8"?>
<p:tagLst xmlns:p="http://schemas.openxmlformats.org/presentationml/2006/main">
  <p:tag name="MH" val="20160624104149"/>
  <p:tag name="MH_LIBRARY" val="GRAPHIC"/>
  <p:tag name="MH_TYPE" val="SubTitle"/>
  <p:tag name="MH_ORDER" val="1"/>
</p:tagLst>
</file>

<file path=ppt/tags/tag8.xml><?xml version="1.0" encoding="utf-8"?>
<p:tagLst xmlns:p="http://schemas.openxmlformats.org/presentationml/2006/main">
  <p:tag name="MH" val="20160624103217"/>
  <p:tag name="MH_LIBRARY" val="GRAPHIC"/>
  <p:tag name="MH_TYPE" val="Other"/>
  <p:tag name="MH_ORDER" val="2"/>
</p:tagLst>
</file>

<file path=ppt/tags/tag9.xml><?xml version="1.0" encoding="utf-8"?>
<p:tagLst xmlns:p="http://schemas.openxmlformats.org/presentationml/2006/main">
  <p:tag name="MH" val="20160624104149"/>
  <p:tag name="MH_LIBRARY" val="GRAPHIC"/>
  <p:tag name="MH_TYPE" val="Other"/>
  <p:tag name="MH_ORDER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1638</Words>
  <Application>WPS 演示</Application>
  <PresentationFormat>宽屏</PresentationFormat>
  <Paragraphs>165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22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Calibri Light</vt:lpstr>
      <vt:lpstr>Calibri</vt:lpstr>
      <vt:lpstr>黑体</vt:lpstr>
      <vt:lpstr>微软雅黑</vt:lpstr>
      <vt:lpstr>Times New Roman</vt:lpstr>
      <vt:lpstr>Arial Unicode MS</vt:lpstr>
      <vt:lpstr>楷体</vt:lpstr>
      <vt:lpstr>Gabriola</vt:lpstr>
      <vt:lpstr>2_Office 主题</vt:lpstr>
      <vt:lpstr>3_Office 主题</vt:lpstr>
      <vt:lpstr>4_Office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11</cp:lastModifiedBy>
  <cp:revision>2118</cp:revision>
  <dcterms:created xsi:type="dcterms:W3CDTF">2017-11-13T08:28:00Z</dcterms:created>
  <dcterms:modified xsi:type="dcterms:W3CDTF">2021-11-17T06:54:44Z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1607044B1AB04E548CD13AD1CD86572E</vt:lpwstr>
  </property>
</Properties>
</file>