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38" r:id="rId5"/>
    <p:sldId id="339" r:id="rId6"/>
    <p:sldId id="278" r:id="rId7"/>
    <p:sldId id="340" r:id="rId8"/>
    <p:sldId id="344" r:id="rId9"/>
    <p:sldId id="345" r:id="rId10"/>
    <p:sldId id="346" r:id="rId11"/>
    <p:sldId id="347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8" d="100"/>
          <a:sy n="78" d="100"/>
        </p:scale>
        <p:origin x="-162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8581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外国语小学有学生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经统计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只有两成的同学没有参加意外伤害保险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没参加意外伤害保险的有多少人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有多少人参加了意外伤害保险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928794" y="2428874"/>
            <a:ext cx="3643338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2000×20%=400(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8794" y="2928940"/>
            <a:ext cx="4429156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2000×(1-20%)=1600(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786" y="3714758"/>
            <a:ext cx="692948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人没参加意外伤害保险，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人参加了意外伤害保险。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成数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34" y="857238"/>
            <a:ext cx="78581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求一个数是另一个数的几分之几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或百分之几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列式为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的百分之几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列式为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785918" y="1500180"/>
            <a:ext cx="19861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</a:p>
        </p:txBody>
      </p:sp>
      <p:sp>
        <p:nvSpPr>
          <p:cNvPr id="5" name="矩形 4"/>
          <p:cNvSpPr/>
          <p:nvPr/>
        </p:nvSpPr>
        <p:spPr>
          <a:xfrm>
            <a:off x="5715008" y="1500180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</a:p>
        </p:txBody>
      </p:sp>
      <p:sp>
        <p:nvSpPr>
          <p:cNvPr id="6" name="矩形 5"/>
          <p:cNvSpPr/>
          <p:nvPr/>
        </p:nvSpPr>
        <p:spPr>
          <a:xfrm>
            <a:off x="714348" y="2143122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百分数</a:t>
            </a:r>
          </a:p>
        </p:txBody>
      </p:sp>
      <p:sp>
        <p:nvSpPr>
          <p:cNvPr id="7" name="矩形 6"/>
          <p:cNvSpPr/>
          <p:nvPr/>
        </p:nvSpPr>
        <p:spPr>
          <a:xfrm>
            <a:off x="785786" y="2786064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3÷5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357554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142976" y="3429006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3÷5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4744" y="3434273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1285866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求一个数的百分之几是多少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用这个数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百分之几。</a:t>
            </a:r>
          </a:p>
        </p:txBody>
      </p:sp>
      <p:sp>
        <p:nvSpPr>
          <p:cNvPr id="4" name="矩形 3"/>
          <p:cNvSpPr/>
          <p:nvPr/>
        </p:nvSpPr>
        <p:spPr>
          <a:xfrm>
            <a:off x="1214414" y="1928808"/>
            <a:ext cx="18573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85720" y="733927"/>
            <a:ext cx="85725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24.6+0.4=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56×25%=          270÷18=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×25=                     ×6=              45×101=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+     =         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5-       +       =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5984" y="92867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43504" y="933943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3333427" y="164305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14282" y="164305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28596" y="25860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285852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4712976" y="1643056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7786710" y="178593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4545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43834" y="92867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2357422" y="257175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785918" y="178593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</a:p>
        </p:txBody>
      </p:sp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857224" y="342900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1857356" y="342900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3143240" y="342900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2786050" y="355758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9" grpId="0"/>
      <p:bldP spid="30" grpId="0"/>
      <p:bldP spid="33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571486"/>
            <a:ext cx="9144000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八成五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)%=              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把下面的百分数化成成数或者把成数化成百分数。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九成五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80%(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45%(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90%(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65%(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2214546" y="121442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14810" y="92867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3570" y="121442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2500312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14810" y="2500312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871598" y="1142990"/>
          <a:ext cx="12004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1085454" y="3148521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86182" y="3148521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1538" y="3857634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八成</a:t>
            </a:r>
          </a:p>
        </p:txBody>
      </p:sp>
      <p:sp>
        <p:nvSpPr>
          <p:cNvPr id="17" name="矩形 16"/>
          <p:cNvSpPr/>
          <p:nvPr/>
        </p:nvSpPr>
        <p:spPr>
          <a:xfrm>
            <a:off x="3772266" y="3857634"/>
            <a:ext cx="1442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四成五</a:t>
            </a:r>
          </a:p>
        </p:txBody>
      </p:sp>
      <p:sp>
        <p:nvSpPr>
          <p:cNvPr id="18" name="矩形 17"/>
          <p:cNvSpPr/>
          <p:nvPr/>
        </p:nvSpPr>
        <p:spPr>
          <a:xfrm>
            <a:off x="1071538" y="4476292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九成</a:t>
            </a:r>
          </a:p>
        </p:txBody>
      </p:sp>
      <p:sp>
        <p:nvSpPr>
          <p:cNvPr id="19" name="矩形 18"/>
          <p:cNvSpPr/>
          <p:nvPr/>
        </p:nvSpPr>
        <p:spPr>
          <a:xfrm>
            <a:off x="3772266" y="4476292"/>
            <a:ext cx="144267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六成五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  <p:bldP spid="11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714362"/>
            <a:ext cx="73465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杂交水稻之父袁隆平培育的新品种水稻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去年比前年增产一成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去年的产量是前年的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一条裤子的进价是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出售时加价两成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售价是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为了促销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商家又降价一成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现在售价是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</p:txBody>
      </p:sp>
      <p:sp>
        <p:nvSpPr>
          <p:cNvPr id="9" name="矩形 8"/>
          <p:cNvSpPr/>
          <p:nvPr/>
        </p:nvSpPr>
        <p:spPr>
          <a:xfrm>
            <a:off x="1214414" y="207168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57422" y="3286130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8926" y="3929072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6439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57290" y="1500180"/>
          <a:ext cx="5857916" cy="3071835"/>
        </p:xfrm>
        <a:graphic>
          <a:graphicData uri="http://schemas.openxmlformats.org/drawingml/2006/table">
            <a:tbl>
              <a:tblPr/>
              <a:tblGrid>
                <a:gridCol w="1722917"/>
                <a:gridCol w="1378333"/>
                <a:gridCol w="1378333"/>
                <a:gridCol w="1378333"/>
              </a:tblGrid>
              <a:tr h="6093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成数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二成五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3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0.45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77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3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百分数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357950" y="285750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05587" y="2076951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0.25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500430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286116" y="392907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1428742"/>
            <a:ext cx="126669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四成五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929190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844048" y="392907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00760" y="1428742"/>
            <a:ext cx="126669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七成五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43636" y="2071684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15074" y="3929072"/>
            <a:ext cx="728084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75%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6439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看图列式计算。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1357304"/>
            <a:ext cx="38862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2857488" y="3286130"/>
            <a:ext cx="392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(500-400)÷400=25%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488" y="4071948"/>
            <a:ext cx="392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25%=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二成五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286</Words>
  <Application>Microsoft Office PowerPoint</Application>
  <PresentationFormat>全屏显示(16:9)</PresentationFormat>
  <Paragraphs>107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332</cp:revision>
  <dcterms:created xsi:type="dcterms:W3CDTF">2018-12-06T02:32:00Z</dcterms:created>
  <dcterms:modified xsi:type="dcterms:W3CDTF">2020-11-30T00:58:46Z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