
<file path=[Content_Types].xml><?xml version="1.0" encoding="utf-8"?>
<Types xmlns="http://schemas.openxmlformats.org/package/2006/content-types">
  <Default Extension="jpeg" ContentType="image/jpeg"/>
  <Default Extension="png" ContentType="image/pn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sldIdLst>
    <p:sldId id="256" r:id="rId3"/>
    <p:sldId id="275" r:id="rId4"/>
    <p:sldId id="276" r:id="rId5"/>
    <p:sldId id="273" r:id="rId6"/>
    <p:sldId id="278" r:id="rId7"/>
    <p:sldId id="279" r:id="rId8"/>
    <p:sldId id="280" r:id="rId9"/>
    <p:sldId id="277" r:id="rId10"/>
    <p:sldId id="281" r:id="rId11"/>
    <p:sldId id="271" r:id="rId12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EFBD"/>
    <a:srgbClr val="FFBD8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0176" autoAdjust="0"/>
    <p:restoredTop sz="94660"/>
  </p:normalViewPr>
  <p:slideViewPr>
    <p:cSldViewPr snapToGrid="0">
      <p:cViewPr varScale="1">
        <p:scale>
          <a:sx n="64" d="100"/>
          <a:sy n="64" d="100"/>
        </p:scale>
        <p:origin x="-108" y="-144"/>
      </p:cViewPr>
      <p:guideLst>
        <p:guide orient="horz" pos="1686"/>
        <p:guide pos="288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notesMaster" Target="notesMasters/notesMaster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7438CC5-556B-42F7-BDC4-313A344A94FB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533" y="685800"/>
            <a:ext cx="6094934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C5234B3-D34E-4EAE-869C-23D992BBCB1E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920"/>
            <a:ext cx="6858000" cy="1791013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2001"/>
            <a:ext cx="6858000" cy="1242039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8035" indent="0" algn="ctr">
              <a:buNone/>
              <a:defRPr sz="1200"/>
            </a:lvl7pPr>
            <a:lvl8pPr marL="2400935" indent="0" algn="ctr">
              <a:buNone/>
              <a:defRPr sz="1200"/>
            </a:lvl8pPr>
            <a:lvl9pPr marL="2743835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3892"/>
            <a:ext cx="1971675" cy="4359641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3892"/>
            <a:ext cx="5800725" cy="4359641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梓耕教育LOGO改 (1).TIF"/>
          <p:cNvPicPr>
            <a:picLocks noChangeAspect="1"/>
          </p:cNvPicPr>
          <p:nvPr userDrawn="1"/>
        </p:nvPicPr>
        <p:blipFill>
          <a:blip r:embed="rId2" cstate="print"/>
          <a:srcRect l="1920" t="-1276"/>
          <a:stretch>
            <a:fillRect/>
          </a:stretch>
        </p:blipFill>
        <p:spPr>
          <a:xfrm>
            <a:off x="7711440" y="260077"/>
            <a:ext cx="1058704" cy="658293"/>
          </a:xfrm>
          <a:prstGeom prst="roundRect">
            <a:avLst/>
          </a:prstGeom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528"/>
            <a:ext cx="7886700" cy="213992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699"/>
            <a:ext cx="7886700" cy="11253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80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9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8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458"/>
            <a:ext cx="3886200" cy="326407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458"/>
            <a:ext cx="3886200" cy="326407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92"/>
            <a:ext cx="7886700" cy="994346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1" y="1261093"/>
            <a:ext cx="3868340" cy="61804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8035" indent="0">
              <a:buNone/>
              <a:defRPr sz="1200" b="1"/>
            </a:lvl7pPr>
            <a:lvl8pPr marL="2400935" indent="0">
              <a:buNone/>
              <a:defRPr sz="1200" b="1"/>
            </a:lvl8pPr>
            <a:lvl9pPr marL="2743835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1" y="1879135"/>
            <a:ext cx="3868340" cy="276392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261093"/>
            <a:ext cx="3887391" cy="61804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8035" indent="0">
              <a:buNone/>
              <a:defRPr sz="1200" b="1"/>
            </a:lvl7pPr>
            <a:lvl8pPr marL="2400935" indent="0">
              <a:buNone/>
              <a:defRPr sz="1200" b="1"/>
            </a:lvl8pPr>
            <a:lvl9pPr marL="2743835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1879135"/>
            <a:ext cx="3887391" cy="276392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60"/>
            <a:ext cx="2949178" cy="120036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698"/>
            <a:ext cx="4629150" cy="3655858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320"/>
            <a:ext cx="2949178" cy="28591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8035" indent="0">
              <a:buNone/>
              <a:defRPr sz="750"/>
            </a:lvl7pPr>
            <a:lvl8pPr marL="2400935" indent="0">
              <a:buNone/>
              <a:defRPr sz="750"/>
            </a:lvl8pPr>
            <a:lvl9pPr marL="2743835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60"/>
            <a:ext cx="2949178" cy="120036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698"/>
            <a:ext cx="4629150" cy="3655858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8035" indent="0">
              <a:buNone/>
              <a:defRPr sz="1500"/>
            </a:lvl7pPr>
            <a:lvl8pPr marL="2400935" indent="0">
              <a:buNone/>
              <a:defRPr sz="1500"/>
            </a:lvl8pPr>
            <a:lvl9pPr marL="2743835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320"/>
            <a:ext cx="2949178" cy="28591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8035" indent="0">
              <a:buNone/>
              <a:defRPr sz="750"/>
            </a:lvl7pPr>
            <a:lvl8pPr marL="2400935" indent="0">
              <a:buNone/>
              <a:defRPr sz="750"/>
            </a:lvl8pPr>
            <a:lvl9pPr marL="2743835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image" Target="../media/image1.png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92"/>
            <a:ext cx="7886700" cy="99434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458"/>
            <a:ext cx="7886700" cy="326407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8096"/>
            <a:ext cx="20574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8096"/>
            <a:ext cx="30861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8096"/>
            <a:ext cx="20574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med">
    <p:push dir="u"/>
  </p:transition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65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8.png"/><Relationship Id="rId2" Type="http://schemas.openxmlformats.org/officeDocument/2006/relationships/image" Target="../media/image5.png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3.png"/><Relationship Id="rId1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2.xml"/><Relationship Id="rId4" Type="http://schemas.openxmlformats.org/officeDocument/2006/relationships/image" Target="../media/image16.png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7.png"/><Relationship Id="rId1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19.png"/><Relationship Id="rId2" Type="http://schemas.openxmlformats.org/officeDocument/2006/relationships/image" Target="../media/image18.jpeg"/><Relationship Id="rId1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20.png"/><Relationship Id="rId1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C:\Users\lianxiang\Desktop\人物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-20422" y="2933674"/>
            <a:ext cx="1934051" cy="2305050"/>
          </a:xfrm>
          <a:prstGeom prst="rect">
            <a:avLst/>
          </a:prstGeom>
          <a:noFill/>
        </p:spPr>
      </p:pic>
      <p:pic>
        <p:nvPicPr>
          <p:cNvPr id="16" name="图片 15" descr="图片777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168" y="10137"/>
            <a:ext cx="1889604" cy="646123"/>
          </a:xfrm>
          <a:prstGeom prst="rect">
            <a:avLst/>
          </a:prstGeom>
        </p:spPr>
      </p:pic>
      <p:sp>
        <p:nvSpPr>
          <p:cNvPr id="17" name="矩形 16"/>
          <p:cNvSpPr/>
          <p:nvPr/>
        </p:nvSpPr>
        <p:spPr>
          <a:xfrm>
            <a:off x="2056718" y="2293323"/>
            <a:ext cx="5127625" cy="922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600" b="1" dirty="0" smtClean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</a:t>
            </a:r>
            <a:r>
              <a:rPr lang="en-US" altLang="zh-CN" sz="3600" b="1" dirty="0" smtClean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3600" b="1" dirty="0" smtClean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单元</a:t>
            </a:r>
            <a:r>
              <a:rPr lang="en-US" altLang="zh-CN" sz="3600" b="1" dirty="0" smtClean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·P15</a:t>
            </a:r>
            <a:r>
              <a:rPr lang="en-US" altLang="zh-CN" sz="3600" b="1" dirty="0" smtClean="0">
                <a:solidFill>
                  <a:srgbClr val="0066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~</a:t>
            </a:r>
            <a:r>
              <a:rPr lang="en-US" altLang="zh-CN" sz="3600" b="1" dirty="0" smtClean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16</a:t>
            </a:r>
            <a:r>
              <a:rPr lang="zh-CN" altLang="en-US" sz="3600" b="1" smtClean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练习四</a:t>
            </a:r>
            <a:endParaRPr lang="zh-CN" altLang="en-US" sz="3600" b="1" dirty="0" smtClean="0">
              <a:solidFill>
                <a:srgbClr val="0066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26" name="Picture 2" descr="C:\Users\admin\Desktop\人教四下.png人教四下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74401" y="751523"/>
            <a:ext cx="6574155" cy="1322387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8"/>
          <p:cNvSpPr txBox="1"/>
          <p:nvPr/>
        </p:nvSpPr>
        <p:spPr>
          <a:xfrm>
            <a:off x="2299811" y="1308735"/>
            <a:ext cx="4549140" cy="7001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4100" dirty="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下一节</a:t>
            </a:r>
            <a:r>
              <a:rPr lang="zh-CN" altLang="en-US" sz="410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梓</a:t>
            </a:r>
            <a:r>
              <a:rPr lang="zh-CN" altLang="en-US" sz="4100" smtClean="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耕课堂</a:t>
            </a:r>
            <a:endParaRPr lang="zh-CN" altLang="en-US" sz="4100" dirty="0">
              <a:solidFill>
                <a:srgbClr val="FF0000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pic>
        <p:nvPicPr>
          <p:cNvPr id="2050" name="Picture 2" descr="C:\Users\lianxiang\Desktop\人物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62670" y="2969318"/>
            <a:ext cx="1934052" cy="2305050"/>
          </a:xfrm>
          <a:prstGeom prst="rect">
            <a:avLst/>
          </a:prstGeom>
          <a:noFill/>
        </p:spPr>
      </p:pic>
      <p:sp>
        <p:nvSpPr>
          <p:cNvPr id="3" name="文本框 2"/>
          <p:cNvSpPr txBox="1"/>
          <p:nvPr/>
        </p:nvSpPr>
        <p:spPr>
          <a:xfrm>
            <a:off x="3216593" y="2623661"/>
            <a:ext cx="1007745" cy="90024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再</a:t>
            </a:r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12700" dist="38100" dir="2700000" algn="tl" rotWithShape="0">
                    <a:srgbClr val="4BACC6">
                      <a:lumMod val="60000"/>
                      <a:lumOff val="40000"/>
                    </a:srgbClr>
                  </a:outerShdw>
                </a:effectLst>
              </a:rPr>
              <a:t>   </a:t>
            </a:r>
            <a:endParaRPr lang="zh-CN" altLang="en-US" sz="5400" b="1" dirty="0">
              <a:ln w="9525">
                <a:solidFill>
                  <a:prstClr val="white"/>
                </a:solidFill>
                <a:prstDash val="solid"/>
              </a:ln>
              <a:solidFill>
                <a:prstClr val="black">
                  <a:lumMod val="75000"/>
                  <a:lumOff val="25000"/>
                </a:prstClr>
              </a:solidFill>
              <a:effectLst>
                <a:glow rad="228600">
                  <a:srgbClr val="F79646">
                    <a:satMod val="175000"/>
                    <a:alpha val="40000"/>
                  </a:srgbClr>
                </a:glow>
                <a:outerShdw blurRad="12700" dist="38100" dir="2700000" algn="tl" rotWithShape="0">
                  <a:srgbClr val="4BACC6">
                    <a:lumMod val="60000"/>
                    <a:lumOff val="40000"/>
                  </a:srgbClr>
                </a:outerShdw>
              </a:effectLst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527709" y="2620328"/>
            <a:ext cx="1007745" cy="90024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12700" dist="38100" dir="2700000" algn="tl" rotWithShape="0">
                    <a:srgbClr val="4BACC6">
                      <a:lumMod val="60000"/>
                      <a:lumOff val="40000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见</a:t>
            </a:r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12700" dist="38100" dir="2700000" algn="tl" rotWithShape="0">
                    <a:srgbClr val="4BACC6">
                      <a:lumMod val="60000"/>
                      <a:lumOff val="40000"/>
                    </a:srgbClr>
                  </a:outerShdw>
                </a:effectLst>
              </a:rPr>
              <a:t>   </a:t>
            </a:r>
            <a:endParaRPr lang="zh-CN" altLang="en-US" sz="5400" b="1" dirty="0">
              <a:ln w="9525">
                <a:solidFill>
                  <a:prstClr val="white"/>
                </a:solidFill>
                <a:prstDash val="solid"/>
              </a:ln>
              <a:solidFill>
                <a:prstClr val="black">
                  <a:lumMod val="75000"/>
                  <a:lumOff val="25000"/>
                </a:prstClr>
              </a:solidFill>
              <a:effectLst>
                <a:glow rad="228600">
                  <a:srgbClr val="F79646">
                    <a:satMod val="175000"/>
                    <a:alpha val="40000"/>
                  </a:srgbClr>
                </a:glow>
                <a:outerShdw blurRad="12700" dist="38100" dir="2700000" algn="tl" rotWithShape="0">
                  <a:srgbClr val="4BACC6">
                    <a:lumMod val="60000"/>
                    <a:lumOff val="40000"/>
                  </a:srgbClr>
                </a:outerShdw>
              </a:effectLst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49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3" grpId="2"/>
      <p:bldP spid="3" grpId="3"/>
      <p:bldP spid="3" grpId="4"/>
      <p:bldP spid="3" grpId="5"/>
      <p:bldP spid="3" grpId="6"/>
      <p:bldP spid="3" grpId="7"/>
      <p:bldP spid="3" grpId="8"/>
      <p:bldP spid="3" grpId="9"/>
      <p:bldP spid="3" grpId="10"/>
      <p:bldP spid="3" grpId="11"/>
      <p:bldP spid="3" grpId="12"/>
      <p:bldP spid="3" grpId="13"/>
      <p:bldP spid="3" grpId="14"/>
      <p:bldP spid="3" grpId="15"/>
      <p:bldP spid="3" grpId="16"/>
      <p:bldP spid="3" grpId="17"/>
      <p:bldP spid="3" grpId="18"/>
      <p:bldP spid="3" grpId="19"/>
      <p:bldP spid="3" grpId="20"/>
      <p:bldP spid="3" grpId="21"/>
      <p:bldP spid="3" grpId="22"/>
      <p:bldP spid="3" grpId="23"/>
      <p:bldP spid="3" grpId="24"/>
      <p:bldP spid="3" grpId="25"/>
      <p:bldP spid="3" grpId="26"/>
      <p:bldP spid="3" grpId="27"/>
      <p:bldP spid="3" grpId="28"/>
      <p:bldP spid="3" grpId="29"/>
      <p:bldP spid="3" grpId="30"/>
      <p:bldP spid="3" grpId="31"/>
      <p:bldP spid="3" grpId="32"/>
      <p:bldP spid="3" grpId="33"/>
      <p:bldP spid="3" grpId="34"/>
      <p:bldP spid="3" grpId="35"/>
      <p:bldP spid="3" grpId="36"/>
      <p:bldP spid="3" grpId="37"/>
      <p:bldP spid="3" grpId="38"/>
      <p:bldP spid="3" grpId="39"/>
      <p:bldP spid="3" grpId="40"/>
      <p:bldP spid="3" grpId="41"/>
      <p:bldP spid="3" grpId="42"/>
      <p:bldP spid="3" grpId="43"/>
      <p:bldP spid="3" grpId="44"/>
      <p:bldP spid="3" grpId="45"/>
      <p:bldP spid="3" grpId="46"/>
      <p:bldP spid="3" grpId="47"/>
      <p:bldP spid="3" grpId="48"/>
      <p:bldP spid="3" grpId="49"/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3131" y="3799841"/>
            <a:ext cx="1207294" cy="143888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807508" y="272415"/>
            <a:ext cx="6580844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900430"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1.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连一连。</a:t>
            </a:r>
            <a:endParaRPr lang="zh-CN" altLang="en-US" sz="2400" dirty="0" smtClean="0"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3288665" y="1755775"/>
            <a:ext cx="2228215" cy="71882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5711190" y="1755775"/>
            <a:ext cx="2348865" cy="67437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V="1">
            <a:off x="3288665" y="1788795"/>
            <a:ext cx="4682490" cy="64135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335" y="1462405"/>
            <a:ext cx="9040495" cy="2007870"/>
          </a:xfrm>
          <a:prstGeom prst="rect">
            <a:avLst/>
          </a:prstGeom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61720" y="2132330"/>
            <a:ext cx="8077200" cy="2174240"/>
          </a:xfrm>
          <a:prstGeom prst="rect">
            <a:avLst/>
          </a:prstGeom>
        </p:spPr>
      </p:pic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131" y="3799841"/>
            <a:ext cx="1207294" cy="143888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807720" y="272415"/>
            <a:ext cx="5509260" cy="1753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900430"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2.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把一个正方体和一个长方体摆成右边的样子。下面的图形分别是从什么位置看到的？请你连一连。</a:t>
            </a:r>
            <a:endParaRPr lang="zh-CN" altLang="en-US" sz="2400" dirty="0" smtClean="0"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917700" y="3543300"/>
            <a:ext cx="5942965" cy="456565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H="1">
            <a:off x="1868170" y="3571875"/>
            <a:ext cx="2880995" cy="384175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V="1">
            <a:off x="4846955" y="3557905"/>
            <a:ext cx="3179445" cy="38862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445885" y="645795"/>
            <a:ext cx="2162175" cy="1485900"/>
          </a:xfrm>
          <a:prstGeom prst="rect">
            <a:avLst/>
          </a:prstGeom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3131" y="3799841"/>
            <a:ext cx="1207294" cy="143888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354330" y="272415"/>
            <a:ext cx="7034530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900430"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3.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摆一摆，画出从前面、上面和左面看到的图形。</a:t>
            </a:r>
            <a:endParaRPr lang="zh-CN" altLang="en-US" sz="2400" dirty="0" smtClean="0"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88465" y="917575"/>
            <a:ext cx="1543050" cy="18097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467985" y="1089025"/>
            <a:ext cx="1790700" cy="1752600"/>
          </a:xfrm>
          <a:prstGeom prst="rect">
            <a:avLst/>
          </a:prstGeom>
        </p:spPr>
      </p:pic>
      <p:pic>
        <p:nvPicPr>
          <p:cNvPr id="81" name="DD204.EPS" descr="id:2147485876;FounderCES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57605" y="3018790"/>
            <a:ext cx="3144520" cy="1030605"/>
          </a:xfrm>
          <a:prstGeom prst="rect">
            <a:avLst/>
          </a:prstGeom>
        </p:spPr>
      </p:pic>
      <p:pic>
        <p:nvPicPr>
          <p:cNvPr id="82" name="DD205.EPS" descr="id:2147485883;FounderCES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134610" y="3039745"/>
            <a:ext cx="3326765" cy="1009650"/>
          </a:xfrm>
          <a:prstGeom prst="rect">
            <a:avLst/>
          </a:prstGeom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3131" y="3799841"/>
            <a:ext cx="1207294" cy="143888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807508" y="272415"/>
            <a:ext cx="6580844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900430"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4.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sp>
        <p:nvSpPr>
          <p:cNvPr id="3" name="TextBox 17"/>
          <p:cNvSpPr txBox="1">
            <a:spLocks noChangeArrowheads="1"/>
          </p:cNvSpPr>
          <p:nvPr/>
        </p:nvSpPr>
        <p:spPr bwMode="auto">
          <a:xfrm>
            <a:off x="807508" y="1682750"/>
            <a:ext cx="6580844" cy="1198880"/>
          </a:xfrm>
          <a:prstGeom prst="rect">
            <a:avLst/>
          </a:prstGeom>
        </p:spPr>
        <p:txBody>
          <a:bodyPr wrap="square">
            <a:spAutoFit/>
          </a:bodyPr>
          <a:p>
            <a:pPr indent="-900430"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(1)</a:t>
            </a:r>
            <a:r>
              <a:rPr 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这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3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个物体，从哪面看到的图形相同？</a:t>
            </a:r>
            <a:endParaRPr lang="zh-CN" altLang="en-US" sz="2400" dirty="0" smtClean="0"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  <a:p>
            <a:pPr indent="-900430"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(2)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从哪面看到的图形不同？</a:t>
            </a:r>
            <a:endParaRPr lang="zh-CN" altLang="en-US" sz="2400" dirty="0" smtClean="0"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1220470" y="2815590"/>
            <a:ext cx="6197600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(1)从左面看到的形状相同。</a:t>
            </a:r>
            <a:endParaRPr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20470" y="497205"/>
            <a:ext cx="5967730" cy="1275715"/>
          </a:xfrm>
          <a:prstGeom prst="rect">
            <a:avLst/>
          </a:prstGeom>
        </p:spPr>
      </p:pic>
      <p:sp>
        <p:nvSpPr>
          <p:cNvPr id="7" name="TextBox 4"/>
          <p:cNvSpPr txBox="1">
            <a:spLocks noChangeArrowheads="1"/>
          </p:cNvSpPr>
          <p:nvPr/>
        </p:nvSpPr>
        <p:spPr bwMode="auto">
          <a:xfrm>
            <a:off x="1220470" y="3573145"/>
            <a:ext cx="6197600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(2)从上面、前面看到的形状不同。</a:t>
            </a:r>
            <a:endParaRPr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3131" y="3799841"/>
            <a:ext cx="1207294" cy="143888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807508" y="272415"/>
            <a:ext cx="6580844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900430"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5.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看一看，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说一说。</a:t>
            </a:r>
            <a:endParaRPr lang="zh-CN" altLang="en-US" sz="2400" dirty="0" smtClean="0"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sp>
        <p:nvSpPr>
          <p:cNvPr id="3" name="TextBox 17"/>
          <p:cNvSpPr txBox="1">
            <a:spLocks noChangeArrowheads="1"/>
          </p:cNvSpPr>
          <p:nvPr/>
        </p:nvSpPr>
        <p:spPr bwMode="auto">
          <a:xfrm>
            <a:off x="807720" y="2677795"/>
            <a:ext cx="7487920" cy="1198880"/>
          </a:xfrm>
          <a:prstGeom prst="rect">
            <a:avLst/>
          </a:prstGeom>
        </p:spPr>
        <p:txBody>
          <a:bodyPr wrap="square">
            <a:spAutoFit/>
          </a:bodyPr>
          <a:p>
            <a:pPr indent="-900430"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(1)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从前面看到的图形是         的有哪几个？看到的图形是              的有哪几个？</a:t>
            </a:r>
            <a:endParaRPr lang="zh-CN" altLang="en-US" sz="2400" dirty="0" smtClean="0"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sp>
        <p:nvSpPr>
          <p:cNvPr id="7" name="TextBox 4"/>
          <p:cNvSpPr txBox="1">
            <a:spLocks noChangeArrowheads="1"/>
          </p:cNvSpPr>
          <p:nvPr/>
        </p:nvSpPr>
        <p:spPr bwMode="auto">
          <a:xfrm>
            <a:off x="1762125" y="3992880"/>
            <a:ext cx="1724660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(2)(3)(5)</a:t>
            </a:r>
            <a:endParaRPr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80210" y="728980"/>
            <a:ext cx="5278120" cy="184721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29075" y="2889250"/>
            <a:ext cx="666750" cy="37147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32230" y="3437890"/>
            <a:ext cx="914400" cy="361950"/>
          </a:xfrm>
          <a:prstGeom prst="rect">
            <a:avLst/>
          </a:prstGeom>
        </p:spPr>
      </p:pic>
      <p:sp>
        <p:nvSpPr>
          <p:cNvPr id="10" name="TextBox 4"/>
          <p:cNvSpPr txBox="1">
            <a:spLocks noChangeArrowheads="1"/>
          </p:cNvSpPr>
          <p:nvPr/>
        </p:nvSpPr>
        <p:spPr bwMode="auto">
          <a:xfrm>
            <a:off x="4695825" y="3992880"/>
            <a:ext cx="1724660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(1)(4)(6)</a:t>
            </a:r>
            <a:endParaRPr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3131" y="3799841"/>
            <a:ext cx="1207294" cy="143888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807508" y="272415"/>
            <a:ext cx="6580844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900430"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(2)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从左边看到的图形是         的有哪几个？</a:t>
            </a:r>
            <a:endParaRPr lang="zh-CN" altLang="en-US" sz="2400" dirty="0" smtClean="0"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sp>
        <p:nvSpPr>
          <p:cNvPr id="3" name="TextBox 17"/>
          <p:cNvSpPr txBox="1">
            <a:spLocks noChangeArrowheads="1"/>
          </p:cNvSpPr>
          <p:nvPr/>
        </p:nvSpPr>
        <p:spPr bwMode="auto">
          <a:xfrm>
            <a:off x="807508" y="1792605"/>
            <a:ext cx="6580844" cy="645160"/>
          </a:xfrm>
          <a:prstGeom prst="rect">
            <a:avLst/>
          </a:prstGeom>
        </p:spPr>
        <p:txBody>
          <a:bodyPr wrap="square">
            <a:spAutoFit/>
          </a:bodyPr>
          <a:p>
            <a:pPr indent="-900430"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(3)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这几个物体从上面看有图形相同的吗？</a:t>
            </a:r>
            <a:endParaRPr lang="zh-CN" altLang="en-US" sz="2400" dirty="0" smtClean="0"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1473200" y="1147445"/>
            <a:ext cx="6197600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(1)(2)(4)(6)</a:t>
            </a:r>
            <a:endParaRPr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sp>
        <p:nvSpPr>
          <p:cNvPr id="7" name="TextBox 4"/>
          <p:cNvSpPr txBox="1">
            <a:spLocks noChangeArrowheads="1"/>
          </p:cNvSpPr>
          <p:nvPr/>
        </p:nvSpPr>
        <p:spPr bwMode="auto">
          <a:xfrm>
            <a:off x="1596390" y="2437765"/>
            <a:ext cx="6197600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没有</a:t>
            </a:r>
            <a:endParaRPr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86860" y="375920"/>
            <a:ext cx="704850" cy="438150"/>
          </a:xfrm>
          <a:prstGeom prst="rect">
            <a:avLst/>
          </a:prstGeom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3131" y="3799841"/>
            <a:ext cx="1207294" cy="143888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807508" y="272415"/>
            <a:ext cx="6580844" cy="1198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900430"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6.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下面是从不同位置观察同一个物体所看到的图形，请把它摆出来。</a:t>
            </a:r>
            <a:endParaRPr lang="zh-CN" altLang="en-US" sz="2400" dirty="0" smtClean="0"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pic>
        <p:nvPicPr>
          <p:cNvPr id="83" name="DD206.EPS" descr="id:2147485890;FounderCES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216275" y="3516630"/>
            <a:ext cx="2180590" cy="126301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33475" y="1612900"/>
            <a:ext cx="6877050" cy="1762125"/>
          </a:xfrm>
          <a:prstGeom prst="rect">
            <a:avLst/>
          </a:prstGeom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3131" y="3799841"/>
            <a:ext cx="1207294" cy="143888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807508" y="272415"/>
            <a:ext cx="6580844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900430">
              <a:lnSpc>
                <a:spcPct val="150000"/>
              </a:lnSpc>
            </a:pPr>
            <a:r>
              <a:rPr 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7.</a:t>
            </a:r>
            <a:endParaRPr lang="en-US" sz="2400" dirty="0" smtClean="0"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sp>
        <p:nvSpPr>
          <p:cNvPr id="3" name="TextBox 17"/>
          <p:cNvSpPr txBox="1">
            <a:spLocks noChangeArrowheads="1"/>
          </p:cNvSpPr>
          <p:nvPr/>
        </p:nvSpPr>
        <p:spPr bwMode="auto">
          <a:xfrm>
            <a:off x="4577715" y="996315"/>
            <a:ext cx="3728720" cy="1198880"/>
          </a:xfrm>
          <a:prstGeom prst="rect">
            <a:avLst/>
          </a:prstGeom>
        </p:spPr>
        <p:txBody>
          <a:bodyPr wrap="square">
            <a:spAutoFit/>
          </a:bodyPr>
          <a:p>
            <a:pPr indent="-900430">
              <a:lnSpc>
                <a:spcPct val="150000"/>
              </a:lnSpc>
            </a:pPr>
            <a:r>
              <a:rPr 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左图是由至少（          ）个正方体搭成的。</a:t>
            </a:r>
            <a:endParaRPr lang="zh-CN" sz="2400" dirty="0" smtClean="0"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6925945" y="996315"/>
            <a:ext cx="1113155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20</a:t>
            </a:r>
            <a:endParaRPr lang="en-US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sp>
        <p:nvSpPr>
          <p:cNvPr id="7" name="TextBox 4"/>
          <p:cNvSpPr txBox="1">
            <a:spLocks noChangeArrowheads="1"/>
          </p:cNvSpPr>
          <p:nvPr/>
        </p:nvSpPr>
        <p:spPr bwMode="auto">
          <a:xfrm>
            <a:off x="1297940" y="3193415"/>
            <a:ext cx="6894830" cy="175323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[提示:方法一:分层数,从上到下1+3+6+10=20(个)</a:t>
            </a:r>
            <a:endParaRPr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方法二:看见的和看不见的,从上到下1+2+3+4+3+4+3=20(个)。]</a:t>
            </a:r>
            <a:endParaRPr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97940" y="747395"/>
            <a:ext cx="2352675" cy="2324100"/>
          </a:xfrm>
          <a:prstGeom prst="rect">
            <a:avLst/>
          </a:prstGeom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441</Words>
  <Application>WPS 演示</Application>
  <PresentationFormat>全屏显示(16:9)</PresentationFormat>
  <Paragraphs>50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21" baseType="lpstr">
      <vt:lpstr>Arial</vt:lpstr>
      <vt:lpstr>宋体</vt:lpstr>
      <vt:lpstr>Wingdings</vt:lpstr>
      <vt:lpstr>楷体</vt:lpstr>
      <vt:lpstr>微软雅黑</vt:lpstr>
      <vt:lpstr>Times New Roman</vt:lpstr>
      <vt:lpstr>华文隶书</vt:lpstr>
      <vt:lpstr>Arial Unicode MS</vt:lpstr>
      <vt:lpstr>Calibri Light</vt:lpstr>
      <vt:lpstr>Calibri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admin</cp:lastModifiedBy>
  <cp:revision>245</cp:revision>
  <dcterms:created xsi:type="dcterms:W3CDTF">2018-11-20T01:02:00Z</dcterms:created>
  <dcterms:modified xsi:type="dcterms:W3CDTF">2019-10-30T05:30:21Z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2052-11.1.0.8214</vt:lpwstr>
  </property>
</Properties>
</file>