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56" r:id="rId2"/>
    <p:sldId id="291" r:id="rId3"/>
    <p:sldId id="284" r:id="rId4"/>
    <p:sldId id="303" r:id="rId5"/>
    <p:sldId id="305" r:id="rId6"/>
    <p:sldId id="287" r:id="rId7"/>
    <p:sldId id="271" r:id="rId8"/>
  </p:sldIdLst>
  <p:sldSz cx="9144000" cy="5143500" type="screen16x9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EFBD"/>
    <a:srgbClr val="FFBD8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-102" y="-372"/>
      </p:cViewPr>
      <p:guideLst>
        <p:guide orient="horz" pos="168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38CC5-556B-42F7-BDC4-313A344A94FB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234B3-D34E-4EAE-869C-23D992BBCB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梓耕教育LOGO改 (1).TIF"/>
          <p:cNvPicPr>
            <a:picLocks noChangeAspect="1"/>
          </p:cNvPicPr>
          <p:nvPr userDrawn="1"/>
        </p:nvPicPr>
        <p:blipFill>
          <a:blip r:embed="rId2" cstate="print"/>
          <a:srcRect l="1920" t="-1276"/>
          <a:stretch>
            <a:fillRect/>
          </a:stretch>
        </p:blipFill>
        <p:spPr>
          <a:xfrm>
            <a:off x="7711440" y="260077"/>
            <a:ext cx="1058704" cy="658293"/>
          </a:xfrm>
          <a:prstGeom prst="round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2933674"/>
            <a:ext cx="1934051" cy="2305050"/>
          </a:xfrm>
          <a:prstGeom prst="rect">
            <a:avLst/>
          </a:prstGeom>
          <a:noFill/>
        </p:spPr>
      </p:pic>
      <p:sp>
        <p:nvSpPr>
          <p:cNvPr id="17" name="矩形 16"/>
          <p:cNvSpPr/>
          <p:nvPr/>
        </p:nvSpPr>
        <p:spPr>
          <a:xfrm>
            <a:off x="2470818" y="2305849"/>
            <a:ext cx="4070152" cy="7439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Unit 3</a:t>
            </a:r>
            <a:r>
              <a:rPr lang="zh-CN" altLang="en-US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　</a:t>
            </a: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My friends</a:t>
            </a:r>
          </a:p>
        </p:txBody>
      </p:sp>
      <p:pic>
        <p:nvPicPr>
          <p:cNvPr id="12" name="图片 11" descr="图片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737140" cy="677417"/>
          </a:xfrm>
          <a:prstGeom prst="rect">
            <a:avLst/>
          </a:prstGeom>
        </p:spPr>
      </p:pic>
      <p:pic>
        <p:nvPicPr>
          <p:cNvPr id="14" name="图片 13" descr="图片4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68130" y="1168825"/>
            <a:ext cx="7034203" cy="1097189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49640" y="1842149"/>
            <a:ext cx="377539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Part  </a:t>
            </a:r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B</a:t>
            </a:r>
            <a:endParaRPr lang="zh-CN" altLang="en-US" sz="8000" dirty="0">
              <a:solidFill>
                <a:srgbClr val="FF0000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pic>
        <p:nvPicPr>
          <p:cNvPr id="3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3330552"/>
            <a:ext cx="1601051" cy="190817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871481" y="1166042"/>
            <a:ext cx="4707955" cy="36742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20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)1.He's strong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.</a:t>
            </a:r>
          </a:p>
          <a:p>
            <a:pPr>
              <a:lnSpc>
                <a:spcPct val="20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)2.She's thin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.</a:t>
            </a:r>
          </a:p>
          <a:p>
            <a:pPr>
              <a:lnSpc>
                <a:spcPct val="20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)3.She has long black hair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.</a:t>
            </a:r>
          </a:p>
          <a:p>
            <a:pPr>
              <a:lnSpc>
                <a:spcPct val="20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)4.He has glasses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.</a:t>
            </a:r>
          </a:p>
          <a:p>
            <a:pPr>
              <a:lnSpc>
                <a:spcPct val="20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)5.The shoes are mine.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endParaRPr lang="zh-CN" altLang="en-US" sz="24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860483" y="466888"/>
            <a:ext cx="272061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Ⅰ.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选择正确的图片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1188141" y="1354174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174539" y="2155451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709003" y="1101626"/>
            <a:ext cx="474810" cy="45243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20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A.</a:t>
            </a:r>
          </a:p>
          <a:p>
            <a:pPr lvl="0">
              <a:lnSpc>
                <a:spcPct val="20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B.</a:t>
            </a:r>
          </a:p>
          <a:p>
            <a:pPr lvl="0">
              <a:lnSpc>
                <a:spcPct val="20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C.</a:t>
            </a:r>
          </a:p>
          <a:p>
            <a:pPr lvl="0">
              <a:lnSpc>
                <a:spcPct val="20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D.</a:t>
            </a:r>
          </a:p>
          <a:p>
            <a:pPr lvl="0">
              <a:lnSpc>
                <a:spcPct val="20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E.</a:t>
            </a:r>
          </a:p>
          <a:p>
            <a:pPr lvl="0">
              <a:lnSpc>
                <a:spcPct val="200000"/>
              </a:lnSpc>
            </a:pPr>
            <a:endParaRPr lang="zh-CN" altLang="en-US" sz="24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4" name="rw78.jpg" descr="id:2147504491;FounderCES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76348" y="1045732"/>
            <a:ext cx="510951" cy="831623"/>
          </a:xfrm>
          <a:prstGeom prst="rect">
            <a:avLst/>
          </a:prstGeom>
        </p:spPr>
      </p:pic>
      <p:pic>
        <p:nvPicPr>
          <p:cNvPr id="15" name="rw314.jpg" descr="id:2147504498;FounderCES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52320" y="1715142"/>
            <a:ext cx="573413" cy="1219233"/>
          </a:xfrm>
          <a:prstGeom prst="rect">
            <a:avLst/>
          </a:prstGeom>
        </p:spPr>
      </p:pic>
      <p:pic>
        <p:nvPicPr>
          <p:cNvPr id="16" name="rw24.jpg" descr="id:2147504505;FounderCES"/>
          <p:cNvPicPr/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69367" y="2792976"/>
            <a:ext cx="689614" cy="933694"/>
          </a:xfrm>
          <a:prstGeom prst="rect">
            <a:avLst/>
          </a:prstGeom>
        </p:spPr>
      </p:pic>
      <p:pic>
        <p:nvPicPr>
          <p:cNvPr id="17" name="sh216.jpg" descr="id:2147504512;FounderCES"/>
          <p:cNvPicPr/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762" y="3774815"/>
            <a:ext cx="541882" cy="439695"/>
          </a:xfrm>
          <a:prstGeom prst="rect">
            <a:avLst/>
          </a:prstGeom>
        </p:spPr>
      </p:pic>
      <p:pic>
        <p:nvPicPr>
          <p:cNvPr id="18" name="rw2.jpg" descr="id:2147504519;FounderCES"/>
          <p:cNvPicPr/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41474" y="4309657"/>
            <a:ext cx="669760" cy="833843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1194964" y="2845179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205961" y="3629175"/>
            <a:ext cx="360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E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160398" y="4375464"/>
            <a:ext cx="4283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D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6" grpId="0"/>
      <p:bldP spid="21" grpId="0"/>
      <p:bldP spid="22" grpId="0"/>
      <p:bldP spid="13" grpId="0"/>
      <p:bldP spid="19" grpId="0"/>
      <p:bldP spid="20" grpId="0"/>
      <p:bldP spid="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871481" y="1166042"/>
            <a:ext cx="7216717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)1.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The big one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the small one?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The big one.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A.and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　　　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B.or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　　　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C.to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)2.His glasses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on the desk.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A.am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B.is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C.are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860483" y="466888"/>
            <a:ext cx="179728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1225848" y="1241052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80285" y="2920594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6" grpId="0"/>
      <p:bldP spid="21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871481" y="1166042"/>
            <a:ext cx="7216717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)3.His shoes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brown.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A.is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B.be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C.are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)4.His hair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black.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A.is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B.be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C.am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)5.This is a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A.caps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B.shoes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C.hat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860483" y="466888"/>
            <a:ext cx="179728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1225848" y="1241052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89712" y="2345560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70859" y="3467349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6" grpId="0"/>
      <p:bldP spid="21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1659" y="839722"/>
            <a:ext cx="7809172" cy="18563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730384" y="2666963"/>
            <a:ext cx="841361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)1.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当对方说得很正确时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你应该说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)2.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当你想说“他戴着眼镜。”时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你应该说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)3.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当你想问“她是长头发还是短头发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?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”时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应说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)4.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当你想问“她是不是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Amy?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”时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应说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32203" y="268925"/>
            <a:ext cx="179728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情境选择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44730" y="2758143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40080" y="3327662"/>
            <a:ext cx="4283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4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1069931" y="3875988"/>
            <a:ext cx="4283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D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043222" y="4433741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  <p:bldP spid="21" grpId="0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2299811" y="1308735"/>
            <a:ext cx="454914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下一节</a:t>
            </a:r>
            <a:r>
              <a:rPr lang="zh-CN" altLang="en-US" sz="410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梓</a:t>
            </a:r>
            <a:r>
              <a:rPr lang="zh-CN" altLang="en-US" sz="410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耕课堂</a:t>
            </a:r>
            <a:endParaRPr lang="zh-CN" altLang="en-US" sz="41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70" y="2969318"/>
            <a:ext cx="1934052" cy="230505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3216593" y="2623661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27709" y="2620328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56dfc2d7-a997-41ff-b683-2e8187037bc6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825</TotalTime>
  <Words>58</Words>
  <Application>Microsoft Office PowerPoint</Application>
  <PresentationFormat>全屏显示(16:9)</PresentationFormat>
  <Paragraphs>48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337</cp:revision>
  <dcterms:created xsi:type="dcterms:W3CDTF">2018-11-20T01:02:00Z</dcterms:created>
  <dcterms:modified xsi:type="dcterms:W3CDTF">2020-06-23T01:47:34Z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