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59" r:id="rId4"/>
  </p:sldMasterIdLst>
  <p:notesMasterIdLst>
    <p:notesMasterId r:id="rId21"/>
  </p:notesMasterIdLst>
  <p:sldIdLst>
    <p:sldId id="27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24.wmf"/><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 Id="rId3" Type="http://schemas.openxmlformats.org/officeDocument/2006/relationships/image" Target="../media/image23.wmf"/><Relationship Id="rId2" Type="http://schemas.openxmlformats.org/officeDocument/2006/relationships/oleObject" Target="../embeddings/oleObject9.bin"/><Relationship Id="rId12" Type="http://schemas.openxmlformats.org/officeDocument/2006/relationships/vmlDrawing" Target="../drawings/vmlDrawing6.vml"/><Relationship Id="rId11" Type="http://schemas.openxmlformats.org/officeDocument/2006/relationships/slideLayout" Target="../slideLayouts/slideLayout2.xml"/><Relationship Id="rId10" Type="http://schemas.openxmlformats.org/officeDocument/2006/relationships/image" Target="../media/image9.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25.wmf"/><Relationship Id="rId2" Type="http://schemas.openxmlformats.org/officeDocument/2006/relationships/oleObject" Target="../embeddings/oleObject13.bin"/><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2.wmf"/><Relationship Id="rId3" Type="http://schemas.openxmlformats.org/officeDocument/2006/relationships/oleObject" Target="../embeddings/oleObject14.bin"/><Relationship Id="rId2" Type="http://schemas.openxmlformats.org/officeDocument/2006/relationships/image" Target="../media/image5.jpe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28.wmf"/><Relationship Id="rId6" Type="http://schemas.openxmlformats.org/officeDocument/2006/relationships/oleObject" Target="../embeddings/oleObject17.bin"/><Relationship Id="rId5" Type="http://schemas.openxmlformats.org/officeDocument/2006/relationships/image" Target="../media/image27.wmf"/><Relationship Id="rId4" Type="http://schemas.openxmlformats.org/officeDocument/2006/relationships/oleObject" Target="../embeddings/oleObject16.bin"/><Relationship Id="rId3" Type="http://schemas.openxmlformats.org/officeDocument/2006/relationships/image" Target="../media/image26.wmf"/><Relationship Id="rId2" Type="http://schemas.openxmlformats.org/officeDocument/2006/relationships/oleObject" Target="../embeddings/oleObject15.bin"/><Relationship Id="rId12" Type="http://schemas.openxmlformats.org/officeDocument/2006/relationships/vmlDrawing" Target="../drawings/vmlDrawing9.vml"/><Relationship Id="rId11" Type="http://schemas.openxmlformats.org/officeDocument/2006/relationships/slideLayout" Target="../slideLayouts/slideLayout2.xml"/><Relationship Id="rId10" Type="http://schemas.openxmlformats.org/officeDocument/2006/relationships/image" Target="../media/image9.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vmlDrawing" Target="../drawings/vmlDrawing10.vml"/><Relationship Id="rId8" Type="http://schemas.openxmlformats.org/officeDocument/2006/relationships/slideLayout" Target="../slideLayouts/slideLayout2.xml"/><Relationship Id="rId7" Type="http://schemas.openxmlformats.org/officeDocument/2006/relationships/image" Target="../media/image31.wmf"/><Relationship Id="rId6" Type="http://schemas.openxmlformats.org/officeDocument/2006/relationships/oleObject" Target="../embeddings/oleObject20.bin"/><Relationship Id="rId5" Type="http://schemas.openxmlformats.org/officeDocument/2006/relationships/image" Target="../media/image30.wmf"/><Relationship Id="rId4" Type="http://schemas.openxmlformats.org/officeDocument/2006/relationships/oleObject" Target="../embeddings/oleObject19.bin"/><Relationship Id="rId3" Type="http://schemas.openxmlformats.org/officeDocument/2006/relationships/image" Target="../media/image29.wmf"/><Relationship Id="rId2" Type="http://schemas.openxmlformats.org/officeDocument/2006/relationships/oleObject" Target="../embeddings/oleObject18.bin"/><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vmlDrawing" Target="../drawings/vmlDrawing11.vml"/><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3.wmf"/><Relationship Id="rId3" Type="http://schemas.openxmlformats.org/officeDocument/2006/relationships/oleObject" Target="../embeddings/oleObject21.bin"/><Relationship Id="rId2" Type="http://schemas.openxmlformats.org/officeDocument/2006/relationships/image" Target="../media/image32.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0.xml"/><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10.wmf"/><Relationship Id="rId2" Type="http://schemas.openxmlformats.org/officeDocument/2006/relationships/oleObject" Target="../embeddings/oleObject1.bin"/><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2.xml"/><Relationship Id="rId7" Type="http://schemas.openxmlformats.org/officeDocument/2006/relationships/image" Target="../media/image14.png"/><Relationship Id="rId6" Type="http://schemas.openxmlformats.org/officeDocument/2006/relationships/image" Target="../media/image13.wmf"/><Relationship Id="rId5" Type="http://schemas.openxmlformats.org/officeDocument/2006/relationships/oleObject" Target="../embeddings/oleObject3.bin"/><Relationship Id="rId4" Type="http://schemas.openxmlformats.org/officeDocument/2006/relationships/image" Target="../media/image12.wmf"/><Relationship Id="rId3" Type="http://schemas.openxmlformats.org/officeDocument/2006/relationships/oleObject" Target="../embeddings/oleObject2.bin"/><Relationship Id="rId2" Type="http://schemas.openxmlformats.org/officeDocument/2006/relationships/image" Target="../media/image11.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15.wmf"/><Relationship Id="rId2" Type="http://schemas.openxmlformats.org/officeDocument/2006/relationships/oleObject" Target="../embeddings/oleObject4.bin"/><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oleObject" Target="../embeddings/oleObject6.bin"/><Relationship Id="rId4" Type="http://schemas.openxmlformats.org/officeDocument/2006/relationships/image" Target="../media/image17.wmf"/><Relationship Id="rId3" Type="http://schemas.openxmlformats.org/officeDocument/2006/relationships/oleObject" Target="../embeddings/oleObject5.bin"/><Relationship Id="rId2" Type="http://schemas.openxmlformats.org/officeDocument/2006/relationships/image" Target="../media/image16.png"/><Relationship Id="rId10" Type="http://schemas.openxmlformats.org/officeDocument/2006/relationships/vmlDrawing" Target="../drawings/vmlDrawing4.v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2.xml"/><Relationship Id="rId7" Type="http://schemas.openxmlformats.org/officeDocument/2006/relationships/image" Target="../media/image22.wmf"/><Relationship Id="rId6" Type="http://schemas.openxmlformats.org/officeDocument/2006/relationships/oleObject" Target="../embeddings/oleObject8.bin"/><Relationship Id="rId5" Type="http://schemas.openxmlformats.org/officeDocument/2006/relationships/image" Target="../media/image21.wmf"/><Relationship Id="rId4" Type="http://schemas.openxmlformats.org/officeDocument/2006/relationships/oleObject" Target="../embeddings/oleObject7.bin"/><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7236296" y="3717032"/>
            <a:ext cx="770384" cy="67207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800" b="1" smtClean="0"/>
              <a:t>人</a:t>
            </a:r>
            <a:endParaRPr lang="zh-CN" altLang="en-US" sz="2800" b="1" dirty="0"/>
          </a:p>
        </p:txBody>
      </p:sp>
      <p:sp>
        <p:nvSpPr>
          <p:cNvPr id="13" name="TextBox 12"/>
          <p:cNvSpPr txBox="1"/>
          <p:nvPr/>
        </p:nvSpPr>
        <p:spPr>
          <a:xfrm>
            <a:off x="6494513" y="3813043"/>
            <a:ext cx="881973" cy="36933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zh-CN" altLang="en-US" b="1" dirty="0" smtClean="0">
                <a:solidFill>
                  <a:schemeClr val="accent6">
                    <a:lumMod val="75000"/>
                  </a:schemeClr>
                </a:solidFill>
              </a:rPr>
              <a:t>新课标</a:t>
            </a:r>
            <a:endParaRPr lang="zh-CN" altLang="en-US" b="1" dirty="0">
              <a:solidFill>
                <a:schemeClr val="accent6">
                  <a:lumMod val="75000"/>
                </a:schemeClr>
              </a:solidFill>
            </a:endParaRPr>
          </a:p>
        </p:txBody>
      </p:sp>
      <p:sp>
        <p:nvSpPr>
          <p:cNvPr id="15" name="椭圆 14"/>
          <p:cNvSpPr/>
          <p:nvPr/>
        </p:nvSpPr>
        <p:spPr>
          <a:xfrm>
            <a:off x="4283968" y="4965171"/>
            <a:ext cx="1130424" cy="102717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400" b="1" dirty="0">
                <a:latin typeface="+mn-ea"/>
              </a:rPr>
              <a:t>数学</a:t>
            </a:r>
            <a:endParaRPr lang="zh-CN" altLang="en-US" sz="2400" b="1" dirty="0">
              <a:latin typeface="+mn-ea"/>
            </a:endParaRPr>
          </a:p>
        </p:txBody>
      </p:sp>
      <p:sp>
        <p:nvSpPr>
          <p:cNvPr id="16" name="TextBox 15"/>
          <p:cNvSpPr txBox="1"/>
          <p:nvPr/>
        </p:nvSpPr>
        <p:spPr>
          <a:xfrm>
            <a:off x="5724128" y="4965172"/>
            <a:ext cx="1282723" cy="769441"/>
          </a:xfrm>
          <a:prstGeom prst="rect">
            <a:avLst/>
          </a:prstGeom>
          <a:noFill/>
        </p:spPr>
        <p:txBody>
          <a:bodyPr wrap="none" rtlCol="0">
            <a:spAutoFit/>
          </a:bodyPr>
          <a:lstStyle/>
          <a:p>
            <a:r>
              <a:rPr lang="en-US" altLang="zh-CN" sz="4400" b="1" dirty="0" smtClean="0">
                <a:latin typeface="+mn-ea"/>
              </a:rPr>
              <a:t>9</a:t>
            </a:r>
            <a:r>
              <a:rPr lang="zh-CN" altLang="en-US" b="1" dirty="0" smtClean="0">
                <a:latin typeface="+mn-ea"/>
              </a:rPr>
              <a:t>年级</a:t>
            </a:r>
            <a:r>
              <a:rPr lang="en-US" altLang="zh-CN" b="1" dirty="0" smtClean="0">
                <a:latin typeface="+mn-ea"/>
              </a:rPr>
              <a:t>/</a:t>
            </a:r>
            <a:r>
              <a:rPr lang="zh-CN" altLang="en-US" b="1" dirty="0" smtClean="0">
                <a:latin typeface="+mn-ea"/>
              </a:rPr>
              <a:t>下</a:t>
            </a:r>
            <a:endParaRPr lang="zh-CN" altLang="en-US" b="1" dirty="0">
              <a:latin typeface="+mn-ea"/>
            </a:endParaRPr>
          </a:p>
        </p:txBody>
      </p:sp>
      <p:pic>
        <p:nvPicPr>
          <p:cNvPr id="18" name="图片 17" descr="梓耕教育LOGO.TIF"/>
          <p:cNvPicPr>
            <a:picLocks noChangeAspect="1"/>
          </p:cNvPicPr>
          <p:nvPr/>
        </p:nvPicPr>
        <p:blipFill>
          <a:blip r:embed="rId1" cstate="print">
            <a:clrChange>
              <a:clrFrom>
                <a:srgbClr val="FFFFFE"/>
              </a:clrFrom>
              <a:clrTo>
                <a:srgbClr val="FFFFFE">
                  <a:alpha val="0"/>
                </a:srgbClr>
              </a:clrTo>
            </a:clrChange>
          </a:blip>
          <a:stretch>
            <a:fillRect/>
          </a:stretch>
        </p:blipFill>
        <p:spPr>
          <a:xfrm>
            <a:off x="8028384" y="260648"/>
            <a:ext cx="971600" cy="71508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r="52080"/>
          <a:stretch>
            <a:fillRect/>
          </a:stretch>
        </p:blipFill>
        <p:spPr>
          <a:xfrm>
            <a:off x="71406" y="761981"/>
            <a:ext cx="3624794" cy="5673152"/>
          </a:xfrm>
          <a:prstGeom prst="rect">
            <a:avLst/>
          </a:prstGeom>
          <a:effectLst>
            <a:outerShdw blurRad="50800" dist="38100" dir="5400000" sx="101000" sy="101000" algn="t" rotWithShape="0">
              <a:prstClr val="black">
                <a:alpha val="40000"/>
              </a:prstClr>
            </a:outerShdw>
          </a:effectLst>
        </p:spPr>
      </p:pic>
      <p:pic>
        <p:nvPicPr>
          <p:cNvPr id="12" name="图片 11" descr="图片6.png"/>
          <p:cNvPicPr>
            <a:picLocks noChangeAspect="1"/>
          </p:cNvPicPr>
          <p:nvPr/>
        </p:nvPicPr>
        <p:blipFill>
          <a:blip r:embed="rId3"/>
          <a:stretch>
            <a:fillRect/>
          </a:stretch>
        </p:blipFill>
        <p:spPr>
          <a:xfrm>
            <a:off x="3214678" y="1142984"/>
            <a:ext cx="5620048" cy="212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28662" y="142852"/>
            <a:ext cx="2053767" cy="584775"/>
          </a:xfrm>
          <a:prstGeom prst="rect">
            <a:avLst/>
          </a:prstGeom>
        </p:spPr>
        <p:txBody>
          <a:bodyPr wrap="none">
            <a:spAutoFit/>
          </a:bodyPr>
          <a:lstStyle/>
          <a:p>
            <a:r>
              <a:rPr lang="en-US" sz="3200" dirty="0" smtClean="0">
                <a:solidFill>
                  <a:srgbClr val="FF0000"/>
                </a:solidFill>
              </a:rPr>
              <a:t>[</a:t>
            </a:r>
            <a:r>
              <a:rPr lang="zh-CN" altLang="en-US" sz="3200" dirty="0" smtClean="0">
                <a:solidFill>
                  <a:srgbClr val="FF0000"/>
                </a:solidFill>
              </a:rPr>
              <a:t>知识拓展</a:t>
            </a:r>
            <a:r>
              <a:rPr lang="en-US" sz="3200" dirty="0" smtClean="0">
                <a:solidFill>
                  <a:srgbClr val="FF0000"/>
                </a:solidFill>
              </a:rPr>
              <a:t>]</a:t>
            </a:r>
            <a:endParaRPr lang="en-US" altLang="en-US" sz="3200" dirty="0" smtClean="0">
              <a:solidFill>
                <a:srgbClr val="FF0000"/>
              </a:solidFill>
            </a:endParaRPr>
          </a:p>
        </p:txBody>
      </p:sp>
      <p:graphicFrame>
        <p:nvGraphicFramePr>
          <p:cNvPr id="23554" name="Object 2"/>
          <p:cNvGraphicFramePr>
            <a:graphicFrameLocks noChangeAspect="1"/>
          </p:cNvGraphicFramePr>
          <p:nvPr/>
        </p:nvGraphicFramePr>
        <p:xfrm>
          <a:off x="1142976" y="642918"/>
          <a:ext cx="571504" cy="536868"/>
        </p:xfrm>
        <a:graphic>
          <a:graphicData uri="http://schemas.openxmlformats.org/presentationml/2006/ole">
            <mc:AlternateContent xmlns:mc="http://schemas.openxmlformats.org/markup-compatibility/2006">
              <mc:Choice xmlns:v="urn:schemas-microsoft-com:vml" Requires="v">
                <p:oleObj spid="_x0000_s6145" name="Equation" r:id="rId2" imgW="10058400" imgH="9448800" progId="Equation.DSMT4">
                  <p:embed/>
                </p:oleObj>
              </mc:Choice>
              <mc:Fallback>
                <p:oleObj name="Equation" r:id="rId2" imgW="10058400" imgH="9448800" progId="Equation.DSMT4">
                  <p:embed/>
                  <p:pic>
                    <p:nvPicPr>
                      <p:cNvPr id="0" name="图片 6144"/>
                      <p:cNvPicPr>
                        <a:picLocks noChangeAspect="1"/>
                      </p:cNvPicPr>
                      <p:nvPr/>
                    </p:nvPicPr>
                    <p:blipFill>
                      <a:blip r:embed="rId3"/>
                      <a:stretch>
                        <a:fillRect/>
                      </a:stretch>
                    </p:blipFill>
                    <p:spPr>
                      <a:xfrm>
                        <a:off x="1142976" y="642918"/>
                        <a:ext cx="571504" cy="536868"/>
                      </a:xfrm>
                      <a:prstGeom prst="rect">
                        <a:avLst/>
                      </a:prstGeom>
                      <a:noFill/>
                      <a:ln w="9525">
                        <a:noFill/>
                      </a:ln>
                    </p:spPr>
                  </p:pic>
                </p:oleObj>
              </mc:Fallback>
            </mc:AlternateContent>
          </a:graphicData>
        </a:graphic>
      </p:graphicFrame>
      <p:graphicFrame>
        <p:nvGraphicFramePr>
          <p:cNvPr id="23555" name="Object 3"/>
          <p:cNvGraphicFramePr>
            <a:graphicFrameLocks noChangeAspect="1"/>
          </p:cNvGraphicFramePr>
          <p:nvPr/>
        </p:nvGraphicFramePr>
        <p:xfrm>
          <a:off x="1571604" y="1357298"/>
          <a:ext cx="642942" cy="603976"/>
        </p:xfrm>
        <a:graphic>
          <a:graphicData uri="http://schemas.openxmlformats.org/presentationml/2006/ole">
            <mc:AlternateContent xmlns:mc="http://schemas.openxmlformats.org/markup-compatibility/2006">
              <mc:Choice xmlns:v="urn:schemas-microsoft-com:vml" Requires="v">
                <p:oleObj spid="_x0000_s6146" name="Equation" r:id="rId4" imgW="10058400" imgH="9448800" progId="Equation.DSMT4">
                  <p:embed/>
                </p:oleObj>
              </mc:Choice>
              <mc:Fallback>
                <p:oleObj name="Equation" r:id="rId4" imgW="10058400" imgH="9448800" progId="Equation.DSMT4">
                  <p:embed/>
                  <p:pic>
                    <p:nvPicPr>
                      <p:cNvPr id="0" name="图片 6145"/>
                      <p:cNvPicPr>
                        <a:picLocks noChangeAspect="1"/>
                      </p:cNvPicPr>
                      <p:nvPr/>
                    </p:nvPicPr>
                    <p:blipFill>
                      <a:blip r:embed="rId3"/>
                      <a:stretch>
                        <a:fillRect/>
                      </a:stretch>
                    </p:blipFill>
                    <p:spPr>
                      <a:xfrm>
                        <a:off x="1571604" y="1357298"/>
                        <a:ext cx="642942" cy="603976"/>
                      </a:xfrm>
                      <a:prstGeom prst="rect">
                        <a:avLst/>
                      </a:prstGeom>
                      <a:noFill/>
                      <a:ln w="9525">
                        <a:noFill/>
                      </a:ln>
                    </p:spPr>
                  </p:pic>
                </p:oleObj>
              </mc:Fallback>
            </mc:AlternateContent>
          </a:graphicData>
        </a:graphic>
      </p:graphicFrame>
      <p:graphicFrame>
        <p:nvGraphicFramePr>
          <p:cNvPr id="23556" name="Object 4"/>
          <p:cNvGraphicFramePr>
            <a:graphicFrameLocks noChangeAspect="1"/>
          </p:cNvGraphicFramePr>
          <p:nvPr/>
        </p:nvGraphicFramePr>
        <p:xfrm>
          <a:off x="1571604" y="2285992"/>
          <a:ext cx="571504" cy="536867"/>
        </p:xfrm>
        <a:graphic>
          <a:graphicData uri="http://schemas.openxmlformats.org/presentationml/2006/ole">
            <mc:AlternateContent xmlns:mc="http://schemas.openxmlformats.org/markup-compatibility/2006">
              <mc:Choice xmlns:v="urn:schemas-microsoft-com:vml" Requires="v">
                <p:oleObj spid="_x0000_s6147" name="Equation" r:id="rId5" imgW="10058400" imgH="9448800" progId="Equation.DSMT4">
                  <p:embed/>
                </p:oleObj>
              </mc:Choice>
              <mc:Fallback>
                <p:oleObj name="Equation" r:id="rId5" imgW="10058400" imgH="9448800" progId="Equation.DSMT4">
                  <p:embed/>
                  <p:pic>
                    <p:nvPicPr>
                      <p:cNvPr id="0" name="图片 6146"/>
                      <p:cNvPicPr>
                        <a:picLocks noChangeAspect="1"/>
                      </p:cNvPicPr>
                      <p:nvPr/>
                    </p:nvPicPr>
                    <p:blipFill>
                      <a:blip r:embed="rId3"/>
                      <a:stretch>
                        <a:fillRect/>
                      </a:stretch>
                    </p:blipFill>
                    <p:spPr>
                      <a:xfrm>
                        <a:off x="1571604" y="2285992"/>
                        <a:ext cx="571504" cy="536867"/>
                      </a:xfrm>
                      <a:prstGeom prst="rect">
                        <a:avLst/>
                      </a:prstGeom>
                      <a:noFill/>
                      <a:ln w="9525">
                        <a:noFill/>
                      </a:ln>
                    </p:spPr>
                  </p:pic>
                </p:oleObj>
              </mc:Fallback>
            </mc:AlternateContent>
          </a:graphicData>
        </a:graphic>
      </p:graphicFrame>
      <p:graphicFrame>
        <p:nvGraphicFramePr>
          <p:cNvPr id="23557" name="Object 5"/>
          <p:cNvGraphicFramePr>
            <a:graphicFrameLocks noChangeAspect="1"/>
          </p:cNvGraphicFramePr>
          <p:nvPr/>
        </p:nvGraphicFramePr>
        <p:xfrm>
          <a:off x="4143372" y="1428736"/>
          <a:ext cx="642942" cy="642942"/>
        </p:xfrm>
        <a:graphic>
          <a:graphicData uri="http://schemas.openxmlformats.org/presentationml/2006/ole">
            <mc:AlternateContent xmlns:mc="http://schemas.openxmlformats.org/markup-compatibility/2006">
              <mc:Choice xmlns:v="urn:schemas-microsoft-com:vml" Requires="v">
                <p:oleObj spid="_x0000_s6148" name="Equation" r:id="rId6" imgW="9448800" imgH="9448800" progId="Equation.DSMT4">
                  <p:embed/>
                </p:oleObj>
              </mc:Choice>
              <mc:Fallback>
                <p:oleObj name="Equation" r:id="rId6" imgW="9448800" imgH="9448800" progId="Equation.DSMT4">
                  <p:embed/>
                  <p:pic>
                    <p:nvPicPr>
                      <p:cNvPr id="0" name="图片 6147"/>
                      <p:cNvPicPr>
                        <a:picLocks noChangeAspect="1"/>
                      </p:cNvPicPr>
                      <p:nvPr/>
                    </p:nvPicPr>
                    <p:blipFill>
                      <a:blip r:embed="rId7"/>
                      <a:stretch>
                        <a:fillRect/>
                      </a:stretch>
                    </p:blipFill>
                    <p:spPr>
                      <a:xfrm>
                        <a:off x="4143372" y="1428736"/>
                        <a:ext cx="642942" cy="642942"/>
                      </a:xfrm>
                      <a:prstGeom prst="rect">
                        <a:avLst/>
                      </a:prstGeom>
                      <a:noFill/>
                      <a:ln w="9525">
                        <a:noFill/>
                      </a:ln>
                    </p:spPr>
                  </p:pic>
                </p:oleObj>
              </mc:Fallback>
            </mc:AlternateContent>
          </a:graphicData>
        </a:graphic>
      </p:graphicFrame>
      <p:sp>
        <p:nvSpPr>
          <p:cNvPr id="23558" name="Rectangle 6"/>
          <p:cNvSpPr>
            <a:spLocks noChangeArrowheads="1"/>
          </p:cNvSpPr>
          <p:nvPr/>
        </p:nvSpPr>
        <p:spPr bwMode="auto">
          <a:xfrm>
            <a:off x="142844" y="785794"/>
            <a:ext cx="8572560"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式子</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也可以写成</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，通常这里的</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叫做第一比例项，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叫做第二比例项，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叫做第三比例项，</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叫做第四比例项</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59" name="Rectangle 7"/>
          <p:cNvSpPr>
            <a:spLocks noChangeArrowheads="1"/>
          </p:cNvSpPr>
          <p:nvPr/>
        </p:nvSpPr>
        <p:spPr bwMode="auto">
          <a:xfrm>
            <a:off x="214282" y="1571612"/>
            <a:ext cx="8072494"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有时在</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，例如</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，这时我们把</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或</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叫做</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的比例中项，此时</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0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或</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0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000" b="0" i="1"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0" name="Rectangle 8"/>
          <p:cNvSpPr>
            <a:spLocks noChangeArrowheads="1"/>
          </p:cNvSpPr>
          <p:nvPr/>
        </p:nvSpPr>
        <p:spPr bwMode="auto">
          <a:xfrm>
            <a:off x="214282" y="2428868"/>
            <a:ext cx="8286808"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在式子</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的两边同时乘</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，得</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，在与比例有关的计算中，我们常通过上述变形转化字母之间的关系</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1" name="Rectangle 9"/>
          <p:cNvSpPr>
            <a:spLocks noChangeArrowheads="1"/>
          </p:cNvSpPr>
          <p:nvPr/>
        </p:nvSpPr>
        <p:spPr bwMode="auto">
          <a:xfrm>
            <a:off x="214282" y="3214686"/>
            <a:ext cx="8429684"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通常情况下，四条线段</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的单位应该一致，但有时为了计算方便，</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和</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的单位分别一致也可以</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2" name="Rectangle 10"/>
          <p:cNvSpPr>
            <a:spLocks noChangeArrowheads="1"/>
          </p:cNvSpPr>
          <p:nvPr/>
        </p:nvSpPr>
        <p:spPr bwMode="auto">
          <a:xfrm>
            <a:off x="214282" y="4071942"/>
            <a:ext cx="8572560"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在相似多边形中，</a:t>
            </a:r>
            <a:r>
              <a:rPr kumimoji="0" lang="zh-CN" altLang="en-US" sz="20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对应边成比例</a:t>
            </a:r>
            <a:r>
              <a:rPr kumimoji="0" lang="zh-CN" altLang="en-US" sz="20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对应角相等</a:t>
            </a:r>
            <a:r>
              <a:rPr kumimoji="0" lang="zh-CN" altLang="en-US" sz="20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这两个条件必须同时成立时，才能说明这两个多边形是相似多边形</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3" name="Rectangle 11"/>
          <p:cNvSpPr>
            <a:spLocks noChangeArrowheads="1"/>
          </p:cNvSpPr>
          <p:nvPr/>
        </p:nvSpPr>
        <p:spPr bwMode="auto">
          <a:xfrm>
            <a:off x="214282" y="4929198"/>
            <a:ext cx="6357982" cy="7078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相似多边形的性质可以用来确定两个多边形中未知的边的长度或未知的角的度数</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4" name="Rectangle 12"/>
          <p:cNvSpPr>
            <a:spLocks noChangeArrowheads="1"/>
          </p:cNvSpPr>
          <p:nvPr/>
        </p:nvSpPr>
        <p:spPr bwMode="auto">
          <a:xfrm>
            <a:off x="214282" y="5715016"/>
            <a:ext cx="6858048"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相似比的值与两个多边形的前后顺序有关</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3565" name="Rectangle 13"/>
          <p:cNvSpPr>
            <a:spLocks noChangeArrowheads="1"/>
          </p:cNvSpPr>
          <p:nvPr/>
        </p:nvSpPr>
        <p:spPr bwMode="auto">
          <a:xfrm>
            <a:off x="214282" y="6215082"/>
            <a:ext cx="6286544"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相似比为</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的两个相似多边形是全等多边形</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8"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9"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0"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8"/>
                                        </p:tgtEl>
                                        <p:attrNameLst>
                                          <p:attrName>style.visibility</p:attrName>
                                        </p:attrNameLst>
                                      </p:cBhvr>
                                      <p:to>
                                        <p:strVal val="visible"/>
                                      </p:to>
                                    </p:set>
                                    <p:animEffect transition="in" filter="blinds(horizontal)">
                                      <p:cBhvr>
                                        <p:cTn id="10" dur="500"/>
                                        <p:tgtEl>
                                          <p:spTgt spid="2355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3555"/>
                                        </p:tgtEl>
                                        <p:attrNameLst>
                                          <p:attrName>style.visibility</p:attrName>
                                        </p:attrNameLst>
                                      </p:cBhvr>
                                      <p:to>
                                        <p:strVal val="visible"/>
                                      </p:to>
                                    </p:set>
                                    <p:animEffect transition="in" filter="blinds(horizontal)">
                                      <p:cBhvr>
                                        <p:cTn id="15" dur="500"/>
                                        <p:tgtEl>
                                          <p:spTgt spid="23555"/>
                                        </p:tgtEl>
                                      </p:cBhvr>
                                    </p:animEffect>
                                  </p:childTnLst>
                                </p:cTn>
                              </p:par>
                              <p:par>
                                <p:cTn id="16" presetID="3" presetClass="entr" presetSubtype="10" fill="hold" nodeType="withEffect">
                                  <p:stCondLst>
                                    <p:cond delay="0"/>
                                  </p:stCondLst>
                                  <p:childTnLst>
                                    <p:set>
                                      <p:cBhvr>
                                        <p:cTn id="17" dur="1" fill="hold">
                                          <p:stCondLst>
                                            <p:cond delay="0"/>
                                          </p:stCondLst>
                                        </p:cTn>
                                        <p:tgtEl>
                                          <p:spTgt spid="23557"/>
                                        </p:tgtEl>
                                        <p:attrNameLst>
                                          <p:attrName>style.visibility</p:attrName>
                                        </p:attrNameLst>
                                      </p:cBhvr>
                                      <p:to>
                                        <p:strVal val="visible"/>
                                      </p:to>
                                    </p:set>
                                    <p:animEffect transition="in" filter="blinds(horizontal)">
                                      <p:cBhvr>
                                        <p:cTn id="18" dur="500"/>
                                        <p:tgtEl>
                                          <p:spTgt spid="2355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559"/>
                                        </p:tgtEl>
                                        <p:attrNameLst>
                                          <p:attrName>style.visibility</p:attrName>
                                        </p:attrNameLst>
                                      </p:cBhvr>
                                      <p:to>
                                        <p:strVal val="visible"/>
                                      </p:to>
                                    </p:set>
                                    <p:animEffect transition="in" filter="blinds(horizontal)">
                                      <p:cBhvr>
                                        <p:cTn id="21" dur="500"/>
                                        <p:tgtEl>
                                          <p:spTgt spid="2355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3556"/>
                                        </p:tgtEl>
                                        <p:attrNameLst>
                                          <p:attrName>style.visibility</p:attrName>
                                        </p:attrNameLst>
                                      </p:cBhvr>
                                      <p:to>
                                        <p:strVal val="visible"/>
                                      </p:to>
                                    </p:set>
                                    <p:animEffect transition="in" filter="blinds(horizontal)">
                                      <p:cBhvr>
                                        <p:cTn id="26" dur="500"/>
                                        <p:tgtEl>
                                          <p:spTgt spid="23556"/>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3560"/>
                                        </p:tgtEl>
                                        <p:attrNameLst>
                                          <p:attrName>style.visibility</p:attrName>
                                        </p:attrNameLst>
                                      </p:cBhvr>
                                      <p:to>
                                        <p:strVal val="visible"/>
                                      </p:to>
                                    </p:set>
                                    <p:animEffect transition="in" filter="blinds(horizontal)">
                                      <p:cBhvr>
                                        <p:cTn id="29" dur="500"/>
                                        <p:tgtEl>
                                          <p:spTgt spid="2356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3561"/>
                                        </p:tgtEl>
                                        <p:attrNameLst>
                                          <p:attrName>style.visibility</p:attrName>
                                        </p:attrNameLst>
                                      </p:cBhvr>
                                      <p:to>
                                        <p:strVal val="visible"/>
                                      </p:to>
                                    </p:set>
                                    <p:animEffect transition="in" filter="blinds(horizontal)">
                                      <p:cBhvr>
                                        <p:cTn id="34" dur="500"/>
                                        <p:tgtEl>
                                          <p:spTgt spid="2356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3562"/>
                                        </p:tgtEl>
                                        <p:attrNameLst>
                                          <p:attrName>style.visibility</p:attrName>
                                        </p:attrNameLst>
                                      </p:cBhvr>
                                      <p:to>
                                        <p:strVal val="visible"/>
                                      </p:to>
                                    </p:set>
                                    <p:animEffect transition="in" filter="blinds(horizontal)">
                                      <p:cBhvr>
                                        <p:cTn id="39" dur="500"/>
                                        <p:tgtEl>
                                          <p:spTgt spid="2356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blinds(horizontal)">
                                      <p:cBhvr>
                                        <p:cTn id="44" dur="500"/>
                                        <p:tgtEl>
                                          <p:spTgt spid="2356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3564"/>
                                        </p:tgtEl>
                                        <p:attrNameLst>
                                          <p:attrName>style.visibility</p:attrName>
                                        </p:attrNameLst>
                                      </p:cBhvr>
                                      <p:to>
                                        <p:strVal val="visible"/>
                                      </p:to>
                                    </p:set>
                                    <p:animEffect transition="in" filter="blinds(horizontal)">
                                      <p:cBhvr>
                                        <p:cTn id="49" dur="500"/>
                                        <p:tgtEl>
                                          <p:spTgt spid="23564"/>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3565"/>
                                        </p:tgtEl>
                                        <p:attrNameLst>
                                          <p:attrName>style.visibility</p:attrName>
                                        </p:attrNameLst>
                                      </p:cBhvr>
                                      <p:to>
                                        <p:strVal val="visible"/>
                                      </p:to>
                                    </p:set>
                                    <p:animEffect transition="in" filter="blinds(horizontal)">
                                      <p:cBhvr>
                                        <p:cTn id="54" dur="500"/>
                                        <p:tgtEl>
                                          <p:spTgt spid="23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bldLvl="0" animBg="1"/>
      <p:bldP spid="23559" grpId="0" bldLvl="0" animBg="1"/>
      <p:bldP spid="23560" grpId="0" bldLvl="0" animBg="1"/>
      <p:bldP spid="23561" grpId="0" bldLvl="0" animBg="1"/>
      <p:bldP spid="23562" grpId="0" bldLvl="0" animBg="1"/>
      <p:bldP spid="23563" grpId="0" bldLvl="0" animBg="1"/>
      <p:bldP spid="23564" grpId="0" bldLvl="0" animBg="1"/>
      <p:bldP spid="2356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28662" y="285728"/>
            <a:ext cx="1826141" cy="584775"/>
          </a:xfrm>
          <a:prstGeom prst="rect">
            <a:avLst/>
          </a:prstGeom>
        </p:spPr>
        <p:txBody>
          <a:bodyPr wrap="none">
            <a:spAutoFit/>
          </a:bodyPr>
          <a:lstStyle/>
          <a:p>
            <a:r>
              <a:rPr lang="zh-CN" altLang="en-US" sz="3200" b="1" dirty="0" smtClean="0">
                <a:solidFill>
                  <a:srgbClr val="FF33CC"/>
                </a:solidFill>
              </a:rPr>
              <a:t>课堂小结</a:t>
            </a:r>
            <a:endParaRPr lang="zh-CN" altLang="en-US" sz="3200" b="1" dirty="0" smtClean="0">
              <a:solidFill>
                <a:srgbClr val="FF33CC"/>
              </a:solidFill>
            </a:endParaRPr>
          </a:p>
        </p:txBody>
      </p:sp>
      <p:sp>
        <p:nvSpPr>
          <p:cNvPr id="24577" name="Rectangle 1"/>
          <p:cNvSpPr>
            <a:spLocks noChangeArrowheads="1"/>
          </p:cNvSpPr>
          <p:nvPr/>
        </p:nvSpPr>
        <p:spPr bwMode="auto">
          <a:xfrm>
            <a:off x="500034" y="4786322"/>
            <a:ext cx="778674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相似多边形的性质</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相似多边形的对应角相等，对应边成比例</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571472" y="1357298"/>
            <a:ext cx="8001056" cy="1200329"/>
          </a:xfrm>
          <a:prstGeom prst="rect">
            <a:avLst/>
          </a:prstGeom>
        </p:spPr>
        <p:txBody>
          <a:bodyPr wrap="square">
            <a:spAutoFit/>
          </a:bodyPr>
          <a:lstStyle/>
          <a:p>
            <a:pPr lvl="0"/>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i="1" dirty="0" smtClean="0">
                <a:solidFill>
                  <a:srgbClr val="000000"/>
                </a:solidFill>
                <a:latin typeface="宋体" panose="02010600030101010101" pitchFamily="2" charset="-122"/>
                <a:ea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成比例线段</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对于四条线段</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，如果其中两条线段的比与另外两条线段的比相等，如</a:t>
            </a:r>
            <a:r>
              <a:rPr lang="zh-CN" altLang="en-US" sz="2400" dirty="0" smtClean="0">
                <a:solidFill>
                  <a:srgbClr val="000000"/>
                </a:solidFill>
                <a:latin typeface="宋体" panose="02010600030101010101" pitchFamily="2" charset="-122"/>
                <a:ea typeface="宋体" panose="02010600030101010101" pitchFamily="2" charset="-122"/>
              </a:rPr>
              <a:t>   </a:t>
            </a:r>
            <a:r>
              <a:rPr lang="zh-CN" altLang="en-US" sz="2400" dirty="0" smtClean="0">
                <a:solidFill>
                  <a:srgbClr val="000000"/>
                </a:solidFill>
                <a:latin typeface="宋体" panose="02010600030101010101" pitchFamily="2" charset="-122"/>
                <a:ea typeface="宋体" panose="02010600030101010101" pitchFamily="2" charset="-122"/>
                <a:cs typeface="方正书宋_GBK"/>
              </a:rPr>
              <a:t>  </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即</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ad</a:t>
            </a:r>
            <a:r>
              <a:rPr lang="en-US" altLang="zh-CN" sz="2400" dirty="0" smtClean="0">
                <a:solidFill>
                  <a:srgbClr val="000000"/>
                </a:solidFill>
                <a:latin typeface="宋体" panose="02010600030101010101" pitchFamily="2" charset="-122"/>
                <a:ea typeface="宋体" panose="02010600030101010101" pitchFamily="2" charset="-122"/>
              </a:rPr>
              <a:t>=</a:t>
            </a:r>
            <a:r>
              <a:rPr lang="en-US" altLang="zh-CN" sz="2400" i="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，我们就说这四条线段成比例</a:t>
            </a:r>
            <a:r>
              <a:rPr lang="en-US" altLang="zh-CN" sz="2400" i="1" dirty="0" smtClean="0">
                <a:solidFill>
                  <a:srgbClr val="000000"/>
                </a:solidFill>
                <a:latin typeface="宋体" panose="02010600030101010101" pitchFamily="2" charset="-122"/>
                <a:ea typeface="宋体" panose="02010600030101010101" pitchFamily="2" charset="-122"/>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5" name="矩形 4"/>
          <p:cNvSpPr/>
          <p:nvPr/>
        </p:nvSpPr>
        <p:spPr>
          <a:xfrm>
            <a:off x="571472" y="3071810"/>
            <a:ext cx="7858180" cy="1198880"/>
          </a:xfrm>
          <a:prstGeom prst="rect">
            <a:avLst/>
          </a:prstGeom>
        </p:spPr>
        <p:txBody>
          <a:bodyPr wrap="square">
            <a:spAutoFit/>
          </a:bodyPr>
          <a:lstStyle/>
          <a:p>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i="1" dirty="0" smtClean="0">
                <a:solidFill>
                  <a:srgbClr val="000000"/>
                </a:solidFill>
                <a:latin typeface="宋体" panose="02010600030101010101" pitchFamily="2" charset="-122"/>
                <a:ea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相似多边形的定义</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i="1" dirty="0" smtClean="0">
                <a:solidFill>
                  <a:srgbClr val="000000"/>
                </a:solidFill>
                <a:latin typeface="宋体" panose="02010600030101010101" pitchFamily="2" charset="-122"/>
                <a:ea typeface="宋体" panose="02010600030101010101" pitchFamily="2" charset="-122"/>
              </a:rPr>
              <a:t> </a:t>
            </a:r>
            <a:r>
              <a:rPr lang="zh-CN" altLang="en-US" sz="2400" dirty="0" smtClean="0">
                <a:solidFill>
                  <a:srgbClr val="000000"/>
                </a:solidFill>
                <a:latin typeface="宋体" panose="02010600030101010101" pitchFamily="2" charset="-122"/>
                <a:ea typeface="宋体" panose="02010600030101010101" pitchFamily="2" charset="-122"/>
                <a:cs typeface="方正书宋_GBK"/>
              </a:rPr>
              <a:t>两个边数相同的多边形，如果它们的角分别相等，边成比例，那么这两个多边形叫做相似多边形</a:t>
            </a:r>
            <a:r>
              <a:rPr lang="en-US" altLang="zh-CN" sz="2400" i="1" dirty="0" smtClean="0">
                <a:solidFill>
                  <a:srgbClr val="000000"/>
                </a:solidFill>
                <a:latin typeface="宋体" panose="02010600030101010101" pitchFamily="2" charset="-122"/>
                <a:ea typeface="宋体" panose="02010600030101010101" pitchFamily="2"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相似多边形对应边的比叫做相似比</a:t>
            </a:r>
            <a:r>
              <a:rPr lang="en-US" altLang="zh-CN" sz="2400" i="1" dirty="0" smtClean="0">
                <a:solidFill>
                  <a:srgbClr val="000000"/>
                </a:solidFill>
                <a:latin typeface="宋体" panose="02010600030101010101" pitchFamily="2" charset="-122"/>
                <a:ea typeface="宋体" panose="02010600030101010101" pitchFamily="2" charset="-122"/>
              </a:rPr>
              <a:t>.</a:t>
            </a:r>
            <a:endParaRPr lang="zh-CN" altLang="en-US" sz="2400" dirty="0"/>
          </a:p>
        </p:txBody>
      </p:sp>
      <p:graphicFrame>
        <p:nvGraphicFramePr>
          <p:cNvPr id="24578" name="Object 2"/>
          <p:cNvGraphicFramePr>
            <a:graphicFrameLocks noChangeAspect="1"/>
          </p:cNvGraphicFramePr>
          <p:nvPr/>
        </p:nvGraphicFramePr>
        <p:xfrm>
          <a:off x="5643570" y="1714488"/>
          <a:ext cx="500066" cy="469759"/>
        </p:xfrm>
        <a:graphic>
          <a:graphicData uri="http://schemas.openxmlformats.org/presentationml/2006/ole">
            <mc:AlternateContent xmlns:mc="http://schemas.openxmlformats.org/markup-compatibility/2006">
              <mc:Choice xmlns:v="urn:schemas-microsoft-com:vml" Requires="v">
                <p:oleObj spid="_x0000_s7169" name="Equation" r:id="rId2" imgW="10058400" imgH="9448800" progId="Equation.DSMT4">
                  <p:embed/>
                </p:oleObj>
              </mc:Choice>
              <mc:Fallback>
                <p:oleObj name="Equation" r:id="rId2" imgW="10058400" imgH="9448800" progId="Equation.DSMT4">
                  <p:embed/>
                  <p:pic>
                    <p:nvPicPr>
                      <p:cNvPr id="0" name="图片 7168"/>
                      <p:cNvPicPr>
                        <a:picLocks noChangeAspect="1"/>
                      </p:cNvPicPr>
                      <p:nvPr/>
                    </p:nvPicPr>
                    <p:blipFill>
                      <a:blip r:embed="rId3"/>
                      <a:stretch>
                        <a:fillRect/>
                      </a:stretch>
                    </p:blipFill>
                    <p:spPr>
                      <a:xfrm>
                        <a:off x="5643570" y="1714488"/>
                        <a:ext cx="500066" cy="469759"/>
                      </a:xfrm>
                      <a:prstGeom prst="rect">
                        <a:avLst/>
                      </a:prstGeom>
                      <a:noFill/>
                      <a:ln w="9525">
                        <a:noFill/>
                      </a:ln>
                    </p:spPr>
                  </p:pic>
                </p:oleObj>
              </mc:Fallback>
            </mc:AlternateContent>
          </a:graphicData>
        </a:graphic>
      </p:graphicFrame>
      <p:sp>
        <p:nvSpPr>
          <p:cNvPr id="7" name="动作按钮: 第一张 6">
            <a:hlinkClick r:id="" action="ppaction://hlinkshowjump?jump=firstslide" highlightClick="1"/>
          </p:cNvPr>
          <p:cNvSpPr/>
          <p:nvPr/>
        </p:nvSpPr>
        <p:spPr>
          <a:xfrm>
            <a:off x="5789642" y="605252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24578"/>
                                        </p:tgtEl>
                                        <p:attrNameLst>
                                          <p:attrName>style.visibility</p:attrName>
                                        </p:attrNameLst>
                                      </p:cBhvr>
                                      <p:to>
                                        <p:strVal val="visible"/>
                                      </p:to>
                                    </p:set>
                                    <p:animEffect transition="in" filter="blinds(horizontal)">
                                      <p:cBhvr>
                                        <p:cTn id="10" dur="500"/>
                                        <p:tgtEl>
                                          <p:spTgt spid="2457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577"/>
                                        </p:tgtEl>
                                        <p:attrNameLst>
                                          <p:attrName>style.visibility</p:attrName>
                                        </p:attrNameLst>
                                      </p:cBhvr>
                                      <p:to>
                                        <p:strVal val="visible"/>
                                      </p:to>
                                    </p:set>
                                    <p:animEffect transition="in" filter="wipe(down)">
                                      <p:cBhvr>
                                        <p:cTn id="20"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bldLvl="0" animBg="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032" name="Group 9"/>
          <p:cNvGrpSpPr/>
          <p:nvPr/>
        </p:nvGrpSpPr>
        <p:grpSpPr bwMode="auto">
          <a:xfrm>
            <a:off x="5291048" y="135300"/>
            <a:ext cx="2483769" cy="1008062"/>
            <a:chOff x="-1951" y="453"/>
            <a:chExt cx="1682" cy="635"/>
          </a:xfrm>
        </p:grpSpPr>
        <p:pic>
          <p:nvPicPr>
            <p:cNvPr id="1033" name="Picture 10"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2" y="453"/>
              <a:ext cx="1633" cy="635"/>
            </a:xfrm>
            <a:prstGeom prst="rect">
              <a:avLst/>
            </a:prstGeom>
            <a:noFill/>
            <a:ln w="9525">
              <a:noFill/>
              <a:miter lim="800000"/>
              <a:headEnd/>
              <a:tailEnd/>
            </a:ln>
          </p:spPr>
        </p:pic>
        <p:sp>
          <p:nvSpPr>
            <p:cNvPr id="1034" name="Rectangle 2"/>
            <p:cNvSpPr txBox="1">
              <a:spLocks noChangeArrowheads="1"/>
            </p:cNvSpPr>
            <p:nvPr/>
          </p:nvSpPr>
          <p:spPr bwMode="auto">
            <a:xfrm>
              <a:off x="-1951" y="453"/>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检测反馈</a:t>
              </a:r>
              <a:endParaRPr lang="zh-CN" altLang="en-US" sz="3200" b="1" dirty="0">
                <a:solidFill>
                  <a:srgbClr val="CC0000"/>
                </a:solidFill>
                <a:ea typeface="黑体" panose="02010609060101010101" pitchFamily="2" charset="-122"/>
              </a:endParaRPr>
            </a:p>
          </p:txBody>
        </p:sp>
      </p:grpSp>
      <p:graphicFrame>
        <p:nvGraphicFramePr>
          <p:cNvPr id="5" name="对象 4"/>
          <p:cNvGraphicFramePr>
            <a:graphicFrameLocks noChangeAspect="1"/>
          </p:cNvGraphicFramePr>
          <p:nvPr/>
        </p:nvGraphicFramePr>
        <p:xfrm>
          <a:off x="4114800" y="3328988"/>
          <a:ext cx="914400" cy="198437"/>
        </p:xfrm>
        <a:graphic>
          <a:graphicData uri="http://schemas.openxmlformats.org/presentationml/2006/ole">
            <mc:AlternateContent xmlns:mc="http://schemas.openxmlformats.org/markup-compatibility/2006">
              <mc:Choice xmlns:v="urn:schemas-microsoft-com:vml" Requires="v">
                <p:oleObj spid="_x0000_s8193" name="Equation" r:id="rId3" imgW="2743200" imgH="4267200" progId="Equation.DSMT4">
                  <p:embed/>
                </p:oleObj>
              </mc:Choice>
              <mc:Fallback>
                <p:oleObj name="Equation" r:id="rId3" imgW="2743200" imgH="4267200" progId="Equation.DSMT4">
                  <p:embed/>
                  <p:pic>
                    <p:nvPicPr>
                      <p:cNvPr id="0" name="图片 8192"/>
                      <p:cNvPicPr>
                        <a:picLocks noChangeAspect="1"/>
                      </p:cNvPicPr>
                      <p:nvPr/>
                    </p:nvPicPr>
                    <p:blipFill>
                      <a:blip r:embed="rId4"/>
                      <a:stretch>
                        <a:fillRect/>
                      </a:stretch>
                    </p:blipFill>
                    <p:spPr>
                      <a:xfrm>
                        <a:off x="4114800" y="3328988"/>
                        <a:ext cx="914400" cy="198437"/>
                      </a:xfrm>
                      <a:prstGeom prst="rect">
                        <a:avLst/>
                      </a:prstGeom>
                      <a:noFill/>
                      <a:ln w="9525">
                        <a:noFill/>
                      </a:ln>
                    </p:spPr>
                  </p:pic>
                </p:oleObj>
              </mc:Fallback>
            </mc:AlternateContent>
          </a:graphicData>
        </a:graphic>
      </p:graphicFrame>
      <p:sp>
        <p:nvSpPr>
          <p:cNvPr id="4099" name="Rectangle 3"/>
          <p:cNvSpPr>
            <a:spLocks noChangeArrowheads="1"/>
          </p:cNvSpPr>
          <p:nvPr/>
        </p:nvSpPr>
        <p:spPr bwMode="auto">
          <a:xfrm>
            <a:off x="214282" y="4286256"/>
            <a:ext cx="7572428" cy="224676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黑体_GBK"/>
              </a:rPr>
              <a:t>　</a:t>
            </a:r>
            <a:r>
              <a:rPr kumimoji="0" lang="zh-CN" altLang="en-US" sz="2800" b="0" i="0" u="none" strike="noStrike" cap="none" normalizeH="0" baseline="0" dirty="0" smtClean="0">
                <a:ln>
                  <a:noFill/>
                </a:ln>
                <a:solidFill>
                  <a:srgbClr val="FF33CC"/>
                </a:solidFill>
                <a:effectLst/>
                <a:latin typeface="Times New Roman" panose="02020603050405020304" pitchFamily="18" charset="0"/>
                <a:ea typeface="楷体_GB2312" pitchFamily="49" charset="-122"/>
                <a:cs typeface="Times New Roman" panose="02020603050405020304" pitchFamily="18" charset="0"/>
              </a:rPr>
              <a:t>解析</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两个边数相同的多边形，满足对应边成比例、对应角相等的多边形叫做相似多边形，两个条件缺一不可，所以</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错误，</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正确</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边数不相等的多边形一定不相似，所以</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错误</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8" name="矩形 7"/>
          <p:cNvSpPr/>
          <p:nvPr/>
        </p:nvSpPr>
        <p:spPr>
          <a:xfrm>
            <a:off x="357158" y="1142984"/>
            <a:ext cx="7929618" cy="3108543"/>
          </a:xfrm>
          <a:prstGeom prst="rect">
            <a:avLst/>
          </a:prstGeom>
        </p:spPr>
        <p:txBody>
          <a:bodyPr wrap="square">
            <a:spAutoFit/>
          </a:bodyPr>
          <a:lstStyle/>
          <a:p>
            <a:pPr lvl="0"/>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i="1" dirty="0" smtClean="0">
                <a:solidFill>
                  <a:srgbClr val="000000"/>
                </a:solidFill>
                <a:latin typeface="宋体" panose="02010600030101010101" pitchFamily="2" charset="-122"/>
                <a:ea typeface="宋体" panose="02010600030101010101" pitchFamily="2" charset="-122"/>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关于相似多边形的下列叙述正确的是　　</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r>
              <a:rPr lang="zh-CN" altLang="en-US" sz="2800" i="1" dirty="0" smtClean="0">
                <a:solidFill>
                  <a:srgbClr val="000000"/>
                </a:solidFill>
                <a:latin typeface="宋体" panose="02010600030101010101" pitchFamily="2" charset="-122"/>
                <a:ea typeface="宋体" panose="02010600030101010101" pitchFamily="2" charset="-122"/>
                <a:cs typeface="方正书宋_GBK"/>
              </a:rPr>
              <a:t>　　</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endParaRPr lang="en-US" altLang="zh-CN" sz="2800" dirty="0" smtClean="0">
              <a:latin typeface="Arial" panose="020B0604020202020204" pitchFamily="34" charset="0"/>
              <a:ea typeface="宋体" panose="02010600030101010101" pitchFamily="2" charset="-122"/>
            </a:endParaRPr>
          </a:p>
          <a:p>
            <a:pPr lvl="0" eaLnBrk="0" hangingPunct="0"/>
            <a:r>
              <a:rPr lang="zh-CN" altLang="en-US" sz="2800" dirty="0" smtClean="0">
                <a:solidFill>
                  <a:srgbClr val="000000"/>
                </a:solidFill>
                <a:latin typeface="宋体" panose="02010600030101010101" pitchFamily="2" charset="-122"/>
                <a:ea typeface="宋体" panose="02010600030101010101" pitchFamily="2" charset="-122"/>
                <a:cs typeface="方正书宋_GBK"/>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dirty="0" smtClean="0">
                <a:solidFill>
                  <a:srgbClr val="000000"/>
                </a:solidFill>
                <a:latin typeface="宋体" panose="02010600030101010101" pitchFamily="2" charset="-122"/>
                <a:ea typeface="宋体" panose="02010600030101010101" pitchFamily="2" charset="-122"/>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对应边相等的多边形叫做相似多边形</a:t>
            </a:r>
            <a:endParaRPr lang="zh-CN" altLang="en-US" sz="2800" dirty="0" smtClean="0">
              <a:latin typeface="Arial" panose="020B0604020202020204" pitchFamily="34" charset="0"/>
              <a:ea typeface="宋体" panose="02010600030101010101" pitchFamily="2" charset="-122"/>
            </a:endParaRPr>
          </a:p>
          <a:p>
            <a:pPr lvl="0" eaLnBrk="0" hangingPunct="0"/>
            <a:r>
              <a:rPr lang="zh-CN" altLang="en-US" sz="2800" dirty="0" smtClean="0">
                <a:solidFill>
                  <a:srgbClr val="000000"/>
                </a:solidFill>
                <a:latin typeface="宋体" panose="02010600030101010101" pitchFamily="2" charset="-122"/>
                <a:ea typeface="宋体" panose="02010600030101010101" pitchFamily="2" charset="-122"/>
                <a:cs typeface="方正书宋_GBK"/>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dirty="0" smtClean="0">
                <a:solidFill>
                  <a:srgbClr val="000000"/>
                </a:solidFill>
                <a:latin typeface="宋体" panose="02010600030101010101" pitchFamily="2" charset="-122"/>
                <a:ea typeface="宋体" panose="02010600030101010101" pitchFamily="2" charset="-122"/>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多边形的边数不同时也可以相似</a:t>
            </a:r>
            <a:endParaRPr lang="zh-CN" altLang="en-US" sz="2800" dirty="0" smtClean="0">
              <a:latin typeface="Arial" panose="020B0604020202020204" pitchFamily="34" charset="0"/>
              <a:ea typeface="宋体" panose="02010600030101010101" pitchFamily="2" charset="-122"/>
            </a:endParaRPr>
          </a:p>
          <a:p>
            <a:pPr lvl="0" eaLnBrk="0" hangingPunct="0"/>
            <a:r>
              <a:rPr lang="zh-CN" altLang="en-US" sz="2800" dirty="0" smtClean="0">
                <a:solidFill>
                  <a:srgbClr val="000000"/>
                </a:solidFill>
                <a:latin typeface="宋体" panose="02010600030101010101" pitchFamily="2" charset="-122"/>
                <a:ea typeface="宋体" panose="02010600030101010101" pitchFamily="2" charset="-122"/>
                <a:cs typeface="方正书宋_GBK"/>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dirty="0" smtClean="0">
                <a:solidFill>
                  <a:srgbClr val="000000"/>
                </a:solidFill>
                <a:latin typeface="宋体" panose="02010600030101010101" pitchFamily="2" charset="-122"/>
                <a:ea typeface="宋体" panose="02010600030101010101" pitchFamily="2" charset="-122"/>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对应角、对应边都相等的多边形叫做相似多边形</a:t>
            </a:r>
            <a:endParaRPr lang="zh-CN" altLang="en-US" sz="2800" dirty="0" smtClean="0">
              <a:latin typeface="Arial" panose="020B0604020202020204" pitchFamily="34" charset="0"/>
              <a:ea typeface="宋体" panose="02010600030101010101" pitchFamily="2" charset="-122"/>
            </a:endParaRPr>
          </a:p>
          <a:p>
            <a:pPr lvl="0" eaLnBrk="0" hangingPunct="0"/>
            <a:r>
              <a:rPr lang="zh-CN" altLang="en-US" sz="2800" dirty="0" smtClean="0">
                <a:solidFill>
                  <a:srgbClr val="000000"/>
                </a:solidFill>
                <a:latin typeface="宋体" panose="02010600030101010101" pitchFamily="2" charset="-122"/>
                <a:ea typeface="宋体" panose="02010600030101010101" pitchFamily="2" charset="-122"/>
                <a:cs typeface="方正书宋_GBK"/>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dirty="0" smtClean="0">
                <a:solidFill>
                  <a:srgbClr val="000000"/>
                </a:solidFill>
                <a:latin typeface="宋体" panose="02010600030101010101" pitchFamily="2" charset="-122"/>
                <a:ea typeface="宋体" panose="02010600030101010101" pitchFamily="2" charset="-122"/>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对应角相等、对应边成比例的多边形叫做相似多边形</a:t>
            </a:r>
            <a:endParaRPr lang="zh-CN" altLang="en-US" sz="2800" dirty="0" smtClean="0">
              <a:latin typeface="Arial" panose="020B0604020202020204" pitchFamily="34" charset="0"/>
              <a:ea typeface="宋体" panose="02010600030101010101" pitchFamily="2" charset="-122"/>
            </a:endParaRPr>
          </a:p>
        </p:txBody>
      </p:sp>
      <p:sp>
        <p:nvSpPr>
          <p:cNvPr id="9" name="矩形 8"/>
          <p:cNvSpPr/>
          <p:nvPr/>
        </p:nvSpPr>
        <p:spPr>
          <a:xfrm>
            <a:off x="7500958" y="1142984"/>
            <a:ext cx="444352" cy="523220"/>
          </a:xfrm>
          <a:prstGeom prst="rect">
            <a:avLst/>
          </a:prstGeom>
        </p:spPr>
        <p:txBody>
          <a:bodyPr wrap="none">
            <a:spAutoFit/>
          </a:bodyPr>
          <a:lstStyle/>
          <a:p>
            <a:r>
              <a:rPr lang="en-US" altLang="zh-CN" sz="2800"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3200" dirty="0">
              <a:solidFill>
                <a:srgbClr val="FF33CC"/>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5"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7"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26348" y="3018154"/>
            <a:ext cx="8286808" cy="2030095"/>
          </a:xfrm>
          <a:prstGeom prst="rect">
            <a:avLst/>
          </a:prstGeom>
        </p:spPr>
        <p:txBody>
          <a:bodyPr wrap="square">
            <a:spAutoFit/>
          </a:bodyPr>
          <a:lstStyle/>
          <a:p>
            <a:pPr>
              <a:lnSpc>
                <a:spcPct val="150000"/>
              </a:lnSpc>
            </a:pPr>
            <a:r>
              <a:rPr lang="zh-CN" altLang="en-US" sz="2800" dirty="0" smtClean="0">
                <a:solidFill>
                  <a:srgbClr val="FF33CC"/>
                </a:solidFill>
                <a:latin typeface="Times New Roman" panose="02020603050405020304" pitchFamily="18" charset="0"/>
                <a:ea typeface="楷体_GB2312" pitchFamily="49" charset="-122"/>
                <a:cs typeface="Times New Roman" panose="02020603050405020304" pitchFamily="18" charset="0"/>
              </a:rPr>
              <a:t>解析</a:t>
            </a:r>
            <a:r>
              <a:rPr lang="en-US" sz="2800" dirty="0" smtClean="0">
                <a:latin typeface="Times New Roman" panose="02020603050405020304" pitchFamily="18" charset="0"/>
                <a:ea typeface="楷体_GB2312" pitchFamily="49" charset="-122"/>
                <a:cs typeface="Times New Roman" panose="02020603050405020304" pitchFamily="18" charset="0"/>
              </a:rPr>
              <a:t>:</a:t>
            </a:r>
            <a:r>
              <a:rPr lang="zh-CN" altLang="en-US" sz="2800" dirty="0" smtClean="0">
                <a:latin typeface="Times New Roman" panose="02020603050405020304" pitchFamily="18" charset="0"/>
                <a:ea typeface="楷体_GB2312" pitchFamily="49" charset="-122"/>
                <a:cs typeface="Times New Roman" panose="02020603050405020304" pitchFamily="18" charset="0"/>
              </a:rPr>
              <a:t>根据相似多边形对应边成比例得相似比为      ，所以边长为</a:t>
            </a:r>
            <a:r>
              <a:rPr lang="en-US" sz="2800" dirty="0" smtClean="0">
                <a:latin typeface="Times New Roman" panose="02020603050405020304" pitchFamily="18" charset="0"/>
                <a:ea typeface="楷体_GB2312" pitchFamily="49" charset="-122"/>
                <a:cs typeface="Times New Roman" panose="02020603050405020304" pitchFamily="18" charset="0"/>
              </a:rPr>
              <a:t>1</a:t>
            </a:r>
            <a:r>
              <a:rPr lang="zh-CN" altLang="en-US" sz="2800" dirty="0" smtClean="0">
                <a:latin typeface="Times New Roman" panose="02020603050405020304" pitchFamily="18" charset="0"/>
                <a:ea typeface="楷体_GB2312" pitchFamily="49" charset="-122"/>
                <a:cs typeface="Times New Roman" panose="02020603050405020304" pitchFamily="18" charset="0"/>
              </a:rPr>
              <a:t>，</a:t>
            </a:r>
            <a:r>
              <a:rPr lang="en-US" sz="2800" dirty="0" smtClean="0">
                <a:latin typeface="Times New Roman" panose="02020603050405020304" pitchFamily="18" charset="0"/>
                <a:ea typeface="楷体_GB2312" pitchFamily="49" charset="-122"/>
                <a:cs typeface="Times New Roman" panose="02020603050405020304" pitchFamily="18" charset="0"/>
              </a:rPr>
              <a:t>2</a:t>
            </a:r>
            <a:r>
              <a:rPr lang="zh-CN" altLang="en-US" sz="2800" dirty="0" smtClean="0">
                <a:latin typeface="Times New Roman" panose="02020603050405020304" pitchFamily="18" charset="0"/>
                <a:ea typeface="楷体_GB2312" pitchFamily="49" charset="-122"/>
                <a:cs typeface="Times New Roman" panose="02020603050405020304" pitchFamily="18" charset="0"/>
              </a:rPr>
              <a:t>，</a:t>
            </a:r>
            <a:r>
              <a:rPr lang="en-US" sz="2800" dirty="0" smtClean="0">
                <a:latin typeface="Times New Roman" panose="02020603050405020304" pitchFamily="18" charset="0"/>
                <a:ea typeface="楷体_GB2312" pitchFamily="49" charset="-122"/>
                <a:cs typeface="Times New Roman" panose="02020603050405020304" pitchFamily="18" charset="0"/>
              </a:rPr>
              <a:t>3</a:t>
            </a:r>
            <a:r>
              <a:rPr lang="zh-CN" altLang="en-US" sz="2800" dirty="0" smtClean="0">
                <a:latin typeface="Times New Roman" panose="02020603050405020304" pitchFamily="18" charset="0"/>
                <a:ea typeface="楷体_GB2312" pitchFamily="49" charset="-122"/>
                <a:cs typeface="Times New Roman" panose="02020603050405020304" pitchFamily="18" charset="0"/>
              </a:rPr>
              <a:t>，</a:t>
            </a:r>
            <a:r>
              <a:rPr lang="en-US" sz="2800" dirty="0" smtClean="0">
                <a:latin typeface="Times New Roman" panose="02020603050405020304" pitchFamily="18" charset="0"/>
                <a:ea typeface="楷体_GB2312" pitchFamily="49" charset="-122"/>
                <a:cs typeface="Times New Roman" panose="02020603050405020304" pitchFamily="18" charset="0"/>
              </a:rPr>
              <a:t>4</a:t>
            </a:r>
            <a:r>
              <a:rPr lang="zh-CN" altLang="en-US" sz="2800" dirty="0" smtClean="0">
                <a:latin typeface="Times New Roman" panose="02020603050405020304" pitchFamily="18" charset="0"/>
                <a:ea typeface="楷体_GB2312" pitchFamily="49" charset="-122"/>
                <a:cs typeface="Times New Roman" panose="02020603050405020304" pitchFamily="18" charset="0"/>
              </a:rPr>
              <a:t>的各边对应的边长为</a:t>
            </a:r>
            <a:endParaRPr lang="en-US" altLang="zh-CN" sz="2800" dirty="0" smtClean="0">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zh-CN" altLang="en-US" sz="2800" dirty="0" smtClean="0">
                <a:latin typeface="Times New Roman" panose="02020603050405020304" pitchFamily="18" charset="0"/>
                <a:ea typeface="楷体_GB2312" pitchFamily="49" charset="-122"/>
                <a:cs typeface="Times New Roman" panose="02020603050405020304" pitchFamily="18" charset="0"/>
              </a:rPr>
              <a:t>                    则</a:t>
            </a:r>
            <a:r>
              <a:rPr lang="zh-CN" altLang="en-US" sz="2800" dirty="0" smtClean="0">
                <a:latin typeface="Times New Roman" panose="02020603050405020304" pitchFamily="18" charset="0"/>
                <a:ea typeface="楷体_GB2312" pitchFamily="49" charset="-122"/>
                <a:cs typeface="Times New Roman" panose="02020603050405020304" pitchFamily="18" charset="0"/>
              </a:rPr>
              <a:t>周长为</a:t>
            </a:r>
            <a:r>
              <a:rPr lang="en-US" altLang="zh-CN" sz="2800" dirty="0" smtClean="0">
                <a:latin typeface="Times New Roman" panose="02020603050405020304" pitchFamily="18" charset="0"/>
                <a:ea typeface="楷体_GB2312" pitchFamily="49" charset="-122"/>
                <a:cs typeface="Times New Roman" panose="02020603050405020304" pitchFamily="18" charset="0"/>
              </a:rPr>
              <a:t>                          </a:t>
            </a:r>
            <a:r>
              <a:rPr lang="en-US" sz="2800" dirty="0" smtClean="0">
                <a:latin typeface="Times New Roman" panose="02020603050405020304" pitchFamily="18" charset="0"/>
                <a:ea typeface="楷体_GB2312" pitchFamily="49" charset="-122"/>
                <a:cs typeface="Times New Roman" panose="02020603050405020304" pitchFamily="18" charset="0"/>
              </a:rPr>
              <a:t>+7=21</a:t>
            </a:r>
            <a:r>
              <a:rPr lang="en-US" sz="2800" i="1" dirty="0" smtClean="0">
                <a:latin typeface="Times New Roman" panose="02020603050405020304" pitchFamily="18" charset="0"/>
                <a:ea typeface="楷体_GB2312" pitchFamily="49" charset="-122"/>
                <a:cs typeface="Times New Roman" panose="02020603050405020304" pitchFamily="18" charset="0"/>
              </a:rPr>
              <a:t>.</a:t>
            </a:r>
            <a:r>
              <a:rPr lang="zh-CN" altLang="en-US" sz="2800" dirty="0" smtClean="0">
                <a:latin typeface="Times New Roman" panose="02020603050405020304" pitchFamily="18" charset="0"/>
                <a:ea typeface="楷体_GB2312" pitchFamily="49" charset="-122"/>
                <a:cs typeface="Times New Roman" panose="02020603050405020304" pitchFamily="18" charset="0"/>
              </a:rPr>
              <a:t>故选</a:t>
            </a:r>
            <a:r>
              <a:rPr lang="en-US" sz="2800" dirty="0" smtClean="0">
                <a:latin typeface="Times New Roman" panose="02020603050405020304" pitchFamily="18" charset="0"/>
                <a:ea typeface="楷体_GB2312" pitchFamily="49" charset="-122"/>
                <a:cs typeface="Times New Roman" panose="02020603050405020304" pitchFamily="18" charset="0"/>
              </a:rPr>
              <a:t>C.</a:t>
            </a:r>
            <a:r>
              <a:rPr lang="zh-CN" altLang="en-US" sz="2800" i="1" dirty="0" smtClean="0">
                <a:latin typeface="Times New Roman" panose="02020603050405020304" pitchFamily="18" charset="0"/>
                <a:ea typeface="楷体_GB2312" pitchFamily="49" charset="-122"/>
                <a:cs typeface="Times New Roman" panose="02020603050405020304" pitchFamily="18" charset="0"/>
              </a:rPr>
              <a:t>　</a:t>
            </a:r>
            <a:r>
              <a:rPr lang="zh-CN" altLang="en-US" sz="2800" i="1" dirty="0" smtClean="0">
                <a:latin typeface="楷体_GB2312" pitchFamily="49" charset="-122"/>
                <a:ea typeface="楷体_GB2312" pitchFamily="49" charset="-122"/>
                <a:cs typeface="Times New Roman" panose="02020603050405020304" pitchFamily="18" charset="0"/>
              </a:rPr>
              <a:t>　</a:t>
            </a:r>
            <a:endParaRPr lang="zh-CN" altLang="en-US" sz="2800" dirty="0">
              <a:latin typeface="楷体_GB2312" pitchFamily="49" charset="-122"/>
              <a:ea typeface="楷体_GB2312" pitchFamily="49" charset="-122"/>
              <a:cs typeface="Times New Roman" panose="02020603050405020304" pitchFamily="18" charset="0"/>
            </a:endParaRPr>
          </a:p>
        </p:txBody>
      </p:sp>
      <p:sp>
        <p:nvSpPr>
          <p:cNvPr id="25601" name="Rectangle 1"/>
          <p:cNvSpPr>
            <a:spLocks noChangeArrowheads="1"/>
          </p:cNvSpPr>
          <p:nvPr/>
        </p:nvSpPr>
        <p:spPr bwMode="auto">
          <a:xfrm>
            <a:off x="571472" y="785794"/>
            <a:ext cx="8215370"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一个五边形的各边长分别为</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，另一个和它相似的五边形的最长边的长为</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，则后一个五边形的周长为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5602" name="Object 2"/>
          <p:cNvGraphicFramePr>
            <a:graphicFrameLocks noChangeAspect="1"/>
          </p:cNvGraphicFramePr>
          <p:nvPr/>
        </p:nvGraphicFramePr>
        <p:xfrm>
          <a:off x="7655900" y="3089592"/>
          <a:ext cx="285752" cy="738193"/>
        </p:xfrm>
        <a:graphic>
          <a:graphicData uri="http://schemas.openxmlformats.org/presentationml/2006/ole">
            <mc:AlternateContent xmlns:mc="http://schemas.openxmlformats.org/markup-compatibility/2006">
              <mc:Choice xmlns:v="urn:schemas-microsoft-com:vml" Requires="v">
                <p:oleObj spid="_x0000_s9217" name="Equation" r:id="rId2" imgW="3657600" imgH="9448800" progId="Equation.DSMT4">
                  <p:embed/>
                </p:oleObj>
              </mc:Choice>
              <mc:Fallback>
                <p:oleObj name="Equation" r:id="rId2" imgW="3657600" imgH="9448800" progId="Equation.DSMT4">
                  <p:embed/>
                  <p:pic>
                    <p:nvPicPr>
                      <p:cNvPr id="0" name="图片 9216"/>
                      <p:cNvPicPr>
                        <a:picLocks noChangeAspect="1"/>
                      </p:cNvPicPr>
                      <p:nvPr/>
                    </p:nvPicPr>
                    <p:blipFill>
                      <a:blip r:embed="rId3"/>
                      <a:stretch>
                        <a:fillRect/>
                      </a:stretch>
                    </p:blipFill>
                    <p:spPr>
                      <a:xfrm>
                        <a:off x="7655900" y="3089592"/>
                        <a:ext cx="285752" cy="738193"/>
                      </a:xfrm>
                      <a:prstGeom prst="rect">
                        <a:avLst/>
                      </a:prstGeom>
                      <a:noFill/>
                      <a:ln w="9525">
                        <a:noFill/>
                      </a:ln>
                    </p:spPr>
                  </p:pic>
                </p:oleObj>
              </mc:Fallback>
            </mc:AlternateContent>
          </a:graphicData>
        </a:graphic>
      </p:graphicFrame>
      <p:graphicFrame>
        <p:nvGraphicFramePr>
          <p:cNvPr id="25603" name="Object 3"/>
          <p:cNvGraphicFramePr>
            <a:graphicFrameLocks noChangeAspect="1"/>
          </p:cNvGraphicFramePr>
          <p:nvPr/>
        </p:nvGraphicFramePr>
        <p:xfrm>
          <a:off x="297786" y="4232600"/>
          <a:ext cx="1785950" cy="768951"/>
        </p:xfrm>
        <a:graphic>
          <a:graphicData uri="http://schemas.openxmlformats.org/presentationml/2006/ole">
            <mc:AlternateContent xmlns:mc="http://schemas.openxmlformats.org/markup-compatibility/2006">
              <mc:Choice xmlns:v="urn:schemas-microsoft-com:vml" Requires="v">
                <p:oleObj spid="_x0000_s9218" name="Equation" r:id="rId4" imgW="21945600" imgH="9448800" progId="Equation.DSMT4">
                  <p:embed/>
                </p:oleObj>
              </mc:Choice>
              <mc:Fallback>
                <p:oleObj name="Equation" r:id="rId4" imgW="21945600" imgH="9448800" progId="Equation.DSMT4">
                  <p:embed/>
                  <p:pic>
                    <p:nvPicPr>
                      <p:cNvPr id="0" name="图片 9217"/>
                      <p:cNvPicPr>
                        <a:picLocks noChangeAspect="1"/>
                      </p:cNvPicPr>
                      <p:nvPr/>
                    </p:nvPicPr>
                    <p:blipFill>
                      <a:blip r:embed="rId5"/>
                      <a:stretch>
                        <a:fillRect/>
                      </a:stretch>
                    </p:blipFill>
                    <p:spPr>
                      <a:xfrm>
                        <a:off x="297786" y="4232600"/>
                        <a:ext cx="1785950" cy="768951"/>
                      </a:xfrm>
                      <a:prstGeom prst="rect">
                        <a:avLst/>
                      </a:prstGeom>
                      <a:noFill/>
                      <a:ln w="9525">
                        <a:noFill/>
                      </a:ln>
                    </p:spPr>
                  </p:pic>
                </p:oleObj>
              </mc:Fallback>
            </mc:AlternateContent>
          </a:graphicData>
        </a:graphic>
      </p:graphicFrame>
      <p:graphicFrame>
        <p:nvGraphicFramePr>
          <p:cNvPr id="25604" name="Object 4"/>
          <p:cNvGraphicFramePr>
            <a:graphicFrameLocks noChangeAspect="1"/>
          </p:cNvGraphicFramePr>
          <p:nvPr/>
        </p:nvGraphicFramePr>
        <p:xfrm>
          <a:off x="3560124" y="4304038"/>
          <a:ext cx="2239927" cy="857256"/>
        </p:xfrm>
        <a:graphic>
          <a:graphicData uri="http://schemas.openxmlformats.org/presentationml/2006/ole">
            <mc:AlternateContent xmlns:mc="http://schemas.openxmlformats.org/markup-compatibility/2006">
              <mc:Choice xmlns:v="urn:schemas-microsoft-com:vml" Requires="v">
                <p:oleObj spid="_x0000_s9219" name="Equation" r:id="rId6" imgW="24688800" imgH="9448800" progId="Equation.DSMT4">
                  <p:embed/>
                </p:oleObj>
              </mc:Choice>
              <mc:Fallback>
                <p:oleObj name="Equation" r:id="rId6" imgW="24688800" imgH="9448800" progId="Equation.DSMT4">
                  <p:embed/>
                  <p:pic>
                    <p:nvPicPr>
                      <p:cNvPr id="0" name="图片 9218"/>
                      <p:cNvPicPr>
                        <a:picLocks noChangeAspect="1"/>
                      </p:cNvPicPr>
                      <p:nvPr/>
                    </p:nvPicPr>
                    <p:blipFill>
                      <a:blip r:embed="rId7"/>
                      <a:stretch>
                        <a:fillRect/>
                      </a:stretch>
                    </p:blipFill>
                    <p:spPr>
                      <a:xfrm>
                        <a:off x="3560124" y="4304038"/>
                        <a:ext cx="2239927" cy="857256"/>
                      </a:xfrm>
                      <a:prstGeom prst="rect">
                        <a:avLst/>
                      </a:prstGeom>
                      <a:noFill/>
                      <a:ln w="9525">
                        <a:noFill/>
                      </a:ln>
                    </p:spPr>
                  </p:pic>
                </p:oleObj>
              </mc:Fallback>
            </mc:AlternateContent>
          </a:graphicData>
        </a:graphic>
      </p:graphicFrame>
      <p:sp>
        <p:nvSpPr>
          <p:cNvPr id="7" name="矩形 6"/>
          <p:cNvSpPr/>
          <p:nvPr/>
        </p:nvSpPr>
        <p:spPr>
          <a:xfrm>
            <a:off x="3786182" y="1643050"/>
            <a:ext cx="423514" cy="523220"/>
          </a:xfrm>
          <a:prstGeom prst="rect">
            <a:avLst/>
          </a:prstGeom>
        </p:spPr>
        <p:txBody>
          <a:bodyPr wrap="none">
            <a:spAutoFit/>
          </a:bodyPr>
          <a:lstStyle/>
          <a:p>
            <a:r>
              <a:rPr lang="en-US" altLang="zh-CN" sz="2800"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3200" dirty="0">
              <a:solidFill>
                <a:srgbClr val="FF33CC"/>
              </a:solidFill>
            </a:endParaRPr>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8"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9"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0"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25602"/>
                                        </p:tgtEl>
                                        <p:attrNameLst>
                                          <p:attrName>style.visibility</p:attrName>
                                        </p:attrNameLst>
                                      </p:cBhvr>
                                      <p:to>
                                        <p:strVal val="visible"/>
                                      </p:to>
                                    </p:set>
                                    <p:animEffect transition="in" filter="wipe(down)">
                                      <p:cBhvr>
                                        <p:cTn id="10" dur="500"/>
                                        <p:tgtEl>
                                          <p:spTgt spid="25602"/>
                                        </p:tgtEl>
                                      </p:cBhvr>
                                    </p:animEffect>
                                  </p:childTnLst>
                                </p:cTn>
                              </p:par>
                              <p:par>
                                <p:cTn id="11" presetID="22" presetClass="entr" presetSubtype="4" fill="hold" nodeType="withEffect">
                                  <p:stCondLst>
                                    <p:cond delay="0"/>
                                  </p:stCondLst>
                                  <p:childTnLst>
                                    <p:set>
                                      <p:cBhvr>
                                        <p:cTn id="12" dur="1" fill="hold">
                                          <p:stCondLst>
                                            <p:cond delay="0"/>
                                          </p:stCondLst>
                                        </p:cTn>
                                        <p:tgtEl>
                                          <p:spTgt spid="25603"/>
                                        </p:tgtEl>
                                        <p:attrNameLst>
                                          <p:attrName>style.visibility</p:attrName>
                                        </p:attrNameLst>
                                      </p:cBhvr>
                                      <p:to>
                                        <p:strVal val="visible"/>
                                      </p:to>
                                    </p:set>
                                    <p:animEffect transition="in" filter="wipe(down)">
                                      <p:cBhvr>
                                        <p:cTn id="13" dur="500"/>
                                        <p:tgtEl>
                                          <p:spTgt spid="25603"/>
                                        </p:tgtEl>
                                      </p:cBhvr>
                                    </p:animEffect>
                                  </p:childTnLst>
                                </p:cTn>
                              </p:par>
                              <p:par>
                                <p:cTn id="14" presetID="22" presetClass="entr" presetSubtype="4" fill="hold" nodeType="withEffect">
                                  <p:stCondLst>
                                    <p:cond delay="0"/>
                                  </p:stCondLst>
                                  <p:childTnLst>
                                    <p:set>
                                      <p:cBhvr>
                                        <p:cTn id="15" dur="1" fill="hold">
                                          <p:stCondLst>
                                            <p:cond delay="0"/>
                                          </p:stCondLst>
                                        </p:cTn>
                                        <p:tgtEl>
                                          <p:spTgt spid="25604"/>
                                        </p:tgtEl>
                                        <p:attrNameLst>
                                          <p:attrName>style.visibility</p:attrName>
                                        </p:attrNameLst>
                                      </p:cBhvr>
                                      <p:to>
                                        <p:strVal val="visible"/>
                                      </p:to>
                                    </p:set>
                                    <p:animEffect transition="in" filter="wipe(down)">
                                      <p:cBhvr>
                                        <p:cTn id="16" dur="500"/>
                                        <p:tgtEl>
                                          <p:spTgt spid="2560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blinds(horizontal)">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928662" y="214290"/>
            <a:ext cx="7500990"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已知</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是成比例线段，且</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，则</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6626" name="Rectangle 2"/>
          <p:cNvSpPr>
            <a:spLocks noChangeArrowheads="1"/>
          </p:cNvSpPr>
          <p:nvPr/>
        </p:nvSpPr>
        <p:spPr bwMode="auto">
          <a:xfrm>
            <a:off x="428596" y="1357298"/>
            <a:ext cx="8429684" cy="203132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800" b="0" i="0" u="none" strike="noStrike" cap="none" normalizeH="0" baseline="0" dirty="0" smtClean="0">
                <a:ln>
                  <a:noFill/>
                </a:ln>
                <a:solidFill>
                  <a:srgbClr val="FF33CC"/>
                </a:solidFill>
                <a:effectLst/>
                <a:latin typeface="Times New Roman" panose="02020603050405020304" pitchFamily="18" charset="0"/>
                <a:ea typeface="楷体_GB2312" pitchFamily="49" charset="-122"/>
                <a:cs typeface="Times New Roman" panose="02020603050405020304" pitchFamily="18" charset="0"/>
              </a:rPr>
              <a:t>解析</a:t>
            </a:r>
            <a:r>
              <a:rPr kumimoji="0" lang="en-US" altLang="zh-CN" sz="2800" b="0" i="0" u="none" strike="noStrike" cap="none" normalizeH="0" baseline="0" dirty="0" smtClean="0">
                <a:ln>
                  <a:noFill/>
                </a:ln>
                <a:solidFill>
                  <a:srgbClr val="FF33CC"/>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因为</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是成比例线段，所以            ，把</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=3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=2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=6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代入，得 </a:t>
            </a:r>
            <a:r>
              <a:rPr lang="en-US" altLang="zh-CN" sz="2800" dirty="0" smtClean="0">
                <a:solidFill>
                  <a:srgbClr val="000000"/>
                </a:solidFill>
                <a:latin typeface="Times New Roman" panose="02020603050405020304" pitchFamily="18" charset="0"/>
                <a:ea typeface="楷体_GB2312" pitchFamily="49" charset="-122"/>
                <a:cs typeface="Times New Roman" panose="02020603050405020304" pitchFamily="18" charset="0"/>
              </a:rPr>
              <a:t>          </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，解得</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=4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故填</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4</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graphicFrame>
        <p:nvGraphicFramePr>
          <p:cNvPr id="26627" name="Object 3"/>
          <p:cNvGraphicFramePr>
            <a:graphicFrameLocks noChangeAspect="1"/>
          </p:cNvGraphicFramePr>
          <p:nvPr/>
        </p:nvGraphicFramePr>
        <p:xfrm>
          <a:off x="7215206" y="1500174"/>
          <a:ext cx="642942" cy="604240"/>
        </p:xfrm>
        <a:graphic>
          <a:graphicData uri="http://schemas.openxmlformats.org/presentationml/2006/ole">
            <mc:AlternateContent xmlns:mc="http://schemas.openxmlformats.org/markup-compatibility/2006">
              <mc:Choice xmlns:v="urn:schemas-microsoft-com:vml" Requires="v">
                <p:oleObj spid="_x0000_s10241" name="Equation" r:id="rId2" imgW="10058400" imgH="9448800" progId="Equation.DSMT4">
                  <p:embed/>
                </p:oleObj>
              </mc:Choice>
              <mc:Fallback>
                <p:oleObj name="Equation" r:id="rId2" imgW="10058400" imgH="9448800" progId="Equation.DSMT4">
                  <p:embed/>
                  <p:pic>
                    <p:nvPicPr>
                      <p:cNvPr id="0" name="图片 10240"/>
                      <p:cNvPicPr>
                        <a:picLocks noChangeAspect="1"/>
                      </p:cNvPicPr>
                      <p:nvPr/>
                    </p:nvPicPr>
                    <p:blipFill>
                      <a:blip r:embed="rId3"/>
                      <a:stretch>
                        <a:fillRect/>
                      </a:stretch>
                    </p:blipFill>
                    <p:spPr>
                      <a:xfrm>
                        <a:off x="7215206" y="1500174"/>
                        <a:ext cx="642942" cy="604240"/>
                      </a:xfrm>
                      <a:prstGeom prst="rect">
                        <a:avLst/>
                      </a:prstGeom>
                      <a:noFill/>
                      <a:ln w="9525">
                        <a:noFill/>
                      </a:ln>
                    </p:spPr>
                  </p:pic>
                </p:oleObj>
              </mc:Fallback>
            </mc:AlternateContent>
          </a:graphicData>
        </a:graphic>
      </p:graphicFrame>
      <p:graphicFrame>
        <p:nvGraphicFramePr>
          <p:cNvPr id="26628" name="Object 4"/>
          <p:cNvGraphicFramePr>
            <a:graphicFrameLocks noChangeAspect="1"/>
          </p:cNvGraphicFramePr>
          <p:nvPr/>
        </p:nvGraphicFramePr>
        <p:xfrm>
          <a:off x="6357950" y="2143116"/>
          <a:ext cx="589785" cy="554040"/>
        </p:xfrm>
        <a:graphic>
          <a:graphicData uri="http://schemas.openxmlformats.org/presentationml/2006/ole">
            <mc:AlternateContent xmlns:mc="http://schemas.openxmlformats.org/markup-compatibility/2006">
              <mc:Choice xmlns:v="urn:schemas-microsoft-com:vml" Requires="v">
                <p:oleObj spid="_x0000_s10242" name="Equation" r:id="rId4" imgW="10058400" imgH="9448800" progId="Equation.DSMT4">
                  <p:embed/>
                </p:oleObj>
              </mc:Choice>
              <mc:Fallback>
                <p:oleObj name="Equation" r:id="rId4" imgW="10058400" imgH="9448800" progId="Equation.DSMT4">
                  <p:embed/>
                  <p:pic>
                    <p:nvPicPr>
                      <p:cNvPr id="0" name="图片 10241"/>
                      <p:cNvPicPr>
                        <a:picLocks noChangeAspect="1"/>
                      </p:cNvPicPr>
                      <p:nvPr/>
                    </p:nvPicPr>
                    <p:blipFill>
                      <a:blip r:embed="rId5"/>
                      <a:stretch>
                        <a:fillRect/>
                      </a:stretch>
                    </p:blipFill>
                    <p:spPr>
                      <a:xfrm>
                        <a:off x="6357950" y="2143116"/>
                        <a:ext cx="589785" cy="554040"/>
                      </a:xfrm>
                      <a:prstGeom prst="rect">
                        <a:avLst/>
                      </a:prstGeom>
                      <a:noFill/>
                      <a:ln w="9525">
                        <a:noFill/>
                      </a:ln>
                    </p:spPr>
                  </p:pic>
                </p:oleObj>
              </mc:Fallback>
            </mc:AlternateContent>
          </a:graphicData>
        </a:graphic>
      </p:graphicFrame>
      <p:sp>
        <p:nvSpPr>
          <p:cNvPr id="6" name="矩形 5"/>
          <p:cNvSpPr/>
          <p:nvPr/>
        </p:nvSpPr>
        <p:spPr>
          <a:xfrm>
            <a:off x="5214942" y="642918"/>
            <a:ext cx="364202" cy="523220"/>
          </a:xfrm>
          <a:prstGeom prst="rect">
            <a:avLst/>
          </a:prstGeom>
        </p:spPr>
        <p:txBody>
          <a:bodyPr wrap="none">
            <a:spAutoFit/>
          </a:bodyPr>
          <a:lstStyle/>
          <a:p>
            <a:r>
              <a:rPr lang="en-US" altLang="zh-CN" sz="2800" dirty="0" smtClean="0">
                <a:solidFill>
                  <a:srgbClr val="FF33CC"/>
                </a:solidFill>
                <a:latin typeface="Times New Roman" panose="02020603050405020304" pitchFamily="18" charset="0"/>
                <a:ea typeface="楷体_GB2312" pitchFamily="49" charset="-122"/>
                <a:cs typeface="Times New Roman" panose="02020603050405020304" pitchFamily="18" charset="0"/>
              </a:rPr>
              <a:t>4</a:t>
            </a:r>
            <a:endParaRPr lang="zh-CN" altLang="en-US" sz="3200" dirty="0">
              <a:solidFill>
                <a:srgbClr val="FF33CC"/>
              </a:solidFill>
            </a:endParaRPr>
          </a:p>
        </p:txBody>
      </p:sp>
      <p:sp>
        <p:nvSpPr>
          <p:cNvPr id="26629" name="Rectangle 5"/>
          <p:cNvSpPr>
            <a:spLocks noChangeArrowheads="1"/>
          </p:cNvSpPr>
          <p:nvPr/>
        </p:nvSpPr>
        <p:spPr bwMode="auto">
          <a:xfrm>
            <a:off x="214282" y="3500438"/>
            <a:ext cx="8429684"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在比例尺为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6000000</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的地图上，量得南京到北京的距离是</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，则这两地的实际距离是</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km</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6631" name="Object 7"/>
          <p:cNvGraphicFramePr>
            <a:graphicFrameLocks noChangeAspect="1"/>
          </p:cNvGraphicFramePr>
          <p:nvPr/>
        </p:nvGraphicFramePr>
        <p:xfrm>
          <a:off x="3071802" y="5143512"/>
          <a:ext cx="1578082" cy="679452"/>
        </p:xfrm>
        <a:graphic>
          <a:graphicData uri="http://schemas.openxmlformats.org/presentationml/2006/ole">
            <mc:AlternateContent xmlns:mc="http://schemas.openxmlformats.org/markup-compatibility/2006">
              <mc:Choice xmlns:v="urn:schemas-microsoft-com:vml" Requires="v">
                <p:oleObj spid="_x0000_s10243" name="Equation" r:id="rId6" imgW="21945600" imgH="9448800" progId="Equation.DSMT4">
                  <p:embed/>
                </p:oleObj>
              </mc:Choice>
              <mc:Fallback>
                <p:oleObj name="Equation" r:id="rId6" imgW="21945600" imgH="9448800" progId="Equation.DSMT4">
                  <p:embed/>
                  <p:pic>
                    <p:nvPicPr>
                      <p:cNvPr id="0" name="图片 10242"/>
                      <p:cNvPicPr>
                        <a:picLocks noChangeAspect="1"/>
                      </p:cNvPicPr>
                      <p:nvPr/>
                    </p:nvPicPr>
                    <p:blipFill>
                      <a:blip r:embed="rId7"/>
                      <a:stretch>
                        <a:fillRect/>
                      </a:stretch>
                    </p:blipFill>
                    <p:spPr>
                      <a:xfrm>
                        <a:off x="3071802" y="5143512"/>
                        <a:ext cx="1578082" cy="679452"/>
                      </a:xfrm>
                      <a:prstGeom prst="rect">
                        <a:avLst/>
                      </a:prstGeom>
                      <a:noFill/>
                      <a:ln w="9525">
                        <a:noFill/>
                      </a:ln>
                    </p:spPr>
                  </p:pic>
                </p:oleObj>
              </mc:Fallback>
            </mc:AlternateContent>
          </a:graphicData>
        </a:graphic>
      </p:graphicFrame>
      <p:sp>
        <p:nvSpPr>
          <p:cNvPr id="26632" name="Rectangle 8"/>
          <p:cNvSpPr>
            <a:spLocks noChangeArrowheads="1"/>
          </p:cNvSpPr>
          <p:nvPr/>
        </p:nvSpPr>
        <p:spPr bwMode="auto">
          <a:xfrm>
            <a:off x="357158" y="4572008"/>
            <a:ext cx="8001056"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33CC"/>
                </a:solidFill>
                <a:effectLst/>
                <a:latin typeface="Times New Roman" panose="02020603050405020304" pitchFamily="18" charset="0"/>
                <a:ea typeface="楷体_GB2312" pitchFamily="49" charset="-122"/>
                <a:cs typeface="Times New Roman" panose="02020603050405020304" pitchFamily="18" charset="0"/>
              </a:rPr>
              <a:t>解析</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设两地的实际距离为</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根据图上距离与实际距离的比等于比例尺，得                         ，解得</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=90000000</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90000000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cm</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=900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km</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故填</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900</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11" name="矩形 10"/>
          <p:cNvSpPr/>
          <p:nvPr/>
        </p:nvSpPr>
        <p:spPr>
          <a:xfrm>
            <a:off x="4786314" y="3857628"/>
            <a:ext cx="646331" cy="461665"/>
          </a:xfrm>
          <a:prstGeom prst="rect">
            <a:avLst/>
          </a:prstGeom>
        </p:spPr>
        <p:txBody>
          <a:bodyPr wrap="none">
            <a:spAutoFit/>
          </a:bodyPr>
          <a:lstStyle/>
          <a:p>
            <a:r>
              <a:rPr lang="en-US" altLang="zh-CN" sz="2400" dirty="0" smtClean="0">
                <a:solidFill>
                  <a:srgbClr val="FF33CC"/>
                </a:solidFill>
                <a:latin typeface="Times New Roman" panose="02020603050405020304" pitchFamily="18" charset="0"/>
                <a:ea typeface="楷体_GB2312" pitchFamily="49" charset="-122"/>
                <a:cs typeface="Times New Roman" panose="02020603050405020304" pitchFamily="18" charset="0"/>
              </a:rPr>
              <a:t>900</a:t>
            </a:r>
            <a:endParaRPr lang="zh-CN" altLang="en-US" sz="3200" dirty="0">
              <a:solidFill>
                <a:srgbClr val="FF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627"/>
                                        </p:tgtEl>
                                        <p:attrNameLst>
                                          <p:attrName>style.visibility</p:attrName>
                                        </p:attrNameLst>
                                      </p:cBhvr>
                                      <p:to>
                                        <p:strVal val="visible"/>
                                      </p:to>
                                    </p:set>
                                    <p:animEffect transition="in" filter="wipe(down)">
                                      <p:cBhvr>
                                        <p:cTn id="11" dur="500"/>
                                        <p:tgtEl>
                                          <p:spTgt spid="2662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628"/>
                                        </p:tgtEl>
                                        <p:attrNameLst>
                                          <p:attrName>style.visibility</p:attrName>
                                        </p:attrNameLst>
                                      </p:cBhvr>
                                      <p:to>
                                        <p:strVal val="visible"/>
                                      </p:to>
                                    </p:set>
                                    <p:animEffect transition="in" filter="wipe(down)">
                                      <p:cBhvr>
                                        <p:cTn id="15" dur="500"/>
                                        <p:tgtEl>
                                          <p:spTgt spid="2662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blinds(horizontal)">
                                      <p:cBhvr>
                                        <p:cTn id="25" dur="500"/>
                                        <p:tgtEl>
                                          <p:spTgt spid="2662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6631"/>
                                        </p:tgtEl>
                                        <p:attrNameLst>
                                          <p:attrName>style.visibility</p:attrName>
                                        </p:attrNameLst>
                                      </p:cBhvr>
                                      <p:to>
                                        <p:strVal val="visible"/>
                                      </p:to>
                                    </p:set>
                                    <p:animEffect transition="in" filter="blinds(horizontal)">
                                      <p:cBhvr>
                                        <p:cTn id="30" dur="500"/>
                                        <p:tgtEl>
                                          <p:spTgt spid="2663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6632"/>
                                        </p:tgtEl>
                                        <p:attrNameLst>
                                          <p:attrName>style.visibility</p:attrName>
                                        </p:attrNameLst>
                                      </p:cBhvr>
                                      <p:to>
                                        <p:strVal val="visible"/>
                                      </p:to>
                                    </p:set>
                                    <p:animEffect transition="in" filter="blinds(horizontal)">
                                      <p:cBhvr>
                                        <p:cTn id="33" dur="500"/>
                                        <p:tgtEl>
                                          <p:spTgt spid="2663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6" grpId="0" autoUpdateAnimBg="0"/>
      <p:bldP spid="26629" grpId="0" bldLvl="0" animBg="1" autoUpdateAnimBg="0"/>
      <p:bldP spid="26632" grpId="0" bldLvl="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7650" name="图片 292"/>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5000628" y="928670"/>
            <a:ext cx="3500462" cy="1857388"/>
          </a:xfrm>
          <a:prstGeom prst="rect">
            <a:avLst/>
          </a:prstGeom>
          <a:noFill/>
          <a:ln w="9525">
            <a:noFill/>
            <a:miter lim="800000"/>
            <a:headEnd/>
            <a:tailEnd/>
          </a:ln>
        </p:spPr>
      </p:pic>
      <p:sp>
        <p:nvSpPr>
          <p:cNvPr id="27651" name="Rectangle 3"/>
          <p:cNvSpPr>
            <a:spLocks noChangeArrowheads="1"/>
          </p:cNvSpPr>
          <p:nvPr/>
        </p:nvSpPr>
        <p:spPr bwMode="auto">
          <a:xfrm>
            <a:off x="500034" y="857232"/>
            <a:ext cx="4357718"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如图所示，六边形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ABCDEF</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与六边形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A'B'C'D'E'F'</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相似，已知</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=5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cm</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EF</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=6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cm</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CD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与</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C'D'</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的比值为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1∶3</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=125°</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，求</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E'F'</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的长及∠</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E'</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的度数</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mn-ea"/>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p:txBody>
      </p:sp>
      <p:sp>
        <p:nvSpPr>
          <p:cNvPr id="27652" name="Rectangle 4"/>
          <p:cNvSpPr>
            <a:spLocks noChangeArrowheads="1"/>
          </p:cNvSpPr>
          <p:nvPr/>
        </p:nvSpPr>
        <p:spPr bwMode="auto">
          <a:xfrm>
            <a:off x="642910" y="3143248"/>
            <a:ext cx="7572428"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2400" b="0"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六边形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ABCDEF</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与六边形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A'B'C'D'E'F'</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相似，</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7653" name="Object 5"/>
          <p:cNvGraphicFramePr>
            <a:graphicFrameLocks noChangeAspect="1"/>
          </p:cNvGraphicFramePr>
          <p:nvPr/>
        </p:nvGraphicFramePr>
        <p:xfrm>
          <a:off x="1500166" y="4071942"/>
          <a:ext cx="2564383" cy="679452"/>
        </p:xfrm>
        <a:graphic>
          <a:graphicData uri="http://schemas.openxmlformats.org/presentationml/2006/ole">
            <mc:AlternateContent xmlns:mc="http://schemas.openxmlformats.org/markup-compatibility/2006">
              <mc:Choice xmlns:v="urn:schemas-microsoft-com:vml" Requires="v">
                <p:oleObj spid="_x0000_s11265" name="Equation" r:id="rId3" imgW="35661600" imgH="9448800" progId="Equation.DSMT4">
                  <p:embed/>
                </p:oleObj>
              </mc:Choice>
              <mc:Fallback>
                <p:oleObj name="Equation" r:id="rId3" imgW="35661600" imgH="9448800" progId="Equation.DSMT4">
                  <p:embed/>
                  <p:pic>
                    <p:nvPicPr>
                      <p:cNvPr id="0" name="图片 11264"/>
                      <p:cNvPicPr>
                        <a:picLocks noChangeAspect="1"/>
                      </p:cNvPicPr>
                      <p:nvPr/>
                    </p:nvPicPr>
                    <p:blipFill>
                      <a:blip r:embed="rId4"/>
                      <a:stretch>
                        <a:fillRect/>
                      </a:stretch>
                    </p:blipFill>
                    <p:spPr>
                      <a:xfrm>
                        <a:off x="1500166" y="4071942"/>
                        <a:ext cx="2564383" cy="679452"/>
                      </a:xfrm>
                      <a:prstGeom prst="rect">
                        <a:avLst/>
                      </a:prstGeom>
                      <a:noFill/>
                      <a:ln w="9525">
                        <a:noFill/>
                      </a:ln>
                    </p:spPr>
                  </p:pic>
                </p:oleObj>
              </mc:Fallback>
            </mc:AlternateContent>
          </a:graphicData>
        </a:graphic>
      </p:graphicFrame>
      <p:sp>
        <p:nvSpPr>
          <p:cNvPr id="27654" name="Rectangle 6"/>
          <p:cNvSpPr>
            <a:spLocks noChangeArrowheads="1"/>
          </p:cNvSpPr>
          <p:nvPr/>
        </p:nvSpPr>
        <p:spPr bwMode="auto">
          <a:xfrm>
            <a:off x="785786" y="4071942"/>
            <a:ext cx="5715040"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动作按钮: 第一张 6">
            <a:hlinkClick r:id="" action="ppaction://hlinkshowjump?jump=firstslide" highlightClick="1"/>
          </p:cNvPr>
          <p:cNvSpPr/>
          <p:nvPr/>
        </p:nvSpPr>
        <p:spPr>
          <a:xfrm>
            <a:off x="6126827" y="619349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5"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7"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3"/>
                                        </p:tgtEl>
                                        <p:attrNameLst>
                                          <p:attrName>style.visibility</p:attrName>
                                        </p:attrNameLst>
                                      </p:cBhvr>
                                      <p:to>
                                        <p:strVal val="visible"/>
                                      </p:to>
                                    </p:set>
                                    <p:animEffect transition="in" filter="blinds(horizontal)">
                                      <p:cBhvr>
                                        <p:cTn id="12" dur="500"/>
                                        <p:tgtEl>
                                          <p:spTgt spid="2765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7654"/>
                                        </p:tgtEl>
                                        <p:attrNameLst>
                                          <p:attrName>style.visibility</p:attrName>
                                        </p:attrNameLst>
                                      </p:cBhvr>
                                      <p:to>
                                        <p:strVal val="visible"/>
                                      </p:to>
                                    </p:set>
                                    <p:animEffect transition="in" filter="blinds(horizontal)">
                                      <p:cBhvr>
                                        <p:cTn id="15"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ldLvl="0" animBg="1"/>
      <p:bldP spid="2765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923929" y="3429000"/>
            <a:ext cx="2123477" cy="873669"/>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charset="-122"/>
                <a:ea typeface="微软雅黑" panose="020B0503020204020204" charset="-122"/>
              </a:defRPr>
            </a:lvl1pPr>
          </a:lstStyle>
          <a:p>
            <a:r>
              <a:rPr lang="zh-CN" altLang="en-US" sz="5400" dirty="0" smtClean="0">
                <a:solidFill>
                  <a:schemeClr val="accent6">
                    <a:lumMod val="75000"/>
                  </a:schemeClr>
                </a:solidFill>
              </a:rPr>
              <a:t>谢    谢</a:t>
            </a:r>
            <a:endParaRPr lang="zh-CN" altLang="en-US" sz="5400" dirty="0">
              <a:solidFill>
                <a:schemeClr val="accent6">
                  <a:lumMod val="75000"/>
                </a:schemeClr>
              </a:solidFill>
            </a:endParaRPr>
          </a:p>
        </p:txBody>
      </p:sp>
      <p:pic>
        <p:nvPicPr>
          <p:cNvPr id="45" name="Picture 3" descr="field.png"/>
          <p:cNvPicPr>
            <a:picLocks noChangeAspect="1"/>
          </p:cNvPicPr>
          <p:nvPr/>
        </p:nvPicPr>
        <p:blipFill>
          <a:blip r:embed="rId1" cstate="print"/>
          <a:stretch>
            <a:fillRect/>
          </a:stretch>
        </p:blipFill>
        <p:spPr>
          <a:xfrm>
            <a:off x="-39278" y="3552395"/>
            <a:ext cx="9183278" cy="3332989"/>
          </a:xfrm>
          <a:prstGeom prst="rect">
            <a:avLst/>
          </a:prstGeom>
        </p:spPr>
      </p:pic>
      <p:pic>
        <p:nvPicPr>
          <p:cNvPr id="50" name="Picture 2" descr="C:\Users\Administrator\Desktop\兔子.png"/>
          <p:cNvPicPr>
            <a:picLocks noChangeAspect="1" noChangeArrowheads="1"/>
          </p:cNvPicPr>
          <p:nvPr/>
        </p:nvPicPr>
        <p:blipFill>
          <a:blip r:embed="rId2" cstate="print"/>
          <a:srcRect/>
          <a:stretch>
            <a:fillRect/>
          </a:stretch>
        </p:blipFill>
        <p:spPr bwMode="auto">
          <a:xfrm>
            <a:off x="6876256" y="5803901"/>
            <a:ext cx="800100" cy="1054100"/>
          </a:xfrm>
          <a:prstGeom prst="rect">
            <a:avLst/>
          </a:prstGeom>
          <a:noFill/>
        </p:spPr>
      </p:pic>
      <p:sp>
        <p:nvSpPr>
          <p:cNvPr id="9" name="Oval 21"/>
          <p:cNvSpPr>
            <a:spLocks noChangeArrowheads="1"/>
          </p:cNvSpPr>
          <p:nvPr/>
        </p:nvSpPr>
        <p:spPr bwMode="auto">
          <a:xfrm>
            <a:off x="5978452" y="1232595"/>
            <a:ext cx="574675" cy="770467"/>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6116564" y="2091962"/>
            <a:ext cx="576263" cy="768351"/>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1" name="Oval 23"/>
          <p:cNvSpPr>
            <a:spLocks noChangeArrowheads="1"/>
          </p:cNvSpPr>
          <p:nvPr/>
        </p:nvSpPr>
        <p:spPr bwMode="auto">
          <a:xfrm>
            <a:off x="7289726" y="3124895"/>
            <a:ext cx="577850" cy="770467"/>
          </a:xfrm>
          <a:prstGeom prst="ellipse">
            <a:avLst/>
          </a:prstGeom>
          <a:solidFill>
            <a:srgbClr val="D8AEAF">
              <a:alpha val="80000"/>
            </a:srgbClr>
          </a:solidFill>
          <a:ln>
            <a:noFill/>
          </a:ln>
        </p:spPr>
        <p:txBody>
          <a:bodyPr vert="horz" wrap="square" lIns="91440" tIns="45720" rIns="91440" bIns="45720" numCol="1" anchor="t" anchorCtr="0" compatLnSpc="1"/>
          <a:lstStyle/>
          <a:p>
            <a:endParaRPr lang="zh-CN" altLang="en-US"/>
          </a:p>
        </p:txBody>
      </p:sp>
      <p:sp>
        <p:nvSpPr>
          <p:cNvPr id="12" name="Oval 24"/>
          <p:cNvSpPr>
            <a:spLocks noChangeArrowheads="1"/>
          </p:cNvSpPr>
          <p:nvPr/>
        </p:nvSpPr>
        <p:spPr bwMode="auto">
          <a:xfrm>
            <a:off x="7538964" y="2091962"/>
            <a:ext cx="576263" cy="768351"/>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Oval 25"/>
          <p:cNvSpPr>
            <a:spLocks noChangeArrowheads="1"/>
          </p:cNvSpPr>
          <p:nvPr/>
        </p:nvSpPr>
        <p:spPr bwMode="auto">
          <a:xfrm>
            <a:off x="6786489" y="1617828"/>
            <a:ext cx="695325" cy="931333"/>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4" name="Oval 26"/>
          <p:cNvSpPr>
            <a:spLocks noChangeArrowheads="1"/>
          </p:cNvSpPr>
          <p:nvPr/>
        </p:nvSpPr>
        <p:spPr bwMode="auto">
          <a:xfrm>
            <a:off x="6607102" y="2477195"/>
            <a:ext cx="852487" cy="1138767"/>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7"/>
          <p:cNvSpPr>
            <a:spLocks noChangeArrowheads="1"/>
          </p:cNvSpPr>
          <p:nvPr/>
        </p:nvSpPr>
        <p:spPr bwMode="auto">
          <a:xfrm>
            <a:off x="6481689" y="2741780"/>
            <a:ext cx="174625" cy="232833"/>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6" name="Oval 28"/>
          <p:cNvSpPr>
            <a:spLocks noChangeArrowheads="1"/>
          </p:cNvSpPr>
          <p:nvPr/>
        </p:nvSpPr>
        <p:spPr bwMode="auto">
          <a:xfrm>
            <a:off x="7365926" y="2536462"/>
            <a:ext cx="304800" cy="408517"/>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7" name="Oval 29"/>
          <p:cNvSpPr>
            <a:spLocks noChangeArrowheads="1"/>
          </p:cNvSpPr>
          <p:nvPr/>
        </p:nvSpPr>
        <p:spPr bwMode="auto">
          <a:xfrm>
            <a:off x="8244408" y="2468894"/>
            <a:ext cx="400050" cy="535516"/>
          </a:xfrm>
          <a:prstGeom prst="ellipse">
            <a:avLst/>
          </a:prstGeom>
          <a:solidFill>
            <a:srgbClr val="B03896">
              <a:alpha val="80000"/>
            </a:srgbClr>
          </a:solidFill>
          <a:ln>
            <a:noFill/>
          </a:ln>
        </p:spPr>
        <p:txBody>
          <a:bodyPr vert="horz" wrap="square" lIns="91440" tIns="45720" rIns="91440" bIns="45720" numCol="1" anchor="t" anchorCtr="0" compatLnSpc="1"/>
          <a:lstStyle/>
          <a:p>
            <a:endParaRPr lang="zh-CN" altLang="en-US"/>
          </a:p>
        </p:txBody>
      </p:sp>
      <p:sp>
        <p:nvSpPr>
          <p:cNvPr id="18" name="Oval 30"/>
          <p:cNvSpPr>
            <a:spLocks noChangeArrowheads="1"/>
          </p:cNvSpPr>
          <p:nvPr/>
        </p:nvSpPr>
        <p:spPr bwMode="auto">
          <a:xfrm>
            <a:off x="7307189" y="1782928"/>
            <a:ext cx="461963" cy="615951"/>
          </a:xfrm>
          <a:prstGeom prst="ellipse">
            <a:avLst/>
          </a:prstGeom>
          <a:solidFill>
            <a:srgbClr val="A8CE52">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31"/>
          <p:cNvSpPr>
            <a:spLocks noChangeArrowheads="1"/>
          </p:cNvSpPr>
          <p:nvPr/>
        </p:nvSpPr>
        <p:spPr bwMode="auto">
          <a:xfrm>
            <a:off x="7245276" y="1338428"/>
            <a:ext cx="463550" cy="620184"/>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20" name="Oval 32"/>
          <p:cNvSpPr>
            <a:spLocks noChangeArrowheads="1"/>
          </p:cNvSpPr>
          <p:nvPr/>
        </p:nvSpPr>
        <p:spPr bwMode="auto">
          <a:xfrm>
            <a:off x="6480101" y="1956495"/>
            <a:ext cx="290512" cy="387351"/>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23" name="Oval 35"/>
          <p:cNvSpPr>
            <a:spLocks noChangeArrowheads="1"/>
          </p:cNvSpPr>
          <p:nvPr/>
        </p:nvSpPr>
        <p:spPr bwMode="auto">
          <a:xfrm>
            <a:off x="6588224" y="356659"/>
            <a:ext cx="1041400" cy="1386416"/>
          </a:xfrm>
          <a:prstGeom prst="ellipse">
            <a:avLst/>
          </a:prstGeom>
          <a:solidFill>
            <a:srgbClr val="A9D25A"/>
          </a:solidFill>
          <a:ln>
            <a:noFill/>
          </a:ln>
        </p:spPr>
        <p:txBody>
          <a:bodyPr/>
          <a:lstStyle/>
          <a:p>
            <a:endParaRPr lang="zh-CN" altLang="en-US"/>
          </a:p>
        </p:txBody>
      </p:sp>
      <p:sp>
        <p:nvSpPr>
          <p:cNvPr id="24" name="Oval 36"/>
          <p:cNvSpPr>
            <a:spLocks noChangeArrowheads="1"/>
          </p:cNvSpPr>
          <p:nvPr/>
        </p:nvSpPr>
        <p:spPr bwMode="auto">
          <a:xfrm>
            <a:off x="7812361" y="1316766"/>
            <a:ext cx="1042987" cy="1384300"/>
          </a:xfrm>
          <a:prstGeom prst="ellipse">
            <a:avLst/>
          </a:prstGeom>
          <a:solidFill>
            <a:srgbClr val="FBE22D"/>
          </a:solidFill>
          <a:ln>
            <a:noFill/>
          </a:ln>
        </p:spPr>
        <p:txBody>
          <a:bodyPr/>
          <a:lstStyle/>
          <a:p>
            <a:endParaRPr lang="zh-CN" altLang="en-US"/>
          </a:p>
        </p:txBody>
      </p:sp>
      <p:sp>
        <p:nvSpPr>
          <p:cNvPr id="26" name="Freeform 39"/>
          <p:cNvSpPr>
            <a:spLocks noEditPoints="1"/>
          </p:cNvSpPr>
          <p:nvPr/>
        </p:nvSpPr>
        <p:spPr bwMode="auto">
          <a:xfrm>
            <a:off x="8770864" y="2238013"/>
            <a:ext cx="157163" cy="241300"/>
          </a:xfrm>
          <a:custGeom>
            <a:avLst/>
            <a:gdLst>
              <a:gd name="T0" fmla="*/ 14 w 72"/>
              <a:gd name="T1" fmla="*/ 49 h 84"/>
              <a:gd name="T2" fmla="*/ 21 w 72"/>
              <a:gd name="T3" fmla="*/ 49 h 84"/>
              <a:gd name="T4" fmla="*/ 18 w 72"/>
              <a:gd name="T5" fmla="*/ 60 h 84"/>
              <a:gd name="T6" fmla="*/ 14 w 72"/>
              <a:gd name="T7" fmla="*/ 63 h 84"/>
              <a:gd name="T8" fmla="*/ 21 w 72"/>
              <a:gd name="T9" fmla="*/ 63 h 84"/>
              <a:gd name="T10" fmla="*/ 18 w 72"/>
              <a:gd name="T11" fmla="*/ 33 h 84"/>
              <a:gd name="T12" fmla="*/ 14 w 72"/>
              <a:gd name="T13" fmla="*/ 36 h 84"/>
              <a:gd name="T14" fmla="*/ 21 w 72"/>
              <a:gd name="T15" fmla="*/ 36 h 84"/>
              <a:gd name="T16" fmla="*/ 69 w 72"/>
              <a:gd name="T17" fmla="*/ 13 h 84"/>
              <a:gd name="T18" fmla="*/ 60 w 72"/>
              <a:gd name="T19" fmla="*/ 13 h 84"/>
              <a:gd name="T20" fmla="*/ 58 w 72"/>
              <a:gd name="T21" fmla="*/ 10 h 84"/>
              <a:gd name="T22" fmla="*/ 45 w 72"/>
              <a:gd name="T23" fmla="*/ 4 h 84"/>
              <a:gd name="T24" fmla="*/ 27 w 72"/>
              <a:gd name="T25" fmla="*/ 4 h 84"/>
              <a:gd name="T26" fmla="*/ 14 w 72"/>
              <a:gd name="T27" fmla="*/ 10 h 84"/>
              <a:gd name="T28" fmla="*/ 12 w 72"/>
              <a:gd name="T29" fmla="*/ 13 h 84"/>
              <a:gd name="T30" fmla="*/ 0 w 72"/>
              <a:gd name="T31" fmla="*/ 16 h 84"/>
              <a:gd name="T32" fmla="*/ 3 w 72"/>
              <a:gd name="T33" fmla="*/ 84 h 84"/>
              <a:gd name="T34" fmla="*/ 72 w 72"/>
              <a:gd name="T35" fmla="*/ 81 h 84"/>
              <a:gd name="T36" fmla="*/ 69 w 72"/>
              <a:gd name="T37" fmla="*/ 13 h 84"/>
              <a:gd name="T38" fmla="*/ 30 w 72"/>
              <a:gd name="T39" fmla="*/ 6 h 84"/>
              <a:gd name="T40" fmla="*/ 42 w 72"/>
              <a:gd name="T41" fmla="*/ 6 h 84"/>
              <a:gd name="T42" fmla="*/ 28 w 72"/>
              <a:gd name="T43" fmla="*/ 10 h 84"/>
              <a:gd name="T44" fmla="*/ 16 w 72"/>
              <a:gd name="T45" fmla="*/ 13 h 84"/>
              <a:gd name="T46" fmla="*/ 56 w 72"/>
              <a:gd name="T47" fmla="*/ 13 h 84"/>
              <a:gd name="T48" fmla="*/ 16 w 72"/>
              <a:gd name="T49" fmla="*/ 19 h 84"/>
              <a:gd name="T50" fmla="*/ 66 w 72"/>
              <a:gd name="T51" fmla="*/ 78 h 84"/>
              <a:gd name="T52" fmla="*/ 7 w 72"/>
              <a:gd name="T53" fmla="*/ 78 h 84"/>
              <a:gd name="T54" fmla="*/ 12 w 72"/>
              <a:gd name="T55" fmla="*/ 19 h 84"/>
              <a:gd name="T56" fmla="*/ 14 w 72"/>
              <a:gd name="T57" fmla="*/ 23 h 84"/>
              <a:gd name="T58" fmla="*/ 60 w 72"/>
              <a:gd name="T59" fmla="*/ 21 h 84"/>
              <a:gd name="T60" fmla="*/ 66 w 72"/>
              <a:gd name="T61" fmla="*/ 19 h 84"/>
              <a:gd name="T62" fmla="*/ 54 w 72"/>
              <a:gd name="T63" fmla="*/ 34 h 84"/>
              <a:gd name="T64" fmla="*/ 27 w 72"/>
              <a:gd name="T65" fmla="*/ 34 h 84"/>
              <a:gd name="T66" fmla="*/ 27 w 72"/>
              <a:gd name="T67" fmla="*/ 38 h 84"/>
              <a:gd name="T68" fmla="*/ 56 w 72"/>
              <a:gd name="T69" fmla="*/ 36 h 84"/>
              <a:gd name="T70" fmla="*/ 54 w 72"/>
              <a:gd name="T71" fmla="*/ 61 h 84"/>
              <a:gd name="T72" fmla="*/ 27 w 72"/>
              <a:gd name="T73" fmla="*/ 61 h 84"/>
              <a:gd name="T74" fmla="*/ 27 w 72"/>
              <a:gd name="T75" fmla="*/ 65 h 84"/>
              <a:gd name="T76" fmla="*/ 56 w 72"/>
              <a:gd name="T77" fmla="*/ 63 h 84"/>
              <a:gd name="T78" fmla="*/ 54 w 72"/>
              <a:gd name="T79" fmla="*/ 48 h 84"/>
              <a:gd name="T80" fmla="*/ 27 w 72"/>
              <a:gd name="T81" fmla="*/ 48 h 84"/>
              <a:gd name="T82" fmla="*/ 27 w 72"/>
              <a:gd name="T83" fmla="*/ 51 h 84"/>
              <a:gd name="T84" fmla="*/ 56 w 72"/>
              <a:gd name="T8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84">
                <a:moveTo>
                  <a:pt x="18" y="46"/>
                </a:moveTo>
                <a:cubicBezTo>
                  <a:pt x="16" y="46"/>
                  <a:pt x="14" y="48"/>
                  <a:pt x="14" y="49"/>
                </a:cubicBezTo>
                <a:cubicBezTo>
                  <a:pt x="14" y="51"/>
                  <a:pt x="16" y="53"/>
                  <a:pt x="18" y="53"/>
                </a:cubicBezTo>
                <a:cubicBezTo>
                  <a:pt x="19" y="53"/>
                  <a:pt x="21" y="51"/>
                  <a:pt x="21" y="49"/>
                </a:cubicBezTo>
                <a:cubicBezTo>
                  <a:pt x="21" y="48"/>
                  <a:pt x="19" y="46"/>
                  <a:pt x="18" y="46"/>
                </a:cubicBezTo>
                <a:close/>
                <a:moveTo>
                  <a:pt x="18" y="60"/>
                </a:moveTo>
                <a:cubicBezTo>
                  <a:pt x="18" y="60"/>
                  <a:pt x="18" y="60"/>
                  <a:pt x="18" y="60"/>
                </a:cubicBezTo>
                <a:cubicBezTo>
                  <a:pt x="16" y="60"/>
                  <a:pt x="14" y="61"/>
                  <a:pt x="14" y="63"/>
                </a:cubicBezTo>
                <a:cubicBezTo>
                  <a:pt x="14" y="65"/>
                  <a:pt x="16" y="66"/>
                  <a:pt x="18" y="66"/>
                </a:cubicBezTo>
                <a:cubicBezTo>
                  <a:pt x="19" y="66"/>
                  <a:pt x="21" y="65"/>
                  <a:pt x="21" y="63"/>
                </a:cubicBezTo>
                <a:cubicBezTo>
                  <a:pt x="21" y="61"/>
                  <a:pt x="19" y="60"/>
                  <a:pt x="18" y="60"/>
                </a:cubicBezTo>
                <a:close/>
                <a:moveTo>
                  <a:pt x="18" y="33"/>
                </a:moveTo>
                <a:cubicBezTo>
                  <a:pt x="18" y="33"/>
                  <a:pt x="18" y="33"/>
                  <a:pt x="18" y="33"/>
                </a:cubicBezTo>
                <a:cubicBezTo>
                  <a:pt x="16" y="33"/>
                  <a:pt x="14" y="34"/>
                  <a:pt x="14" y="36"/>
                </a:cubicBezTo>
                <a:cubicBezTo>
                  <a:pt x="14" y="38"/>
                  <a:pt x="16" y="39"/>
                  <a:pt x="18" y="39"/>
                </a:cubicBezTo>
                <a:cubicBezTo>
                  <a:pt x="19" y="39"/>
                  <a:pt x="21" y="38"/>
                  <a:pt x="21" y="36"/>
                </a:cubicBezTo>
                <a:cubicBezTo>
                  <a:pt x="21" y="34"/>
                  <a:pt x="19" y="33"/>
                  <a:pt x="18" y="33"/>
                </a:cubicBezTo>
                <a:close/>
                <a:moveTo>
                  <a:pt x="69" y="13"/>
                </a:moveTo>
                <a:cubicBezTo>
                  <a:pt x="69" y="13"/>
                  <a:pt x="69" y="13"/>
                  <a:pt x="69" y="13"/>
                </a:cubicBezTo>
                <a:cubicBezTo>
                  <a:pt x="60" y="13"/>
                  <a:pt x="60" y="13"/>
                  <a:pt x="60" y="13"/>
                </a:cubicBezTo>
                <a:cubicBezTo>
                  <a:pt x="60" y="11"/>
                  <a:pt x="60" y="11"/>
                  <a:pt x="60" y="11"/>
                </a:cubicBezTo>
                <a:cubicBezTo>
                  <a:pt x="60" y="10"/>
                  <a:pt x="59" y="10"/>
                  <a:pt x="58" y="10"/>
                </a:cubicBezTo>
                <a:cubicBezTo>
                  <a:pt x="48" y="10"/>
                  <a:pt x="48" y="10"/>
                  <a:pt x="48" y="10"/>
                </a:cubicBezTo>
                <a:cubicBezTo>
                  <a:pt x="47" y="7"/>
                  <a:pt x="46" y="5"/>
                  <a:pt x="45" y="4"/>
                </a:cubicBezTo>
                <a:cubicBezTo>
                  <a:pt x="43" y="1"/>
                  <a:pt x="39" y="0"/>
                  <a:pt x="36" y="0"/>
                </a:cubicBezTo>
                <a:cubicBezTo>
                  <a:pt x="33" y="0"/>
                  <a:pt x="30" y="1"/>
                  <a:pt x="27" y="4"/>
                </a:cubicBezTo>
                <a:cubicBezTo>
                  <a:pt x="26" y="5"/>
                  <a:pt x="25" y="7"/>
                  <a:pt x="24" y="10"/>
                </a:cubicBezTo>
                <a:cubicBezTo>
                  <a:pt x="14" y="10"/>
                  <a:pt x="14" y="10"/>
                  <a:pt x="14" y="10"/>
                </a:cubicBezTo>
                <a:cubicBezTo>
                  <a:pt x="13" y="10"/>
                  <a:pt x="12" y="10"/>
                  <a:pt x="12" y="11"/>
                </a:cubicBezTo>
                <a:cubicBezTo>
                  <a:pt x="12" y="13"/>
                  <a:pt x="12" y="13"/>
                  <a:pt x="12" y="13"/>
                </a:cubicBezTo>
                <a:cubicBezTo>
                  <a:pt x="3" y="13"/>
                  <a:pt x="3" y="13"/>
                  <a:pt x="3" y="13"/>
                </a:cubicBezTo>
                <a:cubicBezTo>
                  <a:pt x="2" y="13"/>
                  <a:pt x="0" y="15"/>
                  <a:pt x="0" y="16"/>
                </a:cubicBezTo>
                <a:cubicBezTo>
                  <a:pt x="0" y="81"/>
                  <a:pt x="0" y="81"/>
                  <a:pt x="0" y="81"/>
                </a:cubicBezTo>
                <a:cubicBezTo>
                  <a:pt x="0" y="82"/>
                  <a:pt x="2" y="84"/>
                  <a:pt x="3" y="84"/>
                </a:cubicBezTo>
                <a:cubicBezTo>
                  <a:pt x="69" y="84"/>
                  <a:pt x="69" y="84"/>
                  <a:pt x="69" y="84"/>
                </a:cubicBezTo>
                <a:cubicBezTo>
                  <a:pt x="70" y="84"/>
                  <a:pt x="72" y="82"/>
                  <a:pt x="72" y="81"/>
                </a:cubicBezTo>
                <a:cubicBezTo>
                  <a:pt x="72" y="16"/>
                  <a:pt x="72" y="16"/>
                  <a:pt x="72" y="16"/>
                </a:cubicBezTo>
                <a:cubicBezTo>
                  <a:pt x="72" y="15"/>
                  <a:pt x="70" y="13"/>
                  <a:pt x="69" y="13"/>
                </a:cubicBezTo>
                <a:close/>
                <a:moveTo>
                  <a:pt x="30" y="6"/>
                </a:moveTo>
                <a:cubicBezTo>
                  <a:pt x="30" y="6"/>
                  <a:pt x="30" y="6"/>
                  <a:pt x="30" y="6"/>
                </a:cubicBezTo>
                <a:cubicBezTo>
                  <a:pt x="31" y="5"/>
                  <a:pt x="34" y="4"/>
                  <a:pt x="36" y="4"/>
                </a:cubicBezTo>
                <a:cubicBezTo>
                  <a:pt x="38" y="4"/>
                  <a:pt x="41" y="5"/>
                  <a:pt x="42" y="6"/>
                </a:cubicBezTo>
                <a:cubicBezTo>
                  <a:pt x="43" y="7"/>
                  <a:pt x="44" y="8"/>
                  <a:pt x="44" y="10"/>
                </a:cubicBezTo>
                <a:cubicBezTo>
                  <a:pt x="28" y="10"/>
                  <a:pt x="28" y="10"/>
                  <a:pt x="28" y="10"/>
                </a:cubicBezTo>
                <a:cubicBezTo>
                  <a:pt x="28" y="8"/>
                  <a:pt x="29" y="7"/>
                  <a:pt x="30" y="6"/>
                </a:cubicBezTo>
                <a:close/>
                <a:moveTo>
                  <a:pt x="16" y="13"/>
                </a:moveTo>
                <a:cubicBezTo>
                  <a:pt x="16" y="13"/>
                  <a:pt x="16" y="13"/>
                  <a:pt x="16" y="13"/>
                </a:cubicBezTo>
                <a:cubicBezTo>
                  <a:pt x="56" y="13"/>
                  <a:pt x="56" y="13"/>
                  <a:pt x="56" y="13"/>
                </a:cubicBezTo>
                <a:cubicBezTo>
                  <a:pt x="56" y="19"/>
                  <a:pt x="56" y="19"/>
                  <a:pt x="56" y="19"/>
                </a:cubicBezTo>
                <a:cubicBezTo>
                  <a:pt x="16" y="19"/>
                  <a:pt x="16" y="19"/>
                  <a:pt x="16" y="19"/>
                </a:cubicBezTo>
                <a:cubicBezTo>
                  <a:pt x="16" y="13"/>
                  <a:pt x="16" y="13"/>
                  <a:pt x="16" y="13"/>
                </a:cubicBezTo>
                <a:close/>
                <a:moveTo>
                  <a:pt x="66" y="78"/>
                </a:moveTo>
                <a:cubicBezTo>
                  <a:pt x="66" y="78"/>
                  <a:pt x="66" y="78"/>
                  <a:pt x="66" y="78"/>
                </a:cubicBezTo>
                <a:cubicBezTo>
                  <a:pt x="7" y="78"/>
                  <a:pt x="7" y="78"/>
                  <a:pt x="7" y="78"/>
                </a:cubicBezTo>
                <a:cubicBezTo>
                  <a:pt x="7" y="19"/>
                  <a:pt x="7" y="19"/>
                  <a:pt x="7" y="19"/>
                </a:cubicBezTo>
                <a:cubicBezTo>
                  <a:pt x="12" y="19"/>
                  <a:pt x="12" y="19"/>
                  <a:pt x="12" y="19"/>
                </a:cubicBezTo>
                <a:cubicBezTo>
                  <a:pt x="12" y="21"/>
                  <a:pt x="12" y="21"/>
                  <a:pt x="12" y="21"/>
                </a:cubicBezTo>
                <a:cubicBezTo>
                  <a:pt x="12" y="22"/>
                  <a:pt x="13" y="23"/>
                  <a:pt x="14" y="23"/>
                </a:cubicBezTo>
                <a:cubicBezTo>
                  <a:pt x="58" y="23"/>
                  <a:pt x="58" y="23"/>
                  <a:pt x="58" y="23"/>
                </a:cubicBezTo>
                <a:cubicBezTo>
                  <a:pt x="59" y="23"/>
                  <a:pt x="60" y="22"/>
                  <a:pt x="60" y="21"/>
                </a:cubicBezTo>
                <a:cubicBezTo>
                  <a:pt x="60" y="19"/>
                  <a:pt x="60" y="19"/>
                  <a:pt x="60" y="19"/>
                </a:cubicBezTo>
                <a:cubicBezTo>
                  <a:pt x="66" y="19"/>
                  <a:pt x="66" y="19"/>
                  <a:pt x="66" y="19"/>
                </a:cubicBezTo>
                <a:cubicBezTo>
                  <a:pt x="66" y="78"/>
                  <a:pt x="66" y="78"/>
                  <a:pt x="66" y="78"/>
                </a:cubicBezTo>
                <a:close/>
                <a:moveTo>
                  <a:pt x="54" y="34"/>
                </a:moveTo>
                <a:cubicBezTo>
                  <a:pt x="54" y="34"/>
                  <a:pt x="54" y="34"/>
                  <a:pt x="54" y="34"/>
                </a:cubicBezTo>
                <a:cubicBezTo>
                  <a:pt x="27" y="34"/>
                  <a:pt x="27" y="34"/>
                  <a:pt x="27" y="34"/>
                </a:cubicBezTo>
                <a:cubicBezTo>
                  <a:pt x="26" y="34"/>
                  <a:pt x="25" y="35"/>
                  <a:pt x="25" y="36"/>
                </a:cubicBezTo>
                <a:cubicBezTo>
                  <a:pt x="25" y="37"/>
                  <a:pt x="26" y="38"/>
                  <a:pt x="27" y="38"/>
                </a:cubicBezTo>
                <a:cubicBezTo>
                  <a:pt x="54" y="38"/>
                  <a:pt x="54" y="38"/>
                  <a:pt x="54" y="38"/>
                </a:cubicBezTo>
                <a:cubicBezTo>
                  <a:pt x="55" y="38"/>
                  <a:pt x="56" y="37"/>
                  <a:pt x="56" y="36"/>
                </a:cubicBezTo>
                <a:cubicBezTo>
                  <a:pt x="56" y="35"/>
                  <a:pt x="55" y="34"/>
                  <a:pt x="54" y="34"/>
                </a:cubicBezTo>
                <a:close/>
                <a:moveTo>
                  <a:pt x="54" y="61"/>
                </a:moveTo>
                <a:cubicBezTo>
                  <a:pt x="54" y="61"/>
                  <a:pt x="54" y="61"/>
                  <a:pt x="54" y="61"/>
                </a:cubicBezTo>
                <a:cubicBezTo>
                  <a:pt x="27" y="61"/>
                  <a:pt x="27" y="61"/>
                  <a:pt x="27" y="61"/>
                </a:cubicBezTo>
                <a:cubicBezTo>
                  <a:pt x="26" y="61"/>
                  <a:pt x="25" y="62"/>
                  <a:pt x="25" y="63"/>
                </a:cubicBezTo>
                <a:cubicBezTo>
                  <a:pt x="25" y="64"/>
                  <a:pt x="26" y="65"/>
                  <a:pt x="27" y="65"/>
                </a:cubicBezTo>
                <a:cubicBezTo>
                  <a:pt x="54" y="65"/>
                  <a:pt x="54" y="65"/>
                  <a:pt x="54" y="65"/>
                </a:cubicBezTo>
                <a:cubicBezTo>
                  <a:pt x="55" y="65"/>
                  <a:pt x="56" y="64"/>
                  <a:pt x="56" y="63"/>
                </a:cubicBezTo>
                <a:cubicBezTo>
                  <a:pt x="56" y="62"/>
                  <a:pt x="55" y="61"/>
                  <a:pt x="54" y="61"/>
                </a:cubicBezTo>
                <a:close/>
                <a:moveTo>
                  <a:pt x="54" y="48"/>
                </a:moveTo>
                <a:cubicBezTo>
                  <a:pt x="54" y="48"/>
                  <a:pt x="54" y="48"/>
                  <a:pt x="54" y="48"/>
                </a:cubicBezTo>
                <a:cubicBezTo>
                  <a:pt x="27" y="48"/>
                  <a:pt x="27" y="48"/>
                  <a:pt x="27" y="48"/>
                </a:cubicBezTo>
                <a:cubicBezTo>
                  <a:pt x="26" y="48"/>
                  <a:pt x="25" y="48"/>
                  <a:pt x="25" y="49"/>
                </a:cubicBezTo>
                <a:cubicBezTo>
                  <a:pt x="25" y="51"/>
                  <a:pt x="26" y="51"/>
                  <a:pt x="27" y="51"/>
                </a:cubicBezTo>
                <a:cubicBezTo>
                  <a:pt x="54" y="51"/>
                  <a:pt x="54" y="51"/>
                  <a:pt x="54" y="51"/>
                </a:cubicBezTo>
                <a:cubicBezTo>
                  <a:pt x="55" y="51"/>
                  <a:pt x="56" y="51"/>
                  <a:pt x="56" y="49"/>
                </a:cubicBezTo>
                <a:cubicBezTo>
                  <a:pt x="56" y="48"/>
                  <a:pt x="55" y="48"/>
                  <a:pt x="5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80">
                                          <p:stCondLst>
                                            <p:cond delay="0"/>
                                          </p:stCondLst>
                                        </p:cTn>
                                        <p:tgtEl>
                                          <p:spTgt spid="64"/>
                                        </p:tgtEl>
                                      </p:cBhvr>
                                    </p:animEffect>
                                    <p:anim calcmode="lin" valueType="num">
                                      <p:cBhvr>
                                        <p:cTn id="1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19" dur="26">
                                          <p:stCondLst>
                                            <p:cond delay="650"/>
                                          </p:stCondLst>
                                        </p:cTn>
                                        <p:tgtEl>
                                          <p:spTgt spid="64"/>
                                        </p:tgtEl>
                                      </p:cBhvr>
                                      <p:to x="100000" y="60000"/>
                                    </p:animScale>
                                    <p:animScale>
                                      <p:cBhvr>
                                        <p:cTn id="20" dur="166" decel="50000">
                                          <p:stCondLst>
                                            <p:cond delay="676"/>
                                          </p:stCondLst>
                                        </p:cTn>
                                        <p:tgtEl>
                                          <p:spTgt spid="64"/>
                                        </p:tgtEl>
                                      </p:cBhvr>
                                      <p:to x="100000" y="100000"/>
                                    </p:animScale>
                                    <p:animScale>
                                      <p:cBhvr>
                                        <p:cTn id="21" dur="26">
                                          <p:stCondLst>
                                            <p:cond delay="1312"/>
                                          </p:stCondLst>
                                        </p:cTn>
                                        <p:tgtEl>
                                          <p:spTgt spid="64"/>
                                        </p:tgtEl>
                                      </p:cBhvr>
                                      <p:to x="100000" y="80000"/>
                                    </p:animScale>
                                    <p:animScale>
                                      <p:cBhvr>
                                        <p:cTn id="22" dur="166" decel="50000">
                                          <p:stCondLst>
                                            <p:cond delay="1338"/>
                                          </p:stCondLst>
                                        </p:cTn>
                                        <p:tgtEl>
                                          <p:spTgt spid="64"/>
                                        </p:tgtEl>
                                      </p:cBhvr>
                                      <p:to x="100000" y="100000"/>
                                    </p:animScale>
                                    <p:animScale>
                                      <p:cBhvr>
                                        <p:cTn id="23" dur="26">
                                          <p:stCondLst>
                                            <p:cond delay="1642"/>
                                          </p:stCondLst>
                                        </p:cTn>
                                        <p:tgtEl>
                                          <p:spTgt spid="64"/>
                                        </p:tgtEl>
                                      </p:cBhvr>
                                      <p:to x="100000" y="90000"/>
                                    </p:animScale>
                                    <p:animScale>
                                      <p:cBhvr>
                                        <p:cTn id="24" dur="166" decel="50000">
                                          <p:stCondLst>
                                            <p:cond delay="1668"/>
                                          </p:stCondLst>
                                        </p:cTn>
                                        <p:tgtEl>
                                          <p:spTgt spid="64"/>
                                        </p:tgtEl>
                                      </p:cBhvr>
                                      <p:to x="100000" y="100000"/>
                                    </p:animScale>
                                    <p:animScale>
                                      <p:cBhvr>
                                        <p:cTn id="25" dur="26">
                                          <p:stCondLst>
                                            <p:cond delay="1808"/>
                                          </p:stCondLst>
                                        </p:cTn>
                                        <p:tgtEl>
                                          <p:spTgt spid="64"/>
                                        </p:tgtEl>
                                      </p:cBhvr>
                                      <p:to x="100000" y="95000"/>
                                    </p:animScale>
                                    <p:animScale>
                                      <p:cBhvr>
                                        <p:cTn id="26" dur="166" decel="50000">
                                          <p:stCondLst>
                                            <p:cond delay="1834"/>
                                          </p:stCondLst>
                                        </p:cTn>
                                        <p:tgtEl>
                                          <p:spTgt spid="64"/>
                                        </p:tgtEl>
                                      </p:cBhvr>
                                      <p:to x="100000" y="100000"/>
                                    </p:animScale>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0" dur="2000" fill="hold"/>
                                        <p:tgtEl>
                                          <p:spTgt spid="50"/>
                                        </p:tgtEl>
                                        <p:attrNameLst>
                                          <p:attrName>ppt_x</p:attrName>
                                          <p:attrName>ppt_y</p:attrName>
                                        </p:attrNameLst>
                                      </p:cBhvr>
                                      <p:rCtr x="-155" y="-21"/>
                                    </p:animMotion>
                                  </p:childTnLst>
                                </p:cTn>
                              </p:par>
                              <p:par>
                                <p:cTn id="31" presetID="53" presetClass="entr" presetSubtype="16" fill="hold" grpId="0" nodeType="withEffect">
                                  <p:stCondLst>
                                    <p:cond delay="21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300" fill="hold"/>
                                        <p:tgtEl>
                                          <p:spTgt spid="23"/>
                                        </p:tgtEl>
                                        <p:attrNameLst>
                                          <p:attrName>ppt_w</p:attrName>
                                        </p:attrNameLst>
                                      </p:cBhvr>
                                      <p:tavLst>
                                        <p:tav tm="0">
                                          <p:val>
                                            <p:fltVal val="0"/>
                                          </p:val>
                                        </p:tav>
                                        <p:tav tm="100000">
                                          <p:val>
                                            <p:strVal val="#ppt_w"/>
                                          </p:val>
                                        </p:tav>
                                      </p:tavLst>
                                    </p:anim>
                                    <p:anim calcmode="lin" valueType="num">
                                      <p:cBhvr>
                                        <p:cTn id="34" dur="300" fill="hold"/>
                                        <p:tgtEl>
                                          <p:spTgt spid="23"/>
                                        </p:tgtEl>
                                        <p:attrNameLst>
                                          <p:attrName>ppt_h</p:attrName>
                                        </p:attrNameLst>
                                      </p:cBhvr>
                                      <p:tavLst>
                                        <p:tav tm="0">
                                          <p:val>
                                            <p:fltVal val="0"/>
                                          </p:val>
                                        </p:tav>
                                        <p:tav tm="100000">
                                          <p:val>
                                            <p:strVal val="#ppt_h"/>
                                          </p:val>
                                        </p:tav>
                                      </p:tavLst>
                                    </p:anim>
                                    <p:animEffect transition="in" filter="fade">
                                      <p:cBhvr>
                                        <p:cTn id="35" dur="300"/>
                                        <p:tgtEl>
                                          <p:spTgt spid="23"/>
                                        </p:tgtEl>
                                      </p:cBhvr>
                                    </p:animEffect>
                                  </p:childTnLst>
                                </p:cTn>
                              </p:par>
                              <p:par>
                                <p:cTn id="36" presetID="6" presetClass="emph" presetSubtype="0" autoRev="1" fill="hold" grpId="1" nodeType="withEffect">
                                  <p:stCondLst>
                                    <p:cond delay="2400"/>
                                  </p:stCondLst>
                                  <p:childTnLst>
                                    <p:animScale>
                                      <p:cBhvr>
                                        <p:cTn id="37" dur="150" fill="hold"/>
                                        <p:tgtEl>
                                          <p:spTgt spid="23"/>
                                        </p:tgtEl>
                                      </p:cBhvr>
                                      <p:by x="110000" y="110000"/>
                                    </p:animScale>
                                  </p:childTnLst>
                                </p:cTn>
                              </p:par>
                              <p:par>
                                <p:cTn id="38" presetID="53" presetClass="entr" presetSubtype="16" fill="hold" grpId="0" nodeType="withEffect">
                                  <p:stCondLst>
                                    <p:cond delay="2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300" fill="hold"/>
                                        <p:tgtEl>
                                          <p:spTgt spid="24"/>
                                        </p:tgtEl>
                                        <p:attrNameLst>
                                          <p:attrName>ppt_w</p:attrName>
                                        </p:attrNameLst>
                                      </p:cBhvr>
                                      <p:tavLst>
                                        <p:tav tm="0">
                                          <p:val>
                                            <p:fltVal val="0"/>
                                          </p:val>
                                        </p:tav>
                                        <p:tav tm="100000">
                                          <p:val>
                                            <p:strVal val="#ppt_w"/>
                                          </p:val>
                                        </p:tav>
                                      </p:tavLst>
                                    </p:anim>
                                    <p:anim calcmode="lin" valueType="num">
                                      <p:cBhvr>
                                        <p:cTn id="41" dur="300" fill="hold"/>
                                        <p:tgtEl>
                                          <p:spTgt spid="24"/>
                                        </p:tgtEl>
                                        <p:attrNameLst>
                                          <p:attrName>ppt_h</p:attrName>
                                        </p:attrNameLst>
                                      </p:cBhvr>
                                      <p:tavLst>
                                        <p:tav tm="0">
                                          <p:val>
                                            <p:fltVal val="0"/>
                                          </p:val>
                                        </p:tav>
                                        <p:tav tm="100000">
                                          <p:val>
                                            <p:strVal val="#ppt_h"/>
                                          </p:val>
                                        </p:tav>
                                      </p:tavLst>
                                    </p:anim>
                                    <p:animEffect transition="in" filter="fade">
                                      <p:cBhvr>
                                        <p:cTn id="42" dur="300"/>
                                        <p:tgtEl>
                                          <p:spTgt spid="24"/>
                                        </p:tgtEl>
                                      </p:cBhvr>
                                    </p:animEffect>
                                  </p:childTnLst>
                                </p:cTn>
                              </p:par>
                              <p:par>
                                <p:cTn id="43" presetID="6" presetClass="emph" presetSubtype="0" autoRev="1" fill="hold" grpId="1" nodeType="withEffect">
                                  <p:stCondLst>
                                    <p:cond delay="2500"/>
                                  </p:stCondLst>
                                  <p:childTnLst>
                                    <p:animScale>
                                      <p:cBhvr>
                                        <p:cTn id="44" dur="150" fill="hold"/>
                                        <p:tgtEl>
                                          <p:spTgt spid="24"/>
                                        </p:tgtEl>
                                      </p:cBhvr>
                                      <p:by x="110000" y="110000"/>
                                    </p:animScale>
                                  </p:childTnLst>
                                </p:cTn>
                              </p:par>
                              <p:par>
                                <p:cTn id="45" presetID="2" presetClass="entr" presetSubtype="4" fill="hold" grpId="0" nodeType="withEffect">
                                  <p:stCondLst>
                                    <p:cond delay="2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2600"/>
                                  </p:stCondLst>
                                  <p:childTnLst>
                                    <p:animScale>
                                      <p:cBhvr>
                                        <p:cTn id="55" dur="150" fill="hold"/>
                                        <p:tgtEl>
                                          <p:spTgt spid="9"/>
                                        </p:tgtEl>
                                      </p:cBhvr>
                                      <p:by x="110000" y="110000"/>
                                    </p:animScale>
                                  </p:childTnLst>
                                </p:cTn>
                              </p:par>
                              <p:par>
                                <p:cTn id="56" presetID="53" presetClass="entr" presetSubtype="16" fill="hold" grpId="0" nodeType="withEffect">
                                  <p:stCondLst>
                                    <p:cond delay="2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300" fill="hold"/>
                                        <p:tgtEl>
                                          <p:spTgt spid="13"/>
                                        </p:tgtEl>
                                        <p:attrNameLst>
                                          <p:attrName>ppt_w</p:attrName>
                                        </p:attrNameLst>
                                      </p:cBhvr>
                                      <p:tavLst>
                                        <p:tav tm="0">
                                          <p:val>
                                            <p:fltVal val="0"/>
                                          </p:val>
                                        </p:tav>
                                        <p:tav tm="100000">
                                          <p:val>
                                            <p:strVal val="#ppt_w"/>
                                          </p:val>
                                        </p:tav>
                                      </p:tavLst>
                                    </p:anim>
                                    <p:anim calcmode="lin" valueType="num">
                                      <p:cBhvr>
                                        <p:cTn id="59" dur="300" fill="hold"/>
                                        <p:tgtEl>
                                          <p:spTgt spid="13"/>
                                        </p:tgtEl>
                                        <p:attrNameLst>
                                          <p:attrName>ppt_h</p:attrName>
                                        </p:attrNameLst>
                                      </p:cBhvr>
                                      <p:tavLst>
                                        <p:tav tm="0">
                                          <p:val>
                                            <p:fltVal val="0"/>
                                          </p:val>
                                        </p:tav>
                                        <p:tav tm="100000">
                                          <p:val>
                                            <p:strVal val="#ppt_h"/>
                                          </p:val>
                                        </p:tav>
                                      </p:tavLst>
                                    </p:anim>
                                    <p:animEffect transition="in" filter="fade">
                                      <p:cBhvr>
                                        <p:cTn id="60" dur="300"/>
                                        <p:tgtEl>
                                          <p:spTgt spid="13"/>
                                        </p:tgtEl>
                                      </p:cBhvr>
                                    </p:animEffect>
                                  </p:childTnLst>
                                </p:cTn>
                              </p:par>
                              <p:par>
                                <p:cTn id="61" presetID="6" presetClass="emph" presetSubtype="0" autoRev="1" fill="hold" grpId="1" nodeType="withEffect">
                                  <p:stCondLst>
                                    <p:cond delay="2700"/>
                                  </p:stCondLst>
                                  <p:childTnLst>
                                    <p:animScale>
                                      <p:cBhvr>
                                        <p:cTn id="62" dur="150" fill="hold"/>
                                        <p:tgtEl>
                                          <p:spTgt spid="13"/>
                                        </p:tgtEl>
                                      </p:cBhvr>
                                      <p:by x="110000" y="110000"/>
                                    </p:animScale>
                                  </p:childTnLst>
                                </p:cTn>
                              </p:par>
                              <p:par>
                                <p:cTn id="63" presetID="53" presetClass="entr" presetSubtype="16"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300" fill="hold"/>
                                        <p:tgtEl>
                                          <p:spTgt spid="19"/>
                                        </p:tgtEl>
                                        <p:attrNameLst>
                                          <p:attrName>ppt_w</p:attrName>
                                        </p:attrNameLst>
                                      </p:cBhvr>
                                      <p:tavLst>
                                        <p:tav tm="0">
                                          <p:val>
                                            <p:fltVal val="0"/>
                                          </p:val>
                                        </p:tav>
                                        <p:tav tm="100000">
                                          <p:val>
                                            <p:strVal val="#ppt_w"/>
                                          </p:val>
                                        </p:tav>
                                      </p:tavLst>
                                    </p:anim>
                                    <p:anim calcmode="lin" valueType="num">
                                      <p:cBhvr>
                                        <p:cTn id="66" dur="300" fill="hold"/>
                                        <p:tgtEl>
                                          <p:spTgt spid="19"/>
                                        </p:tgtEl>
                                        <p:attrNameLst>
                                          <p:attrName>ppt_h</p:attrName>
                                        </p:attrNameLst>
                                      </p:cBhvr>
                                      <p:tavLst>
                                        <p:tav tm="0">
                                          <p:val>
                                            <p:fltVal val="0"/>
                                          </p:val>
                                        </p:tav>
                                        <p:tav tm="100000">
                                          <p:val>
                                            <p:strVal val="#ppt_h"/>
                                          </p:val>
                                        </p:tav>
                                      </p:tavLst>
                                    </p:anim>
                                    <p:animEffect transition="in" filter="fade">
                                      <p:cBhvr>
                                        <p:cTn id="67" dur="300"/>
                                        <p:tgtEl>
                                          <p:spTgt spid="19"/>
                                        </p:tgtEl>
                                      </p:cBhvr>
                                    </p:animEffect>
                                  </p:childTnLst>
                                </p:cTn>
                              </p:par>
                              <p:par>
                                <p:cTn id="68" presetID="6" presetClass="emph" presetSubtype="0" autoRev="1" fill="hold" grpId="1" nodeType="withEffect">
                                  <p:stCondLst>
                                    <p:cond delay="2800"/>
                                  </p:stCondLst>
                                  <p:childTnLst>
                                    <p:animScale>
                                      <p:cBhvr>
                                        <p:cTn id="69" dur="150" fill="hold"/>
                                        <p:tgtEl>
                                          <p:spTgt spid="19"/>
                                        </p:tgtEl>
                                      </p:cBhvr>
                                      <p:by x="110000" y="110000"/>
                                    </p:animScale>
                                  </p:childTnLst>
                                </p:cTn>
                              </p:par>
                              <p:par>
                                <p:cTn id="70" presetID="53" presetClass="entr" presetSubtype="16" fill="hold" grpId="0" nodeType="withEffect">
                                  <p:stCondLst>
                                    <p:cond delay="22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300" fill="hold"/>
                                        <p:tgtEl>
                                          <p:spTgt spid="16"/>
                                        </p:tgtEl>
                                        <p:attrNameLst>
                                          <p:attrName>ppt_w</p:attrName>
                                        </p:attrNameLst>
                                      </p:cBhvr>
                                      <p:tavLst>
                                        <p:tav tm="0">
                                          <p:val>
                                            <p:fltVal val="0"/>
                                          </p:val>
                                        </p:tav>
                                        <p:tav tm="100000">
                                          <p:val>
                                            <p:strVal val="#ppt_w"/>
                                          </p:val>
                                        </p:tav>
                                      </p:tavLst>
                                    </p:anim>
                                    <p:anim calcmode="lin" valueType="num">
                                      <p:cBhvr>
                                        <p:cTn id="73" dur="300" fill="hold"/>
                                        <p:tgtEl>
                                          <p:spTgt spid="16"/>
                                        </p:tgtEl>
                                        <p:attrNameLst>
                                          <p:attrName>ppt_h</p:attrName>
                                        </p:attrNameLst>
                                      </p:cBhvr>
                                      <p:tavLst>
                                        <p:tav tm="0">
                                          <p:val>
                                            <p:fltVal val="0"/>
                                          </p:val>
                                        </p:tav>
                                        <p:tav tm="100000">
                                          <p:val>
                                            <p:strVal val="#ppt_h"/>
                                          </p:val>
                                        </p:tav>
                                      </p:tavLst>
                                    </p:anim>
                                    <p:animEffect transition="in" filter="fade">
                                      <p:cBhvr>
                                        <p:cTn id="74" dur="300"/>
                                        <p:tgtEl>
                                          <p:spTgt spid="16"/>
                                        </p:tgtEl>
                                      </p:cBhvr>
                                    </p:animEffect>
                                  </p:childTnLst>
                                </p:cTn>
                              </p:par>
                              <p:par>
                                <p:cTn id="75" presetID="6" presetClass="emph" presetSubtype="0" autoRev="1" fill="hold" grpId="1" nodeType="withEffect">
                                  <p:stCondLst>
                                    <p:cond delay="2500"/>
                                  </p:stCondLst>
                                  <p:childTnLst>
                                    <p:animScale>
                                      <p:cBhvr>
                                        <p:cTn id="76" dur="150" fill="hold"/>
                                        <p:tgtEl>
                                          <p:spTgt spid="16"/>
                                        </p:tgtEl>
                                      </p:cBhvr>
                                      <p:by x="110000" y="110000"/>
                                    </p:animScale>
                                  </p:childTnLst>
                                </p:cTn>
                              </p:par>
                              <p:par>
                                <p:cTn id="77" presetID="53" presetClass="entr" presetSubtype="16" fill="hold" grpId="0" nodeType="withEffect">
                                  <p:stCondLst>
                                    <p:cond delay="23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2600"/>
                                  </p:stCondLst>
                                  <p:childTnLst>
                                    <p:animScale>
                                      <p:cBhvr>
                                        <p:cTn id="83" dur="150" fill="hold"/>
                                        <p:tgtEl>
                                          <p:spTgt spid="11"/>
                                        </p:tgtEl>
                                      </p:cBhvr>
                                      <p:by x="110000" y="110000"/>
                                    </p:animScale>
                                  </p:childTnLst>
                                </p:cTn>
                              </p:par>
                              <p:par>
                                <p:cTn id="84" presetID="53" presetClass="entr" presetSubtype="16" fill="hold" grpId="0" nodeType="withEffect">
                                  <p:stCondLst>
                                    <p:cond delay="24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300" fill="hold"/>
                                        <p:tgtEl>
                                          <p:spTgt spid="14"/>
                                        </p:tgtEl>
                                        <p:attrNameLst>
                                          <p:attrName>ppt_w</p:attrName>
                                        </p:attrNameLst>
                                      </p:cBhvr>
                                      <p:tavLst>
                                        <p:tav tm="0">
                                          <p:val>
                                            <p:fltVal val="0"/>
                                          </p:val>
                                        </p:tav>
                                        <p:tav tm="100000">
                                          <p:val>
                                            <p:strVal val="#ppt_w"/>
                                          </p:val>
                                        </p:tav>
                                      </p:tavLst>
                                    </p:anim>
                                    <p:anim calcmode="lin" valueType="num">
                                      <p:cBhvr>
                                        <p:cTn id="87" dur="300" fill="hold"/>
                                        <p:tgtEl>
                                          <p:spTgt spid="14"/>
                                        </p:tgtEl>
                                        <p:attrNameLst>
                                          <p:attrName>ppt_h</p:attrName>
                                        </p:attrNameLst>
                                      </p:cBhvr>
                                      <p:tavLst>
                                        <p:tav tm="0">
                                          <p:val>
                                            <p:fltVal val="0"/>
                                          </p:val>
                                        </p:tav>
                                        <p:tav tm="100000">
                                          <p:val>
                                            <p:strVal val="#ppt_h"/>
                                          </p:val>
                                        </p:tav>
                                      </p:tavLst>
                                    </p:anim>
                                    <p:animEffect transition="in" filter="fade">
                                      <p:cBhvr>
                                        <p:cTn id="88" dur="300"/>
                                        <p:tgtEl>
                                          <p:spTgt spid="14"/>
                                        </p:tgtEl>
                                      </p:cBhvr>
                                    </p:animEffect>
                                  </p:childTnLst>
                                </p:cTn>
                              </p:par>
                              <p:par>
                                <p:cTn id="89" presetID="6" presetClass="emph" presetSubtype="0" autoRev="1" fill="hold" grpId="1" nodeType="withEffect">
                                  <p:stCondLst>
                                    <p:cond delay="2700"/>
                                  </p:stCondLst>
                                  <p:childTnLst>
                                    <p:animScale>
                                      <p:cBhvr>
                                        <p:cTn id="90" dur="150" fill="hold"/>
                                        <p:tgtEl>
                                          <p:spTgt spid="14"/>
                                        </p:tgtEl>
                                      </p:cBhvr>
                                      <p:by x="110000" y="110000"/>
                                    </p:animScale>
                                  </p:childTnLst>
                                </p:cTn>
                              </p:par>
                              <p:par>
                                <p:cTn id="91" presetID="53" presetClass="entr" presetSubtype="16" fill="hold" grpId="0" nodeType="withEffect">
                                  <p:stCondLst>
                                    <p:cond delay="250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par>
                                <p:cTn id="96" presetID="6" presetClass="emph" presetSubtype="0" autoRev="1" fill="hold" grpId="1" nodeType="withEffect">
                                  <p:stCondLst>
                                    <p:cond delay="2800"/>
                                  </p:stCondLst>
                                  <p:childTnLst>
                                    <p:animScale>
                                      <p:cBhvr>
                                        <p:cTn id="97" dur="150" fill="hold"/>
                                        <p:tgtEl>
                                          <p:spTgt spid="20"/>
                                        </p:tgtEl>
                                      </p:cBhvr>
                                      <p:by x="110000" y="110000"/>
                                    </p:animScale>
                                  </p:childTnLst>
                                </p:cTn>
                              </p:par>
                              <p:par>
                                <p:cTn id="98" presetID="53" presetClass="entr" presetSubtype="16" fill="hold" grpId="0" nodeType="withEffect">
                                  <p:stCondLst>
                                    <p:cond delay="260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300" fill="hold"/>
                                        <p:tgtEl>
                                          <p:spTgt spid="10"/>
                                        </p:tgtEl>
                                        <p:attrNameLst>
                                          <p:attrName>ppt_w</p:attrName>
                                        </p:attrNameLst>
                                      </p:cBhvr>
                                      <p:tavLst>
                                        <p:tav tm="0">
                                          <p:val>
                                            <p:fltVal val="0"/>
                                          </p:val>
                                        </p:tav>
                                        <p:tav tm="100000">
                                          <p:val>
                                            <p:strVal val="#ppt_w"/>
                                          </p:val>
                                        </p:tav>
                                      </p:tavLst>
                                    </p:anim>
                                    <p:anim calcmode="lin" valueType="num">
                                      <p:cBhvr>
                                        <p:cTn id="101" dur="300" fill="hold"/>
                                        <p:tgtEl>
                                          <p:spTgt spid="10"/>
                                        </p:tgtEl>
                                        <p:attrNameLst>
                                          <p:attrName>ppt_h</p:attrName>
                                        </p:attrNameLst>
                                      </p:cBhvr>
                                      <p:tavLst>
                                        <p:tav tm="0">
                                          <p:val>
                                            <p:fltVal val="0"/>
                                          </p:val>
                                        </p:tav>
                                        <p:tav tm="100000">
                                          <p:val>
                                            <p:strVal val="#ppt_h"/>
                                          </p:val>
                                        </p:tav>
                                      </p:tavLst>
                                    </p:anim>
                                    <p:animEffect transition="in" filter="fade">
                                      <p:cBhvr>
                                        <p:cTn id="102" dur="300"/>
                                        <p:tgtEl>
                                          <p:spTgt spid="10"/>
                                        </p:tgtEl>
                                      </p:cBhvr>
                                    </p:animEffect>
                                  </p:childTnLst>
                                </p:cTn>
                              </p:par>
                              <p:par>
                                <p:cTn id="103" presetID="6" presetClass="emph" presetSubtype="0" autoRev="1" fill="hold" grpId="1" nodeType="withEffect">
                                  <p:stCondLst>
                                    <p:cond delay="2900"/>
                                  </p:stCondLst>
                                  <p:childTnLst>
                                    <p:animScale>
                                      <p:cBhvr>
                                        <p:cTn id="104" dur="150" fill="hold"/>
                                        <p:tgtEl>
                                          <p:spTgt spid="10"/>
                                        </p:tgtEl>
                                      </p:cBhvr>
                                      <p:by x="110000" y="110000"/>
                                    </p:animScale>
                                  </p:childTnLst>
                                </p:cTn>
                              </p:par>
                              <p:par>
                                <p:cTn id="105" presetID="53" presetClass="entr" presetSubtype="16" fill="hold" grpId="0" nodeType="withEffect">
                                  <p:stCondLst>
                                    <p:cond delay="27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300" fill="hold"/>
                                        <p:tgtEl>
                                          <p:spTgt spid="18"/>
                                        </p:tgtEl>
                                        <p:attrNameLst>
                                          <p:attrName>ppt_w</p:attrName>
                                        </p:attrNameLst>
                                      </p:cBhvr>
                                      <p:tavLst>
                                        <p:tav tm="0">
                                          <p:val>
                                            <p:fltVal val="0"/>
                                          </p:val>
                                        </p:tav>
                                        <p:tav tm="100000">
                                          <p:val>
                                            <p:strVal val="#ppt_w"/>
                                          </p:val>
                                        </p:tav>
                                      </p:tavLst>
                                    </p:anim>
                                    <p:anim calcmode="lin" valueType="num">
                                      <p:cBhvr>
                                        <p:cTn id="108" dur="300" fill="hold"/>
                                        <p:tgtEl>
                                          <p:spTgt spid="18"/>
                                        </p:tgtEl>
                                        <p:attrNameLst>
                                          <p:attrName>ppt_h</p:attrName>
                                        </p:attrNameLst>
                                      </p:cBhvr>
                                      <p:tavLst>
                                        <p:tav tm="0">
                                          <p:val>
                                            <p:fltVal val="0"/>
                                          </p:val>
                                        </p:tav>
                                        <p:tav tm="100000">
                                          <p:val>
                                            <p:strVal val="#ppt_h"/>
                                          </p:val>
                                        </p:tav>
                                      </p:tavLst>
                                    </p:anim>
                                    <p:animEffect transition="in" filter="fade">
                                      <p:cBhvr>
                                        <p:cTn id="109" dur="300"/>
                                        <p:tgtEl>
                                          <p:spTgt spid="18"/>
                                        </p:tgtEl>
                                      </p:cBhvr>
                                    </p:animEffect>
                                  </p:childTnLst>
                                </p:cTn>
                              </p:par>
                              <p:par>
                                <p:cTn id="110" presetID="6" presetClass="emph" presetSubtype="0" autoRev="1" fill="hold" grpId="1" nodeType="withEffect">
                                  <p:stCondLst>
                                    <p:cond delay="3000"/>
                                  </p:stCondLst>
                                  <p:childTnLst>
                                    <p:animScale>
                                      <p:cBhvr>
                                        <p:cTn id="111" dur="150" fill="hold"/>
                                        <p:tgtEl>
                                          <p:spTgt spid="18"/>
                                        </p:tgtEl>
                                      </p:cBhvr>
                                      <p:by x="110000" y="110000"/>
                                    </p:animScale>
                                  </p:childTnLst>
                                </p:cTn>
                              </p:par>
                              <p:par>
                                <p:cTn id="112" presetID="53" presetClass="entr" presetSubtype="16" fill="hold" grpId="0" nodeType="withEffect">
                                  <p:stCondLst>
                                    <p:cond delay="2500"/>
                                  </p:stCondLst>
                                  <p:childTnLst>
                                    <p:set>
                                      <p:cBhvr>
                                        <p:cTn id="113" dur="1" fill="hold">
                                          <p:stCondLst>
                                            <p:cond delay="0"/>
                                          </p:stCondLst>
                                        </p:cTn>
                                        <p:tgtEl>
                                          <p:spTgt spid="17"/>
                                        </p:tgtEl>
                                        <p:attrNameLst>
                                          <p:attrName>style.visibility</p:attrName>
                                        </p:attrNameLst>
                                      </p:cBhvr>
                                      <p:to>
                                        <p:strVal val="visible"/>
                                      </p:to>
                                    </p:set>
                                    <p:anim calcmode="lin" valueType="num">
                                      <p:cBhvr>
                                        <p:cTn id="114" dur="300" fill="hold"/>
                                        <p:tgtEl>
                                          <p:spTgt spid="17"/>
                                        </p:tgtEl>
                                        <p:attrNameLst>
                                          <p:attrName>ppt_w</p:attrName>
                                        </p:attrNameLst>
                                      </p:cBhvr>
                                      <p:tavLst>
                                        <p:tav tm="0">
                                          <p:val>
                                            <p:fltVal val="0"/>
                                          </p:val>
                                        </p:tav>
                                        <p:tav tm="100000">
                                          <p:val>
                                            <p:strVal val="#ppt_w"/>
                                          </p:val>
                                        </p:tav>
                                      </p:tavLst>
                                    </p:anim>
                                    <p:anim calcmode="lin" valueType="num">
                                      <p:cBhvr>
                                        <p:cTn id="115" dur="300" fill="hold"/>
                                        <p:tgtEl>
                                          <p:spTgt spid="17"/>
                                        </p:tgtEl>
                                        <p:attrNameLst>
                                          <p:attrName>ppt_h</p:attrName>
                                        </p:attrNameLst>
                                      </p:cBhvr>
                                      <p:tavLst>
                                        <p:tav tm="0">
                                          <p:val>
                                            <p:fltVal val="0"/>
                                          </p:val>
                                        </p:tav>
                                        <p:tav tm="100000">
                                          <p:val>
                                            <p:strVal val="#ppt_h"/>
                                          </p:val>
                                        </p:tav>
                                      </p:tavLst>
                                    </p:anim>
                                    <p:animEffect transition="in" filter="fade">
                                      <p:cBhvr>
                                        <p:cTn id="116" dur="300"/>
                                        <p:tgtEl>
                                          <p:spTgt spid="17"/>
                                        </p:tgtEl>
                                      </p:cBhvr>
                                    </p:animEffect>
                                  </p:childTnLst>
                                </p:cTn>
                              </p:par>
                              <p:par>
                                <p:cTn id="117" presetID="6" presetClass="emph" presetSubtype="0" autoRev="1" fill="hold" grpId="1" nodeType="withEffect">
                                  <p:stCondLst>
                                    <p:cond delay="2800"/>
                                  </p:stCondLst>
                                  <p:childTnLst>
                                    <p:animScale>
                                      <p:cBhvr>
                                        <p:cTn id="118" dur="150" fill="hold"/>
                                        <p:tgtEl>
                                          <p:spTgt spid="17"/>
                                        </p:tgtEl>
                                      </p:cBhvr>
                                      <p:by x="110000" y="110000"/>
                                    </p:animScale>
                                  </p:childTnLst>
                                </p:cTn>
                              </p:par>
                              <p:par>
                                <p:cTn id="119" presetID="53" presetClass="entr" presetSubtype="16" fill="hold" grpId="0" nodeType="withEffect">
                                  <p:stCondLst>
                                    <p:cond delay="260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300" fill="hold"/>
                                        <p:tgtEl>
                                          <p:spTgt spid="12"/>
                                        </p:tgtEl>
                                        <p:attrNameLst>
                                          <p:attrName>ppt_w</p:attrName>
                                        </p:attrNameLst>
                                      </p:cBhvr>
                                      <p:tavLst>
                                        <p:tav tm="0">
                                          <p:val>
                                            <p:fltVal val="0"/>
                                          </p:val>
                                        </p:tav>
                                        <p:tav tm="100000">
                                          <p:val>
                                            <p:strVal val="#ppt_w"/>
                                          </p:val>
                                        </p:tav>
                                      </p:tavLst>
                                    </p:anim>
                                    <p:anim calcmode="lin" valueType="num">
                                      <p:cBhvr>
                                        <p:cTn id="122" dur="300" fill="hold"/>
                                        <p:tgtEl>
                                          <p:spTgt spid="12"/>
                                        </p:tgtEl>
                                        <p:attrNameLst>
                                          <p:attrName>ppt_h</p:attrName>
                                        </p:attrNameLst>
                                      </p:cBhvr>
                                      <p:tavLst>
                                        <p:tav tm="0">
                                          <p:val>
                                            <p:fltVal val="0"/>
                                          </p:val>
                                        </p:tav>
                                        <p:tav tm="100000">
                                          <p:val>
                                            <p:strVal val="#ppt_h"/>
                                          </p:val>
                                        </p:tav>
                                      </p:tavLst>
                                    </p:anim>
                                    <p:animEffect transition="in" filter="fade">
                                      <p:cBhvr>
                                        <p:cTn id="123" dur="300"/>
                                        <p:tgtEl>
                                          <p:spTgt spid="12"/>
                                        </p:tgtEl>
                                      </p:cBhvr>
                                    </p:animEffect>
                                  </p:childTnLst>
                                </p:cTn>
                              </p:par>
                              <p:par>
                                <p:cTn id="124" presetID="6" presetClass="emph" presetSubtype="0" autoRev="1" fill="hold" grpId="1" nodeType="withEffect">
                                  <p:stCondLst>
                                    <p:cond delay="2900"/>
                                  </p:stCondLst>
                                  <p:childTnLst>
                                    <p:animScale>
                                      <p:cBhvr>
                                        <p:cTn id="125" dur="150" fill="hold"/>
                                        <p:tgtEl>
                                          <p:spTgt spid="12"/>
                                        </p:tgtEl>
                                      </p:cBhvr>
                                      <p:by x="110000" y="110000"/>
                                    </p:animScale>
                                  </p:childTnLst>
                                </p:cTn>
                              </p:par>
                              <p:par>
                                <p:cTn id="126" presetID="53" presetClass="entr" presetSubtype="16" fill="hold" grpId="0" nodeType="withEffect">
                                  <p:stCondLst>
                                    <p:cond delay="240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300" fill="hold"/>
                                        <p:tgtEl>
                                          <p:spTgt spid="15"/>
                                        </p:tgtEl>
                                        <p:attrNameLst>
                                          <p:attrName>ppt_w</p:attrName>
                                        </p:attrNameLst>
                                      </p:cBhvr>
                                      <p:tavLst>
                                        <p:tav tm="0">
                                          <p:val>
                                            <p:fltVal val="0"/>
                                          </p:val>
                                        </p:tav>
                                        <p:tav tm="100000">
                                          <p:val>
                                            <p:strVal val="#ppt_w"/>
                                          </p:val>
                                        </p:tav>
                                      </p:tavLst>
                                    </p:anim>
                                    <p:anim calcmode="lin" valueType="num">
                                      <p:cBhvr>
                                        <p:cTn id="129" dur="300" fill="hold"/>
                                        <p:tgtEl>
                                          <p:spTgt spid="15"/>
                                        </p:tgtEl>
                                        <p:attrNameLst>
                                          <p:attrName>ppt_h</p:attrName>
                                        </p:attrNameLst>
                                      </p:cBhvr>
                                      <p:tavLst>
                                        <p:tav tm="0">
                                          <p:val>
                                            <p:fltVal val="0"/>
                                          </p:val>
                                        </p:tav>
                                        <p:tav tm="100000">
                                          <p:val>
                                            <p:strVal val="#ppt_h"/>
                                          </p:val>
                                        </p:tav>
                                      </p:tavLst>
                                    </p:anim>
                                    <p:animEffect transition="in" filter="fade">
                                      <p:cBhvr>
                                        <p:cTn id="130" dur="300"/>
                                        <p:tgtEl>
                                          <p:spTgt spid="15"/>
                                        </p:tgtEl>
                                      </p:cBhvr>
                                    </p:animEffect>
                                  </p:childTnLst>
                                </p:cTn>
                              </p:par>
                              <p:par>
                                <p:cTn id="131" presetID="6" presetClass="emph" presetSubtype="0" autoRev="1" fill="hold" grpId="1" nodeType="withEffect">
                                  <p:stCondLst>
                                    <p:cond delay="2700"/>
                                  </p:stCondLst>
                                  <p:childTnLst>
                                    <p:animScale>
                                      <p:cBhvr>
                                        <p:cTn id="13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3" grpId="0" bldLvl="0" animBg="1"/>
      <p:bldP spid="23" grpId="1" bldLvl="0" animBg="1"/>
      <p:bldP spid="24" grpId="0" bldLvl="0" animBg="1"/>
      <p:bldP spid="24" grpId="1"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293" name="Text Box 3"/>
          <p:cNvSpPr txBox="1">
            <a:spLocks noChangeArrowheads="1"/>
          </p:cNvSpPr>
          <p:nvPr/>
        </p:nvSpPr>
        <p:spPr bwMode="auto">
          <a:xfrm>
            <a:off x="971600" y="188640"/>
            <a:ext cx="5256212" cy="523220"/>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anose="020F0502020204030204" charset="0"/>
                <a:ea typeface="楷体_GB2312" pitchFamily="49" charset="-122"/>
              </a:rPr>
              <a:t>九</a:t>
            </a:r>
            <a:r>
              <a:rPr lang="zh-CN" altLang="en-US" sz="2800" b="1" dirty="0" smtClean="0">
                <a:solidFill>
                  <a:srgbClr val="CC0000"/>
                </a:solidFill>
                <a:latin typeface="Calibri" panose="020F0502020204030204" charset="0"/>
                <a:ea typeface="楷体_GB2312" pitchFamily="49" charset="-122"/>
              </a:rPr>
              <a:t>年级</a:t>
            </a:r>
            <a:r>
              <a:rPr lang="zh-CN" altLang="en-US" sz="2800" b="1" dirty="0" smtClean="0">
                <a:solidFill>
                  <a:srgbClr val="CC0000"/>
                </a:solidFill>
                <a:latin typeface="Calibri" panose="020F0502020204030204" charset="0"/>
                <a:ea typeface="楷体_GB2312" pitchFamily="49" charset="-122"/>
              </a:rPr>
              <a:t>数学</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下    新课标</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人</a:t>
            </a:r>
            <a:r>
              <a:rPr lang="en-US" altLang="zh-CN" sz="2800" b="1" dirty="0" smtClean="0">
                <a:solidFill>
                  <a:srgbClr val="CC0000"/>
                </a:solidFill>
                <a:latin typeface="Calibri" panose="020F0502020204030204" charset="0"/>
                <a:ea typeface="楷体_GB2312" pitchFamily="49" charset="-122"/>
              </a:rPr>
              <a:t>]</a:t>
            </a:r>
            <a:endParaRPr lang="zh-CN" altLang="en-US" sz="3200" b="1" dirty="0">
              <a:solidFill>
                <a:srgbClr val="CC0000"/>
              </a:solidFill>
              <a:latin typeface="Calibri" panose="020F0502020204030204" charset="0"/>
              <a:ea typeface="楷体_GB2312" pitchFamily="49" charset="-122"/>
            </a:endParaRPr>
          </a:p>
        </p:txBody>
      </p:sp>
      <p:sp>
        <p:nvSpPr>
          <p:cNvPr id="12294" name="TextBox 16"/>
          <p:cNvSpPr txBox="1">
            <a:spLocks noChangeArrowheads="1"/>
          </p:cNvSpPr>
          <p:nvPr/>
        </p:nvSpPr>
        <p:spPr bwMode="auto">
          <a:xfrm>
            <a:off x="1403648" y="1340768"/>
            <a:ext cx="5832426" cy="584775"/>
          </a:xfrm>
          <a:prstGeom prst="rect">
            <a:avLst/>
          </a:prstGeom>
          <a:noFill/>
          <a:ln w="9525">
            <a:noFill/>
            <a:miter lim="800000"/>
          </a:ln>
        </p:spPr>
        <p:txBody>
          <a:bodyPr wrap="square">
            <a:spAutoFit/>
          </a:bodyPr>
          <a:lstStyle/>
          <a:p>
            <a:r>
              <a:rPr lang="zh-CN" altLang="en-US" sz="3200" b="1" dirty="0" smtClean="0">
                <a:solidFill>
                  <a:srgbClr val="CC0000"/>
                </a:solidFill>
                <a:latin typeface="Calibri" panose="020F0502020204030204" charset="0"/>
              </a:rPr>
              <a:t>第二十七章       </a:t>
            </a:r>
            <a:r>
              <a:rPr lang="zh-CN" altLang="en-US" sz="3200" b="1" dirty="0" smtClean="0">
                <a:solidFill>
                  <a:srgbClr val="CC0000"/>
                </a:solidFill>
                <a:latin typeface="Calibri" panose="020F0502020204030204" charset="0"/>
              </a:rPr>
              <a:t>相  似</a:t>
            </a:r>
            <a:endParaRPr lang="zh-CN" altLang="en-US" sz="3200" b="1" dirty="0">
              <a:solidFill>
                <a:srgbClr val="CC0000"/>
              </a:solidFill>
              <a:latin typeface="Calibri" panose="020F0502020204030204" charset="0"/>
            </a:endParaRPr>
          </a:p>
        </p:txBody>
      </p:sp>
      <p:grpSp>
        <p:nvGrpSpPr>
          <p:cNvPr id="2" name="Group 4"/>
          <p:cNvGrpSpPr/>
          <p:nvPr/>
        </p:nvGrpSpPr>
        <p:grpSpPr bwMode="auto">
          <a:xfrm>
            <a:off x="1403350" y="5300663"/>
            <a:ext cx="2016125" cy="1009650"/>
            <a:chOff x="340" y="3022"/>
            <a:chExt cx="1270" cy="636"/>
          </a:xfrm>
        </p:grpSpPr>
        <p:sp>
          <p:nvSpPr>
            <p:cNvPr id="12297" name="Oval 5"/>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298" name="Rectangle 6">
              <a:hlinkClick r:id="rId2" tooltip=""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panose="02010600030101010101" pitchFamily="2" charset="-122"/>
                </a:rPr>
                <a:t> </a:t>
              </a:r>
              <a:r>
                <a:rPr lang="zh-CN" altLang="en-US" sz="2800" b="1" dirty="0">
                  <a:solidFill>
                    <a:srgbClr val="CC0000"/>
                  </a:solidFill>
                  <a:latin typeface="宋体" panose="02010600030101010101" pitchFamily="2" charset="-122"/>
                </a:rPr>
                <a:t>学习新知</a:t>
              </a:r>
              <a:endParaRPr lang="zh-CN" altLang="en-US" sz="2800" b="1" dirty="0">
                <a:solidFill>
                  <a:srgbClr val="CC0000"/>
                </a:solidFill>
                <a:latin typeface="宋体" panose="02010600030101010101" pitchFamily="2" charset="-122"/>
              </a:endParaRPr>
            </a:p>
          </p:txBody>
        </p:sp>
      </p:grpSp>
      <p:grpSp>
        <p:nvGrpSpPr>
          <p:cNvPr id="3" name="Group 7"/>
          <p:cNvGrpSpPr/>
          <p:nvPr/>
        </p:nvGrpSpPr>
        <p:grpSpPr bwMode="auto">
          <a:xfrm>
            <a:off x="4932363" y="5229225"/>
            <a:ext cx="2160587" cy="1009650"/>
            <a:chOff x="2018" y="2976"/>
            <a:chExt cx="1361" cy="636"/>
          </a:xfrm>
        </p:grpSpPr>
        <p:sp>
          <p:nvSpPr>
            <p:cNvPr id="12300" name="Oval 8"/>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301" name="Rectangle 9">
              <a:hlinkClick r:id="rId3" tooltip=""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panose="02010600030101010101" pitchFamily="2" charset="-122"/>
                </a:rPr>
                <a:t>检测反馈</a:t>
              </a:r>
              <a:endParaRPr lang="zh-CN" altLang="en-US" sz="2800" b="1" dirty="0">
                <a:solidFill>
                  <a:srgbClr val="CC0000"/>
                </a:solidFill>
                <a:latin typeface="宋体" panose="02010600030101010101" pitchFamily="2" charset="-122"/>
              </a:endParaRPr>
            </a:p>
          </p:txBody>
        </p:sp>
      </p:grpSp>
      <p:sp>
        <p:nvSpPr>
          <p:cNvPr id="13" name="矩形 12"/>
          <p:cNvSpPr/>
          <p:nvPr/>
        </p:nvSpPr>
        <p:spPr>
          <a:xfrm>
            <a:off x="357158" y="2786058"/>
            <a:ext cx="8534709" cy="830997"/>
          </a:xfrm>
          <a:prstGeom prst="rect">
            <a:avLst/>
          </a:prstGeom>
          <a:noFill/>
        </p:spPr>
        <p:txBody>
          <a:bodyPr wrap="none" lIns="91440" tIns="45720" rIns="91440" bIns="45720">
            <a:spAutoFit/>
          </a:bodyPr>
          <a:lstStyle/>
          <a:p>
            <a:pPr algn="ct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27</a:t>
            </a:r>
            <a:r>
              <a:rPr 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图形的</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相似（第</a:t>
            </a:r>
            <a:r>
              <a:rPr lang="en-US" altLang="zh-CN"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课时）</a:t>
            </a:r>
            <a:endParaRPr lang="zh-CN" alt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2234867" y="3601082"/>
            <a:ext cx="3286148" cy="185738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6399" name="Group 4"/>
          <p:cNvGrpSpPr/>
          <p:nvPr/>
        </p:nvGrpSpPr>
        <p:grpSpPr bwMode="auto">
          <a:xfrm>
            <a:off x="4480878" y="321945"/>
            <a:ext cx="2592387" cy="1008063"/>
            <a:chOff x="0" y="0"/>
            <a:chExt cx="1633" cy="635"/>
          </a:xfrm>
        </p:grpSpPr>
        <p:pic>
          <p:nvPicPr>
            <p:cNvPr id="16400" name="Picture 5"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6401"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a:solidFill>
                    <a:srgbClr val="CC0000"/>
                  </a:solidFill>
                  <a:ea typeface="黑体" panose="02010609060101010101" pitchFamily="2" charset="-122"/>
                </a:rPr>
                <a:t>学 习 新 知</a:t>
              </a:r>
              <a:endParaRPr lang="zh-CN" altLang="en-US" sz="3200" b="1">
                <a:solidFill>
                  <a:srgbClr val="CC0000"/>
                </a:solidFill>
                <a:ea typeface="黑体" panose="02010609060101010101" pitchFamily="2" charset="-122"/>
              </a:endParaRPr>
            </a:p>
          </p:txBody>
        </p:sp>
      </p:grpSp>
      <p:sp>
        <p:nvSpPr>
          <p:cNvPr id="10" name="矩形 9"/>
          <p:cNvSpPr/>
          <p:nvPr/>
        </p:nvSpPr>
        <p:spPr>
          <a:xfrm>
            <a:off x="806107" y="1029314"/>
            <a:ext cx="1620957" cy="523220"/>
          </a:xfrm>
          <a:prstGeom prst="rect">
            <a:avLst/>
          </a:prstGeom>
        </p:spPr>
        <p:txBody>
          <a:bodyPr wrap="none">
            <a:spAutoFit/>
          </a:bodyPr>
          <a:lstStyle/>
          <a:p>
            <a:r>
              <a:rPr lang="zh-CN" altLang="en-US" sz="2800" b="1" dirty="0" smtClean="0">
                <a:solidFill>
                  <a:srgbClr val="FF0000"/>
                </a:solidFill>
                <a:latin typeface="宋体" panose="02010600030101010101" pitchFamily="2" charset="-122"/>
                <a:ea typeface="宋体" panose="02010600030101010101" pitchFamily="2" charset="-122"/>
              </a:rPr>
              <a:t>问题思考</a:t>
            </a:r>
            <a:endParaRPr lang="zh-CN" altLang="en-US" sz="3200" b="1" dirty="0">
              <a:solidFill>
                <a:srgbClr val="FF0000"/>
              </a:solidFill>
            </a:endParaRPr>
          </a:p>
        </p:txBody>
      </p:sp>
      <p:sp>
        <p:nvSpPr>
          <p:cNvPr id="5121" name="Rectangle 1"/>
          <p:cNvSpPr>
            <a:spLocks noChangeArrowheads="1"/>
          </p:cNvSpPr>
          <p:nvPr/>
        </p:nvSpPr>
        <p:spPr bwMode="auto">
          <a:xfrm>
            <a:off x="448917" y="1529380"/>
            <a:ext cx="7572428"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如图所示的一块黑板，长</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米，宽</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米，加一</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厘米宽的边框，边框外围与边框里边的矩形形状相同吗</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5122" name="rt107.jpg" descr="id:2147496554;FounderCES"/>
          <p:cNvPicPr>
            <a:picLocks noChangeAspect="1" noChangeArrowheads="1"/>
          </p:cNvPicPr>
          <p:nvPr/>
        </p:nvPicPr>
        <p:blipFill>
          <a:blip r:embed="rId3"/>
          <a:srcRect l="2274" t="3189" r="4499" b="29844"/>
          <a:stretch>
            <a:fillRect/>
          </a:stretch>
        </p:blipFill>
        <p:spPr bwMode="auto">
          <a:xfrm>
            <a:off x="2414891" y="3766818"/>
            <a:ext cx="2928958" cy="1500198"/>
          </a:xfrm>
          <a:prstGeom prst="rect">
            <a:avLst/>
          </a:prstGeom>
          <a:noFill/>
          <a:ln w="9525">
            <a:noFill/>
            <a:miter lim="800000"/>
            <a:headEnd/>
            <a:tailEnd/>
          </a:ln>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928662" y="214290"/>
            <a:ext cx="3427541" cy="646331"/>
          </a:xfrm>
          <a:prstGeom prst="rect">
            <a:avLst/>
          </a:prstGeom>
        </p:spPr>
        <p:txBody>
          <a:bodyPr wrap="none">
            <a:spAutoFit/>
          </a:bodyPr>
          <a:lstStyle/>
          <a:p>
            <a:r>
              <a:rPr lang="zh-CN" altLang="en-US" sz="3600" b="1" dirty="0" smtClean="0">
                <a:solidFill>
                  <a:srgbClr val="FF0000"/>
                </a:solidFill>
              </a:rPr>
              <a:t>成比例线段概念</a:t>
            </a:r>
            <a:endParaRPr lang="zh-CN" altLang="en-US" sz="3600" b="1" dirty="0">
              <a:solidFill>
                <a:srgbClr val="FF0000"/>
              </a:solidFill>
            </a:endParaRPr>
          </a:p>
        </p:txBody>
      </p:sp>
      <p:sp>
        <p:nvSpPr>
          <p:cNvPr id="3073" name="Rectangle 1"/>
          <p:cNvSpPr>
            <a:spLocks noChangeArrowheads="1"/>
          </p:cNvSpPr>
          <p:nvPr/>
        </p:nvSpPr>
        <p:spPr bwMode="auto">
          <a:xfrm>
            <a:off x="357158" y="857232"/>
            <a:ext cx="778674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把九年级数学课本的两个邻边看作两条线段</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和</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，那么什么是这两条线段的比</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074" name="Rectangle 2"/>
          <p:cNvSpPr>
            <a:spLocks noChangeArrowheads="1"/>
          </p:cNvSpPr>
          <p:nvPr/>
        </p:nvSpPr>
        <p:spPr bwMode="auto">
          <a:xfrm>
            <a:off x="428596" y="1643050"/>
            <a:ext cx="7358114"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a:t>
            </a:r>
            <a:r>
              <a:rPr kumimoji="0" lang="zh-CN" altLang="en-US"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这两条线段的长度比叫做这两条线段的比</a:t>
            </a:r>
            <a:r>
              <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a:t>
            </a:r>
            <a:endPar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endParaRPr>
          </a:p>
        </p:txBody>
      </p:sp>
      <p:graphicFrame>
        <p:nvGraphicFramePr>
          <p:cNvPr id="6" name="对象 5"/>
          <p:cNvGraphicFramePr>
            <a:graphicFrameLocks noChangeAspect="1"/>
          </p:cNvGraphicFramePr>
          <p:nvPr/>
        </p:nvGraphicFramePr>
        <p:xfrm>
          <a:off x="4929190" y="2500306"/>
          <a:ext cx="714380" cy="671084"/>
        </p:xfrm>
        <a:graphic>
          <a:graphicData uri="http://schemas.openxmlformats.org/presentationml/2006/ole">
            <mc:AlternateContent xmlns:mc="http://schemas.openxmlformats.org/markup-compatibility/2006">
              <mc:Choice xmlns:v="urn:schemas-microsoft-com:vml" Requires="v">
                <p:oleObj spid="_x0000_s1025" name="Equation" r:id="rId2" imgW="10058400" imgH="9448800" progId="Equation.DSMT4">
                  <p:embed/>
                </p:oleObj>
              </mc:Choice>
              <mc:Fallback>
                <p:oleObj name="Equation" r:id="rId2" imgW="10058400" imgH="9448800" progId="Equation.DSMT4">
                  <p:embed/>
                  <p:pic>
                    <p:nvPicPr>
                      <p:cNvPr id="0" name="图片 1024"/>
                      <p:cNvPicPr>
                        <a:picLocks noChangeAspect="1"/>
                      </p:cNvPicPr>
                      <p:nvPr/>
                    </p:nvPicPr>
                    <p:blipFill>
                      <a:blip r:embed="rId3"/>
                      <a:stretch>
                        <a:fillRect/>
                      </a:stretch>
                    </p:blipFill>
                    <p:spPr>
                      <a:xfrm>
                        <a:off x="4929190" y="2500306"/>
                        <a:ext cx="714380" cy="671084"/>
                      </a:xfrm>
                      <a:prstGeom prst="rect">
                        <a:avLst/>
                      </a:prstGeom>
                      <a:noFill/>
                      <a:ln w="9525">
                        <a:noFill/>
                      </a:ln>
                    </p:spPr>
                  </p:pic>
                </p:oleObj>
              </mc:Fallback>
            </mc:AlternateContent>
          </a:graphicData>
        </a:graphic>
      </p:graphicFrame>
      <p:sp>
        <p:nvSpPr>
          <p:cNvPr id="3077" name="Rectangle 5"/>
          <p:cNvSpPr>
            <a:spLocks noChangeArrowheads="1"/>
          </p:cNvSpPr>
          <p:nvPr/>
        </p:nvSpPr>
        <p:spPr bwMode="auto">
          <a:xfrm>
            <a:off x="285720" y="2143116"/>
            <a:ext cx="8358246"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对于四条线段</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，如果其中两条线段的比与另外两条线段的比相等，</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即</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，我们就说这四条线段成比例</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078" name="Rectangle 6"/>
          <p:cNvSpPr>
            <a:spLocks noChangeArrowheads="1"/>
          </p:cNvSpPr>
          <p:nvPr/>
        </p:nvSpPr>
        <p:spPr bwMode="auto">
          <a:xfrm>
            <a:off x="357158" y="3571876"/>
            <a:ext cx="7072362"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如何判断四条线段是成比例线段</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079" name="Rectangle 7"/>
          <p:cNvSpPr>
            <a:spLocks noChangeArrowheads="1"/>
          </p:cNvSpPr>
          <p:nvPr/>
        </p:nvSpPr>
        <p:spPr bwMode="auto">
          <a:xfrm>
            <a:off x="285720" y="4071942"/>
            <a:ext cx="7929618"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a:t>
            </a:r>
            <a:r>
              <a:rPr kumimoji="0" lang="zh-CN" altLang="en-US"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四条线段中其中两条线段的比与另两条线段的比相等，就说这四条线段成比例</a:t>
            </a:r>
            <a:r>
              <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楷体_GBK"/>
              </a:rPr>
              <a:t>)</a:t>
            </a:r>
            <a:endPar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endParaRPr>
          </a:p>
        </p:txBody>
      </p:sp>
      <p:sp>
        <p:nvSpPr>
          <p:cNvPr id="3081" name="Rectangle 9"/>
          <p:cNvSpPr>
            <a:spLocks noChangeArrowheads="1"/>
          </p:cNvSpPr>
          <p:nvPr/>
        </p:nvSpPr>
        <p:spPr bwMode="auto">
          <a:xfrm>
            <a:off x="285750" y="5429885"/>
            <a:ext cx="7331075" cy="11988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成比例线段概念中的四条线段是有顺序的，如</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是成比例线段与</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d</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b</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c</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是成比例线段得到的比例式是不同的</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24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3082" name="Rectangle 10"/>
          <p:cNvSpPr>
            <a:spLocks noChangeArrowheads="1"/>
          </p:cNvSpPr>
          <p:nvPr/>
        </p:nvSpPr>
        <p:spPr bwMode="auto">
          <a:xfrm>
            <a:off x="428596" y="5000636"/>
            <a:ext cx="7072362"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成比例线段的概念中应注意什么问题</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linds(horizontal)">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linds(horizontal)">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077"/>
                                        </p:tgtEl>
                                        <p:attrNameLst>
                                          <p:attrName>style.visibility</p:attrName>
                                        </p:attrNameLst>
                                      </p:cBhvr>
                                      <p:to>
                                        <p:strVal val="visible"/>
                                      </p:to>
                                    </p:set>
                                    <p:animEffect transition="in" filter="blinds(horizontal)">
                                      <p:cBhvr>
                                        <p:cTn id="20" dur="500"/>
                                        <p:tgtEl>
                                          <p:spTgt spid="307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078"/>
                                        </p:tgtEl>
                                        <p:attrNameLst>
                                          <p:attrName>style.visibility</p:attrName>
                                        </p:attrNameLst>
                                      </p:cBhvr>
                                      <p:to>
                                        <p:strVal val="visible"/>
                                      </p:to>
                                    </p:set>
                                    <p:animEffect transition="in" filter="blinds(horizontal)">
                                      <p:cBhvr>
                                        <p:cTn id="25" dur="500"/>
                                        <p:tgtEl>
                                          <p:spTgt spid="307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79"/>
                                        </p:tgtEl>
                                        <p:attrNameLst>
                                          <p:attrName>style.visibility</p:attrName>
                                        </p:attrNameLst>
                                      </p:cBhvr>
                                      <p:to>
                                        <p:strVal val="visible"/>
                                      </p:to>
                                    </p:set>
                                    <p:animEffect transition="in" filter="wipe(down)">
                                      <p:cBhvr>
                                        <p:cTn id="30" dur="500"/>
                                        <p:tgtEl>
                                          <p:spTgt spid="307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082"/>
                                        </p:tgtEl>
                                        <p:attrNameLst>
                                          <p:attrName>style.visibility</p:attrName>
                                        </p:attrNameLst>
                                      </p:cBhvr>
                                      <p:to>
                                        <p:strVal val="visible"/>
                                      </p:to>
                                    </p:set>
                                    <p:animEffect transition="in" filter="wipe(down)">
                                      <p:cBhvr>
                                        <p:cTn id="35" dur="500"/>
                                        <p:tgtEl>
                                          <p:spTgt spid="308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081"/>
                                        </p:tgtEl>
                                        <p:attrNameLst>
                                          <p:attrName>style.visibility</p:attrName>
                                        </p:attrNameLst>
                                      </p:cBhvr>
                                      <p:to>
                                        <p:strVal val="visible"/>
                                      </p:to>
                                    </p:set>
                                    <p:animEffect transition="in" filter="blinds(horizontal)">
                                      <p:cBhvr>
                                        <p:cTn id="40" dur="5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bldLvl="0" animBg="1" autoUpdateAnimBg="0"/>
      <p:bldP spid="3074" grpId="0" bldLvl="0" animBg="1"/>
      <p:bldP spid="3077" grpId="0" bldLvl="0" animBg="1"/>
      <p:bldP spid="3078" grpId="0" bldLvl="0" animBg="1" autoUpdateAnimBg="0"/>
      <p:bldP spid="3079" grpId="0" bldLvl="0" animBg="1"/>
      <p:bldP spid="3081" grpId="0" bldLvl="0" animBg="1"/>
      <p:bldP spid="308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28662" y="142852"/>
            <a:ext cx="3057247" cy="584775"/>
          </a:xfrm>
          <a:prstGeom prst="rect">
            <a:avLst/>
          </a:prstGeom>
        </p:spPr>
        <p:txBody>
          <a:bodyPr wrap="none">
            <a:spAutoFit/>
          </a:bodyPr>
          <a:lstStyle/>
          <a:p>
            <a:r>
              <a:rPr lang="zh-CN" altLang="en-US" sz="3200" b="1" dirty="0" smtClean="0">
                <a:solidFill>
                  <a:srgbClr val="FF0000"/>
                </a:solidFill>
              </a:rPr>
              <a:t>认识相似多边形</a:t>
            </a:r>
            <a:endParaRPr lang="zh-CN" altLang="en-US" sz="3200" b="1" dirty="0" smtClean="0">
              <a:solidFill>
                <a:srgbClr val="FF0000"/>
              </a:solidFill>
            </a:endParaRPr>
          </a:p>
        </p:txBody>
      </p:sp>
      <p:sp>
        <p:nvSpPr>
          <p:cNvPr id="19457" name="Rectangle 1"/>
          <p:cNvSpPr>
            <a:spLocks noChangeArrowheads="1"/>
          </p:cNvSpPr>
          <p:nvPr/>
        </p:nvSpPr>
        <p:spPr bwMode="auto">
          <a:xfrm>
            <a:off x="571472" y="714356"/>
            <a:ext cx="5214974"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将</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用</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倍放大镜观察得到</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，这两个三角形相似吗</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9458" name="图片 277"/>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5786765" y="446384"/>
            <a:ext cx="2217825" cy="1368004"/>
          </a:xfrm>
          <a:prstGeom prst="rect">
            <a:avLst/>
          </a:prstGeom>
          <a:noFill/>
          <a:ln w="9525">
            <a:noFill/>
            <a:miter lim="800000"/>
            <a:headEnd/>
            <a:tailEnd/>
          </a:ln>
        </p:spPr>
      </p:pic>
      <p:sp>
        <p:nvSpPr>
          <p:cNvPr id="19459" name="Rectangle 3"/>
          <p:cNvSpPr>
            <a:spLocks noChangeArrowheads="1"/>
          </p:cNvSpPr>
          <p:nvPr/>
        </p:nvSpPr>
        <p:spPr bwMode="auto">
          <a:xfrm>
            <a:off x="214282" y="1571612"/>
            <a:ext cx="2000264"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问题思考</a:t>
            </a:r>
            <a:r>
              <a:rPr kumimoji="0" lang="en-US" altLang="zh-CN" sz="2400" b="0" i="1"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p:txBody>
      </p:sp>
      <p:sp>
        <p:nvSpPr>
          <p:cNvPr id="19460" name="Rectangle 4"/>
          <p:cNvSpPr>
            <a:spLocks noChangeArrowheads="1"/>
          </p:cNvSpPr>
          <p:nvPr/>
        </p:nvSpPr>
        <p:spPr bwMode="auto">
          <a:xfrm>
            <a:off x="428596" y="2000240"/>
            <a:ext cx="7715304"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及用</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倍放大镜观察得到的</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中，对应角之间的数量关系为</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1" u="sng" strike="noStrike" cap="none" normalizeH="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7" name="对象 6"/>
          <p:cNvGraphicFramePr>
            <a:graphicFrameLocks noChangeAspect="1"/>
          </p:cNvGraphicFramePr>
          <p:nvPr/>
        </p:nvGraphicFramePr>
        <p:xfrm>
          <a:off x="4114800" y="3328988"/>
          <a:ext cx="914400" cy="198437"/>
        </p:xfrm>
        <a:graphic>
          <a:graphicData uri="http://schemas.openxmlformats.org/presentationml/2006/ole">
            <mc:AlternateContent xmlns:mc="http://schemas.openxmlformats.org/markup-compatibility/2006">
              <mc:Choice xmlns:v="urn:schemas-microsoft-com:vml" Requires="v">
                <p:oleObj spid="_x0000_s2049" name="Equation" r:id="rId3" imgW="2743200" imgH="4267200" progId="Equation.DSMT4">
                  <p:embed/>
                </p:oleObj>
              </mc:Choice>
              <mc:Fallback>
                <p:oleObj name="Equation" r:id="rId3" imgW="2743200" imgH="4267200" progId="Equation.DSMT4">
                  <p:embed/>
                  <p:pic>
                    <p:nvPicPr>
                      <p:cNvPr id="0" name="图片 2048"/>
                      <p:cNvPicPr>
                        <a:picLocks noChangeAspect="1"/>
                      </p:cNvPicPr>
                      <p:nvPr/>
                    </p:nvPicPr>
                    <p:blipFill>
                      <a:blip r:embed="rId4"/>
                      <a:stretch>
                        <a:fillRect/>
                      </a:stretch>
                    </p:blipFill>
                    <p:spPr>
                      <a:xfrm>
                        <a:off x="4114800" y="3328988"/>
                        <a:ext cx="914400" cy="198437"/>
                      </a:xfrm>
                      <a:prstGeom prst="rect">
                        <a:avLst/>
                      </a:prstGeom>
                      <a:noFill/>
                      <a:ln w="9525">
                        <a:noFill/>
                      </a:ln>
                    </p:spPr>
                  </p:pic>
                </p:oleObj>
              </mc:Fallback>
            </mc:AlternateContent>
          </a:graphicData>
        </a:graphic>
      </p:graphicFrame>
      <p:graphicFrame>
        <p:nvGraphicFramePr>
          <p:cNvPr id="19463" name="Object 7"/>
          <p:cNvGraphicFramePr>
            <a:graphicFrameLocks noChangeAspect="1"/>
          </p:cNvGraphicFramePr>
          <p:nvPr/>
        </p:nvGraphicFramePr>
        <p:xfrm>
          <a:off x="596900" y="3214688"/>
          <a:ext cx="7021513" cy="1428750"/>
        </p:xfrm>
        <a:graphic>
          <a:graphicData uri="http://schemas.openxmlformats.org/presentationml/2006/ole">
            <mc:AlternateContent xmlns:mc="http://schemas.openxmlformats.org/markup-compatibility/2006">
              <mc:Choice xmlns:v="urn:schemas-microsoft-com:vml" Requires="v">
                <p:oleObj spid="_x0000_s2050" name="Equation" r:id="rId5" imgW="83210400" imgH="21336000" progId="Equation.DSMT4">
                  <p:embed/>
                </p:oleObj>
              </mc:Choice>
              <mc:Fallback>
                <p:oleObj name="Equation" r:id="rId5" imgW="83210400" imgH="21336000" progId="Equation.DSMT4">
                  <p:embed/>
                  <p:pic>
                    <p:nvPicPr>
                      <p:cNvPr id="0" name="图片 2049"/>
                      <p:cNvPicPr>
                        <a:picLocks noChangeAspect="1"/>
                      </p:cNvPicPr>
                      <p:nvPr/>
                    </p:nvPicPr>
                    <p:blipFill>
                      <a:blip r:embed="rId6"/>
                      <a:stretch>
                        <a:fillRect/>
                      </a:stretch>
                    </p:blipFill>
                    <p:spPr>
                      <a:xfrm>
                        <a:off x="596900" y="3214688"/>
                        <a:ext cx="7021513" cy="1428750"/>
                      </a:xfrm>
                      <a:prstGeom prst="rect">
                        <a:avLst/>
                      </a:prstGeom>
                      <a:noFill/>
                      <a:ln w="9525">
                        <a:noFill/>
                      </a:ln>
                    </p:spPr>
                  </p:pic>
                </p:oleObj>
              </mc:Fallback>
            </mc:AlternateContent>
          </a:graphicData>
        </a:graphic>
      </p:graphicFrame>
      <p:sp>
        <p:nvSpPr>
          <p:cNvPr id="19464" name="Rectangle 8"/>
          <p:cNvSpPr>
            <a:spLocks noChangeArrowheads="1"/>
          </p:cNvSpPr>
          <p:nvPr/>
        </p:nvSpPr>
        <p:spPr bwMode="auto">
          <a:xfrm>
            <a:off x="357158" y="4643446"/>
            <a:ext cx="5572164"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及用</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倍放大镜观察得到的四边形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中，对应角之间的数量关系为</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9465" name="图片 280"/>
          <p:cNvPicPr>
            <a:picLocks noChangeAspect="1" noChangeArrowheads="1"/>
          </p:cNvPicPr>
          <p:nvPr/>
        </p:nvPicPr>
        <p:blipFill>
          <a:blip r:embed="rId7">
            <a:duotone>
              <a:prstClr val="black"/>
              <a:schemeClr val="accent6">
                <a:tint val="45000"/>
                <a:satMod val="400000"/>
              </a:schemeClr>
            </a:duotone>
          </a:blip>
          <a:srcRect/>
          <a:stretch>
            <a:fillRect/>
          </a:stretch>
        </p:blipFill>
        <p:spPr bwMode="auto">
          <a:xfrm>
            <a:off x="5929322" y="4643446"/>
            <a:ext cx="2486035" cy="15430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463">
                                            <p:subSp spid="_x0000_s19463"/>
                                          </p:spTgt>
                                        </p:tgtEl>
                                        <p:attrNameLst>
                                          <p:attrName>style.visibility</p:attrName>
                                        </p:attrNameLst>
                                      </p:cBhvr>
                                      <p:to>
                                        <p:strVal val="visible"/>
                                      </p:to>
                                    </p:set>
                                    <p:animEffect transition="in" filter="wipe(down)">
                                      <p:cBhvr>
                                        <p:cTn id="12" dur="500"/>
                                        <p:tgtEl>
                                          <p:spTgt spid="19463">
                                            <p:subSp spid="_x0000_s19463"/>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65"/>
                                        </p:tgtEl>
                                        <p:attrNameLst>
                                          <p:attrName>style.visibility</p:attrName>
                                        </p:attrNameLst>
                                      </p:cBhvr>
                                      <p:to>
                                        <p:strVal val="visible"/>
                                      </p:to>
                                    </p:set>
                                    <p:animEffect transition="in" filter="blinds(horizontal)">
                                      <p:cBhvr>
                                        <p:cTn id="17" dur="500"/>
                                        <p:tgtEl>
                                          <p:spTgt spid="194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64"/>
                                        </p:tgtEl>
                                        <p:attrNameLst>
                                          <p:attrName>style.visibility</p:attrName>
                                        </p:attrNameLst>
                                      </p:cBhvr>
                                      <p:to>
                                        <p:strVal val="visible"/>
                                      </p:to>
                                    </p:set>
                                    <p:animEffect transition="in" filter="blinds(horizontal)">
                                      <p:cBhvr>
                                        <p:cTn id="22"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autoUpdateAnimBg="0"/>
      <p:bldP spid="1946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nvGraphicFramePr>
        <p:xfrm>
          <a:off x="357158" y="642918"/>
          <a:ext cx="7429552" cy="2000264"/>
        </p:xfrm>
        <a:graphic>
          <a:graphicData uri="http://schemas.openxmlformats.org/presentationml/2006/ole">
            <mc:AlternateContent xmlns:mc="http://schemas.openxmlformats.org/markup-compatibility/2006">
              <mc:Choice xmlns:v="urn:schemas-microsoft-com:vml" Requires="v">
                <p:oleObj spid="_x0000_s3073" name="Equation" r:id="rId2" imgW="79248000" imgH="21336000" progId="Equation.DSMT4">
                  <p:embed/>
                </p:oleObj>
              </mc:Choice>
              <mc:Fallback>
                <p:oleObj name="Equation" r:id="rId2" imgW="79248000" imgH="21336000" progId="Equation.DSMT4">
                  <p:embed/>
                  <p:pic>
                    <p:nvPicPr>
                      <p:cNvPr id="0" name="图片 3072"/>
                      <p:cNvPicPr>
                        <a:picLocks noChangeAspect="1"/>
                      </p:cNvPicPr>
                      <p:nvPr/>
                    </p:nvPicPr>
                    <p:blipFill>
                      <a:blip r:embed="rId3"/>
                      <a:stretch>
                        <a:fillRect/>
                      </a:stretch>
                    </p:blipFill>
                    <p:spPr>
                      <a:xfrm>
                        <a:off x="357158" y="642918"/>
                        <a:ext cx="7429552" cy="2000264"/>
                      </a:xfrm>
                      <a:prstGeom prst="rect">
                        <a:avLst/>
                      </a:prstGeom>
                      <a:noFill/>
                      <a:ln w="9525">
                        <a:noFill/>
                      </a:ln>
                    </p:spPr>
                  </p:pic>
                </p:oleObj>
              </mc:Fallback>
            </mc:AlternateContent>
          </a:graphicData>
        </a:graphic>
      </p:graphicFrame>
      <p:sp>
        <p:nvSpPr>
          <p:cNvPr id="5" name="矩形 4"/>
          <p:cNvSpPr/>
          <p:nvPr/>
        </p:nvSpPr>
        <p:spPr>
          <a:xfrm>
            <a:off x="285720" y="2643182"/>
            <a:ext cx="8001056" cy="954107"/>
          </a:xfrm>
          <a:prstGeom prst="rect">
            <a:avLst/>
          </a:prstGeom>
        </p:spPr>
        <p:txBody>
          <a:bodyPr wrap="square">
            <a:spAutoFit/>
          </a:bodyPr>
          <a:lstStyle/>
          <a:p>
            <a:pPr lvl="0"/>
            <a:r>
              <a:rPr lang="en-US" altLang="zh-CN" sz="2800" dirty="0" smtClean="0">
                <a:solidFill>
                  <a:srgbClr val="FF0000"/>
                </a:solidFill>
                <a:latin typeface="宋体" panose="02010600030101010101" pitchFamily="2" charset="-122"/>
                <a:ea typeface="宋体" panose="02010600030101010101" pitchFamily="2" charset="-122"/>
              </a:rPr>
              <a:t>③</a:t>
            </a:r>
            <a:r>
              <a:rPr lang="zh-CN" altLang="en-US" sz="2800" dirty="0" smtClean="0">
                <a:solidFill>
                  <a:srgbClr val="000000"/>
                </a:solidFill>
                <a:latin typeface="宋体" panose="02010600030101010101" pitchFamily="2" charset="-122"/>
                <a:ea typeface="宋体" panose="02010600030101010101" pitchFamily="2" charset="-122"/>
                <a:cs typeface="方正书宋_GBK"/>
              </a:rPr>
              <a:t>放大镜下的图形与原图形是否相似</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两个图形的对应角、对应边之间有什么关系</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endParaRPr lang="en-US" altLang="zh-CN" sz="2800" dirty="0" smtClean="0">
              <a:solidFill>
                <a:prstClr val="black"/>
              </a:solidFill>
              <a:latin typeface="Arial" panose="020B0604020202020204" pitchFamily="34" charset="0"/>
              <a:ea typeface="宋体" panose="02010600030101010101" pitchFamily="2" charset="-122"/>
            </a:endParaRPr>
          </a:p>
        </p:txBody>
      </p:sp>
      <p:sp>
        <p:nvSpPr>
          <p:cNvPr id="6" name="矩形 5"/>
          <p:cNvSpPr/>
          <p:nvPr/>
        </p:nvSpPr>
        <p:spPr>
          <a:xfrm>
            <a:off x="357158" y="3571876"/>
            <a:ext cx="7273952" cy="523220"/>
          </a:xfrm>
          <a:prstGeom prst="rect">
            <a:avLst/>
          </a:prstGeom>
        </p:spPr>
        <p:txBody>
          <a:bodyPr wrap="square">
            <a:spAutoFit/>
          </a:bodyPr>
          <a:lstStyle/>
          <a:p>
            <a:r>
              <a:rPr lang="en-US" altLang="zh-CN" sz="2800" dirty="0" smtClean="0">
                <a:solidFill>
                  <a:srgbClr val="FF0000"/>
                </a:solidFill>
                <a:latin typeface="楷体_GB2312" pitchFamily="49" charset="-122"/>
                <a:ea typeface="楷体_GB2312" pitchFamily="49" charset="-122"/>
                <a:cs typeface="方正楷体_GBK"/>
              </a:rPr>
              <a:t>(</a:t>
            </a:r>
            <a:r>
              <a:rPr lang="zh-CN" altLang="en-US" sz="2800" dirty="0" smtClean="0">
                <a:solidFill>
                  <a:srgbClr val="FF0000"/>
                </a:solidFill>
                <a:latin typeface="楷体_GB2312" pitchFamily="49" charset="-122"/>
                <a:ea typeface="楷体_GB2312" pitchFamily="49" charset="-122"/>
                <a:cs typeface="方正楷体_GBK"/>
              </a:rPr>
              <a:t>相似，对应角相等，对应边成比例</a:t>
            </a:r>
            <a:r>
              <a:rPr lang="en-US" altLang="zh-CN" sz="2800" dirty="0" smtClean="0">
                <a:solidFill>
                  <a:srgbClr val="FF0000"/>
                </a:solidFill>
                <a:latin typeface="楷体_GB2312" pitchFamily="49" charset="-122"/>
                <a:ea typeface="楷体_GB2312" pitchFamily="49" charset="-122"/>
                <a:cs typeface="方正楷体_GBK"/>
              </a:rPr>
              <a:t>)</a:t>
            </a:r>
            <a:endParaRPr lang="zh-CN" altLang="en-US" sz="3200" dirty="0">
              <a:solidFill>
                <a:srgbClr val="FF0000"/>
              </a:solidFill>
              <a:latin typeface="楷体_GB2312" pitchFamily="49" charset="-122"/>
              <a:ea typeface="楷体_GB2312" pitchFamily="49" charset="-122"/>
            </a:endParaRPr>
          </a:p>
        </p:txBody>
      </p:sp>
      <p:sp>
        <p:nvSpPr>
          <p:cNvPr id="7" name="矩形 6"/>
          <p:cNvSpPr/>
          <p:nvPr/>
        </p:nvSpPr>
        <p:spPr>
          <a:xfrm>
            <a:off x="285720" y="4071942"/>
            <a:ext cx="8429684" cy="954107"/>
          </a:xfrm>
          <a:prstGeom prst="rect">
            <a:avLst/>
          </a:prstGeom>
        </p:spPr>
        <p:txBody>
          <a:bodyPr wrap="square">
            <a:spAutoFit/>
          </a:bodyPr>
          <a:lstStyle/>
          <a:p>
            <a:r>
              <a:rPr lang="zh-CN" altLang="en-US" sz="2800" dirty="0" smtClean="0">
                <a:solidFill>
                  <a:srgbClr val="FF0000"/>
                </a:solidFill>
                <a:latin typeface="宋体" panose="02010600030101010101" pitchFamily="2" charset="-122"/>
                <a:ea typeface="宋体" panose="02010600030101010101" pitchFamily="2" charset="-122"/>
              </a:rPr>
              <a:t>④</a:t>
            </a:r>
            <a:r>
              <a:rPr lang="zh-CN" altLang="en-US" sz="2800" dirty="0" smtClean="0">
                <a:solidFill>
                  <a:srgbClr val="000000"/>
                </a:solidFill>
                <a:latin typeface="宋体" panose="02010600030101010101" pitchFamily="2" charset="-122"/>
                <a:ea typeface="宋体" panose="02010600030101010101" pitchFamily="2" charset="-122"/>
                <a:cs typeface="方正书宋_GBK"/>
              </a:rPr>
              <a:t>你能尝试给出相似多边形的定义吗</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并尝试用几何语言表示出来</a:t>
            </a:r>
            <a:r>
              <a:rPr lang="en-US" altLang="zh-CN" sz="2800" i="1" dirty="0" smtClean="0">
                <a:solidFill>
                  <a:srgbClr val="000000"/>
                </a:solidFill>
                <a:latin typeface="宋体" panose="02010600030101010101" pitchFamily="2" charset="-122"/>
                <a:ea typeface="宋体" panose="02010600030101010101" pitchFamily="2" charset="-122"/>
              </a:rPr>
              <a:t>.</a:t>
            </a:r>
            <a:endParaRPr lang="zh-CN" altLang="en-US" sz="2800" dirty="0"/>
          </a:p>
        </p:txBody>
      </p:sp>
      <p:sp>
        <p:nvSpPr>
          <p:cNvPr id="8" name="矩形 7"/>
          <p:cNvSpPr/>
          <p:nvPr/>
        </p:nvSpPr>
        <p:spPr>
          <a:xfrm>
            <a:off x="214282" y="5000636"/>
            <a:ext cx="8143932" cy="523220"/>
          </a:xfrm>
          <a:prstGeom prst="rect">
            <a:avLst/>
          </a:prstGeom>
        </p:spPr>
        <p:txBody>
          <a:bodyPr wrap="square">
            <a:spAutoFit/>
          </a:bodyPr>
          <a:lstStyle/>
          <a:p>
            <a:r>
              <a:rPr lang="zh-CN" altLang="en-US" sz="2800" dirty="0" smtClean="0">
                <a:solidFill>
                  <a:srgbClr val="FF0000"/>
                </a:solidFill>
                <a:latin typeface="宋体" panose="02010600030101010101" pitchFamily="2" charset="-122"/>
                <a:ea typeface="宋体" panose="02010600030101010101" pitchFamily="2" charset="-122"/>
              </a:rPr>
              <a:t>⑤</a:t>
            </a:r>
            <a:r>
              <a:rPr lang="zh-CN" altLang="en-US" sz="2800" dirty="0" smtClean="0">
                <a:solidFill>
                  <a:srgbClr val="000000"/>
                </a:solidFill>
                <a:latin typeface="宋体" panose="02010600030101010101" pitchFamily="2" charset="-122"/>
                <a:ea typeface="宋体" panose="02010600030101010101" pitchFamily="2" charset="-122"/>
                <a:cs typeface="方正书宋_GBK"/>
              </a:rPr>
              <a:t>相似比的值与两个相似多边形的顺序有关吗</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endParaRPr lang="zh-CN" altLang="en-US" sz="2800" dirty="0"/>
          </a:p>
        </p:txBody>
      </p:sp>
      <p:sp>
        <p:nvSpPr>
          <p:cNvPr id="9" name="矩形 8"/>
          <p:cNvSpPr/>
          <p:nvPr/>
        </p:nvSpPr>
        <p:spPr>
          <a:xfrm>
            <a:off x="214282" y="5643578"/>
            <a:ext cx="8429684" cy="954107"/>
          </a:xfrm>
          <a:prstGeom prst="rect">
            <a:avLst/>
          </a:prstGeom>
        </p:spPr>
        <p:txBody>
          <a:bodyPr wrap="square">
            <a:spAutoFit/>
          </a:bodyPr>
          <a:lstStyle/>
          <a:p>
            <a:r>
              <a:rPr lang="zh-CN" altLang="en-US" sz="2800" dirty="0" smtClean="0">
                <a:solidFill>
                  <a:srgbClr val="FF0000"/>
                </a:solidFill>
                <a:latin typeface="宋体" panose="02010600030101010101" pitchFamily="2" charset="-122"/>
                <a:ea typeface="宋体" panose="02010600030101010101" pitchFamily="2" charset="-122"/>
              </a:rPr>
              <a:t>⑥</a:t>
            </a:r>
            <a:r>
              <a:rPr lang="zh-CN" altLang="en-US" sz="2800" dirty="0" smtClean="0">
                <a:solidFill>
                  <a:srgbClr val="000000"/>
                </a:solidFill>
                <a:latin typeface="宋体" panose="02010600030101010101" pitchFamily="2" charset="-122"/>
                <a:ea typeface="宋体" panose="02010600030101010101" pitchFamily="2" charset="-122"/>
                <a:cs typeface="方正书宋_GBK"/>
              </a:rPr>
              <a:t>相似多边形的对应角、对应边有什么特点</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r>
              <a:rPr lang="zh-CN" altLang="en-US" sz="2800" dirty="0" smtClean="0">
                <a:solidFill>
                  <a:srgbClr val="000000"/>
                </a:solidFill>
                <a:latin typeface="宋体" panose="02010600030101010101" pitchFamily="2" charset="-122"/>
                <a:ea typeface="宋体" panose="02010600030101010101" pitchFamily="2" charset="-122"/>
                <a:cs typeface="方正书宋_GBK"/>
              </a:rPr>
              <a:t>用几何语言怎样表示</a:t>
            </a:r>
            <a:r>
              <a:rPr lang="en-US" altLang="zh-CN" sz="2800" dirty="0" smtClean="0">
                <a:solidFill>
                  <a:srgbClr val="000000"/>
                </a:solidFill>
                <a:latin typeface="宋体" panose="02010600030101010101" pitchFamily="2" charset="-122"/>
                <a:ea typeface="宋体" panose="02010600030101010101" pitchFamily="2" charset="-122"/>
                <a:cs typeface="方正书宋_GBK"/>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4">
                                            <p:subSp spid="_x0000_s18434"/>
                                          </p:spTgt>
                                        </p:tgtEl>
                                        <p:attrNameLst>
                                          <p:attrName>style.visibility</p:attrName>
                                        </p:attrNameLst>
                                      </p:cBhvr>
                                      <p:to>
                                        <p:strVal val="visible"/>
                                      </p:to>
                                    </p:set>
                                    <p:animEffect transition="in" filter="blinds(horizontal)">
                                      <p:cBhvr>
                                        <p:cTn id="7" dur="500"/>
                                        <p:tgtEl>
                                          <p:spTgt spid="18434">
                                            <p:subSp spid="_x0000_s18434"/>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857224" y="214290"/>
            <a:ext cx="7858180"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相似</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多边形定义</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两个边数相同的多边形，如果它们的角分别相等，边成比例，那么这两个多边形叫做相似多边形</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相似多边形对应边的比叫做相似比</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20482" name="图片 283"/>
          <p:cNvPicPr>
            <a:picLocks noChangeAspect="1" noChangeArrowheads="1"/>
          </p:cNvPicPr>
          <p:nvPr/>
        </p:nvPicPr>
        <p:blipFill>
          <a:blip r:embed="rId2">
            <a:duotone>
              <a:prstClr val="black"/>
              <a:schemeClr val="accent6">
                <a:tint val="45000"/>
                <a:satMod val="400000"/>
              </a:schemeClr>
            </a:duotone>
          </a:blip>
          <a:srcRect l="3996" t="4545" r="12088"/>
          <a:stretch>
            <a:fillRect/>
          </a:stretch>
        </p:blipFill>
        <p:spPr bwMode="auto">
          <a:xfrm>
            <a:off x="5429256" y="1500174"/>
            <a:ext cx="3429024" cy="1714512"/>
          </a:xfrm>
          <a:prstGeom prst="rect">
            <a:avLst/>
          </a:prstGeom>
          <a:noFill/>
          <a:ln w="9525">
            <a:noFill/>
            <a:miter lim="800000"/>
            <a:headEnd/>
            <a:tailEnd/>
          </a:ln>
        </p:spPr>
      </p:pic>
      <p:sp>
        <p:nvSpPr>
          <p:cNvPr id="20483" name="Rectangle 3"/>
          <p:cNvSpPr>
            <a:spLocks noChangeArrowheads="1"/>
          </p:cNvSpPr>
          <p:nvPr/>
        </p:nvSpPr>
        <p:spPr bwMode="auto">
          <a:xfrm>
            <a:off x="142844" y="1357298"/>
            <a:ext cx="5286412"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几何语言</a:t>
            </a: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如图所示的两个大小不同的四边形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和四边形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0" u="none" strike="noStrike" cap="none" normalizeH="0" dirty="0" smtClean="0">
                <a:ln>
                  <a:noFill/>
                </a:ln>
                <a:solidFill>
                  <a:srgbClr val="000000"/>
                </a:solidFill>
                <a:effectLst/>
                <a:latin typeface="宋体" panose="02010600030101010101" pitchFamily="2" charset="-122"/>
                <a:ea typeface="宋体" panose="02010600030101010101" pitchFamily="2" charset="-122"/>
              </a:rPr>
              <a:t>             </a:t>
            </a:r>
            <a:r>
              <a:rPr lang="zh-CN" altLang="en-US" sz="2400" dirty="0" smtClean="0">
                <a:solidFill>
                  <a:srgbClr val="000000"/>
                </a:solidFill>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因此</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与四边形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0484" name="Object 4"/>
          <p:cNvGraphicFramePr>
            <a:graphicFrameLocks noChangeAspect="1"/>
          </p:cNvGraphicFramePr>
          <p:nvPr/>
        </p:nvGraphicFramePr>
        <p:xfrm>
          <a:off x="1714480" y="3000372"/>
          <a:ext cx="2912417" cy="717552"/>
        </p:xfrm>
        <a:graphic>
          <a:graphicData uri="http://schemas.openxmlformats.org/presentationml/2006/ole">
            <mc:AlternateContent xmlns:mc="http://schemas.openxmlformats.org/markup-compatibility/2006">
              <mc:Choice xmlns:v="urn:schemas-microsoft-com:vml" Requires="v">
                <p:oleObj spid="_x0000_s4097" name="Equation" r:id="rId3" imgW="42062400" imgH="10363200" progId="Equation.DSMT4">
                  <p:embed/>
                </p:oleObj>
              </mc:Choice>
              <mc:Fallback>
                <p:oleObj name="Equation" r:id="rId3" imgW="42062400" imgH="10363200" progId="Equation.DSMT4">
                  <p:embed/>
                  <p:pic>
                    <p:nvPicPr>
                      <p:cNvPr id="0" name="图片 4096"/>
                      <p:cNvPicPr>
                        <a:picLocks noChangeAspect="1"/>
                      </p:cNvPicPr>
                      <p:nvPr/>
                    </p:nvPicPr>
                    <p:blipFill>
                      <a:blip r:embed="rId4"/>
                      <a:stretch>
                        <a:fillRect/>
                      </a:stretch>
                    </p:blipFill>
                    <p:spPr>
                      <a:xfrm>
                        <a:off x="1714480" y="3000372"/>
                        <a:ext cx="2912417" cy="717552"/>
                      </a:xfrm>
                      <a:prstGeom prst="rect">
                        <a:avLst/>
                      </a:prstGeom>
                      <a:noFill/>
                      <a:ln w="9525">
                        <a:noFill/>
                      </a:ln>
                    </p:spPr>
                  </p:pic>
                </p:oleObj>
              </mc:Fallback>
            </mc:AlternateContent>
          </a:graphicData>
        </a:graphic>
      </p:graphicFrame>
      <p:sp>
        <p:nvSpPr>
          <p:cNvPr id="20485" name="Rectangle 5"/>
          <p:cNvSpPr>
            <a:spLocks noChangeArrowheads="1"/>
          </p:cNvSpPr>
          <p:nvPr/>
        </p:nvSpPr>
        <p:spPr bwMode="auto">
          <a:xfrm>
            <a:off x="1349027" y="4520892"/>
            <a:ext cx="3643338"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相似</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多边形的性质</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相似多边形的对应角相等，对应边成比例</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0486" name="Rectangle 6"/>
          <p:cNvSpPr>
            <a:spLocks noChangeArrowheads="1"/>
          </p:cNvSpPr>
          <p:nvPr/>
        </p:nvSpPr>
        <p:spPr bwMode="auto">
          <a:xfrm>
            <a:off x="5429224" y="3429000"/>
            <a:ext cx="3714776" cy="15696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如上图，</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与四边形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0487" name="Object 7"/>
          <p:cNvGraphicFramePr>
            <a:graphicFrameLocks noChangeAspect="1"/>
          </p:cNvGraphicFramePr>
          <p:nvPr/>
        </p:nvGraphicFramePr>
        <p:xfrm>
          <a:off x="5500694" y="4929198"/>
          <a:ext cx="3214710" cy="791852"/>
        </p:xfrm>
        <a:graphic>
          <a:graphicData uri="http://schemas.openxmlformats.org/presentationml/2006/ole">
            <mc:AlternateContent xmlns:mc="http://schemas.openxmlformats.org/markup-compatibility/2006">
              <mc:Choice xmlns:v="urn:schemas-microsoft-com:vml" Requires="v">
                <p:oleObj spid="_x0000_s4098" name="Equation" r:id="rId5" imgW="42062400" imgH="10363200" progId="Equation.DSMT4">
                  <p:embed/>
                </p:oleObj>
              </mc:Choice>
              <mc:Fallback>
                <p:oleObj name="Equation" r:id="rId5" imgW="42062400" imgH="10363200" progId="Equation.DSMT4">
                  <p:embed/>
                  <p:pic>
                    <p:nvPicPr>
                      <p:cNvPr id="0" name="图片 4097"/>
                      <p:cNvPicPr>
                        <a:picLocks noChangeAspect="1"/>
                      </p:cNvPicPr>
                      <p:nvPr/>
                    </p:nvPicPr>
                    <p:blipFill>
                      <a:blip r:embed="rId4"/>
                      <a:stretch>
                        <a:fillRect/>
                      </a:stretch>
                    </p:blipFill>
                    <p:spPr>
                      <a:xfrm>
                        <a:off x="5500694" y="4929198"/>
                        <a:ext cx="3214710" cy="791852"/>
                      </a:xfrm>
                      <a:prstGeom prst="rect">
                        <a:avLst/>
                      </a:prstGeom>
                      <a:noFill/>
                      <a:ln w="9525">
                        <a:noFill/>
                      </a:ln>
                    </p:spPr>
                  </p:pic>
                </p:oleObj>
              </mc:Fallback>
            </mc:AlternateContent>
          </a:graphicData>
        </a:graphic>
      </p:graphicFrame>
      <p:grpSp>
        <p:nvGrpSpPr>
          <p:cNvPr id="7" name="组合 6"/>
          <p:cNvGrpSpPr/>
          <p:nvPr/>
        </p:nvGrpSpPr>
        <p:grpSpPr>
          <a:xfrm>
            <a:off x="142844" y="5048262"/>
            <a:ext cx="1071570" cy="1630501"/>
            <a:chOff x="6929454" y="3786196"/>
            <a:chExt cx="1071570" cy="1222876"/>
          </a:xfrm>
        </p:grpSpPr>
        <p:pic>
          <p:nvPicPr>
            <p:cNvPr id="8" name="Picture 4"/>
            <p:cNvPicPr>
              <a:picLocks noChangeAspect="1" noChangeArrowheads="1"/>
            </p:cNvPicPr>
            <p:nvPr/>
          </p:nvPicPr>
          <p:blipFill>
            <a:blip r:embed="rId6"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9" name="Picture 2"/>
            <p:cNvPicPr>
              <a:picLocks noChangeAspect="1" noChangeArrowheads="1"/>
            </p:cNvPicPr>
            <p:nvPr/>
          </p:nvPicPr>
          <p:blipFill>
            <a:blip r:embed="rId7"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10" name="Picture 5"/>
            <p:cNvPicPr>
              <a:picLocks noChangeAspect="1" noChangeArrowheads="1"/>
            </p:cNvPicPr>
            <p:nvPr/>
          </p:nvPicPr>
          <p:blipFill>
            <a:blip r:embed="rId8"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box(in)">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blinds(horizontal)">
                                      <p:cBhvr>
                                        <p:cTn id="12" dur="500"/>
                                        <p:tgtEl>
                                          <p:spTgt spid="20483"/>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blinds(horizontal)">
                                      <p:cBhvr>
                                        <p:cTn id="16" dur="500"/>
                                        <p:tgtEl>
                                          <p:spTgt spid="20482"/>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20484"/>
                                        </p:tgtEl>
                                        <p:attrNameLst>
                                          <p:attrName>style.visibility</p:attrName>
                                        </p:attrNameLst>
                                      </p:cBhvr>
                                      <p:to>
                                        <p:strVal val="visible"/>
                                      </p:to>
                                    </p:set>
                                    <p:animEffect transition="in" filter="blinds(horizontal)">
                                      <p:cBhvr>
                                        <p:cTn id="20" dur="500"/>
                                        <p:tgtEl>
                                          <p:spTgt spid="2048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0485"/>
                                        </p:tgtEl>
                                        <p:attrNameLst>
                                          <p:attrName>style.visibility</p:attrName>
                                        </p:attrNameLst>
                                      </p:cBhvr>
                                      <p:to>
                                        <p:strVal val="visible"/>
                                      </p:to>
                                    </p:set>
                                    <p:animEffect transition="in" filter="blinds(horizontal)">
                                      <p:cBhvr>
                                        <p:cTn id="25" dur="500"/>
                                        <p:tgtEl>
                                          <p:spTgt spid="2048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blinds(horizontal)">
                                      <p:cBhvr>
                                        <p:cTn id="30" dur="500"/>
                                        <p:tgtEl>
                                          <p:spTgt spid="20486"/>
                                        </p:tgtEl>
                                      </p:cBhvr>
                                    </p:animEffect>
                                  </p:childTnLst>
                                </p:cTn>
                              </p:par>
                              <p:par>
                                <p:cTn id="31" presetID="3" presetClass="entr" presetSubtype="10" fill="hold" nodeType="withEffect">
                                  <p:stCondLst>
                                    <p:cond delay="0"/>
                                  </p:stCondLst>
                                  <p:childTnLst>
                                    <p:set>
                                      <p:cBhvr>
                                        <p:cTn id="32" dur="1" fill="hold">
                                          <p:stCondLst>
                                            <p:cond delay="0"/>
                                          </p:stCondLst>
                                        </p:cTn>
                                        <p:tgtEl>
                                          <p:spTgt spid="20487"/>
                                        </p:tgtEl>
                                        <p:attrNameLst>
                                          <p:attrName>style.visibility</p:attrName>
                                        </p:attrNameLst>
                                      </p:cBhvr>
                                      <p:to>
                                        <p:strVal val="visible"/>
                                      </p:to>
                                    </p:set>
                                    <p:animEffect transition="in" filter="blinds(horizontal)">
                                      <p:cBhvr>
                                        <p:cTn id="33"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bldLvl="0" animBg="1" autoUpdateAnimBg="0"/>
      <p:bldP spid="20483" grpId="0" bldLvl="0" animBg="1" autoUpdateAnimBg="0"/>
      <p:bldP spid="20485" grpId="0" bldLvl="0" animBg="1" autoUpdateAnimBg="0"/>
      <p:bldP spid="2048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1506" name="Picture 2" descr="id:2147496596;FounderCES"/>
          <p:cNvPicPr>
            <a:picLocks noChangeAspect="1" noChangeArrowheads="1"/>
          </p:cNvPicPr>
          <p:nvPr/>
        </p:nvPicPr>
        <p:blipFill>
          <a:blip r:embed="rId2"/>
          <a:srcRect/>
          <a:stretch>
            <a:fillRect/>
          </a:stretch>
        </p:blipFill>
        <p:spPr bwMode="auto">
          <a:xfrm>
            <a:off x="500034" y="1071546"/>
            <a:ext cx="1000132" cy="500066"/>
          </a:xfrm>
          <a:prstGeom prst="rect">
            <a:avLst/>
          </a:prstGeom>
          <a:noFill/>
          <a:ln w="9525">
            <a:noFill/>
            <a:miter lim="800000"/>
            <a:headEnd/>
            <a:tailEnd/>
          </a:ln>
        </p:spPr>
      </p:pic>
      <p:sp>
        <p:nvSpPr>
          <p:cNvPr id="21507" name="Rectangle 3"/>
          <p:cNvSpPr>
            <a:spLocks noChangeArrowheads="1"/>
          </p:cNvSpPr>
          <p:nvPr/>
        </p:nvSpPr>
        <p:spPr bwMode="auto">
          <a:xfrm>
            <a:off x="428596" y="1643050"/>
            <a:ext cx="7715304"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判断正误，正确的说明理由，错误的举出反例</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所有的矩形都相似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所有的菱形都相似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所有的正方形都相似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所有的等腰直角三角形都相似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所有的等边三角形都相似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4714876" y="2714620"/>
            <a:ext cx="492443"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a:rPr>
              <a:t>正</a:t>
            </a:r>
            <a:endParaRPr lang="zh-CN" altLang="en-US" sz="3200" dirty="0">
              <a:solidFill>
                <a:srgbClr val="FF0000"/>
              </a:solidFill>
            </a:endParaRPr>
          </a:p>
        </p:txBody>
      </p:sp>
      <p:sp>
        <p:nvSpPr>
          <p:cNvPr id="5" name="矩形 4"/>
          <p:cNvSpPr/>
          <p:nvPr/>
        </p:nvSpPr>
        <p:spPr>
          <a:xfrm>
            <a:off x="4357687" y="2000240"/>
            <a:ext cx="428628" cy="461665"/>
          </a:xfrm>
          <a:prstGeom prst="rect">
            <a:avLst/>
          </a:prstGeom>
        </p:spPr>
        <p:txBody>
          <a:bodyPr wrap="squar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a:rPr>
              <a:t>误</a:t>
            </a:r>
            <a:endParaRPr lang="zh-CN" altLang="en-US" sz="3200" dirty="0">
              <a:solidFill>
                <a:srgbClr val="FF0000"/>
              </a:solidFill>
            </a:endParaRPr>
          </a:p>
        </p:txBody>
      </p:sp>
      <p:sp>
        <p:nvSpPr>
          <p:cNvPr id="6" name="矩形 5"/>
          <p:cNvSpPr/>
          <p:nvPr/>
        </p:nvSpPr>
        <p:spPr>
          <a:xfrm>
            <a:off x="4357686" y="2357430"/>
            <a:ext cx="492443"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a:rPr>
              <a:t>误</a:t>
            </a:r>
            <a:endParaRPr lang="zh-CN" altLang="en-US" sz="3200" dirty="0">
              <a:solidFill>
                <a:srgbClr val="FF0000"/>
              </a:solidFill>
            </a:endParaRPr>
          </a:p>
        </p:txBody>
      </p:sp>
      <p:sp>
        <p:nvSpPr>
          <p:cNvPr id="7" name="矩形 6"/>
          <p:cNvSpPr/>
          <p:nvPr/>
        </p:nvSpPr>
        <p:spPr>
          <a:xfrm>
            <a:off x="5929322" y="3071810"/>
            <a:ext cx="492443"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a:rPr>
              <a:t>误</a:t>
            </a:r>
            <a:endParaRPr lang="zh-CN" altLang="en-US" sz="3200" dirty="0">
              <a:solidFill>
                <a:srgbClr val="FF0000"/>
              </a:solidFill>
            </a:endParaRPr>
          </a:p>
        </p:txBody>
      </p:sp>
      <p:sp>
        <p:nvSpPr>
          <p:cNvPr id="8" name="矩形 7"/>
          <p:cNvSpPr/>
          <p:nvPr/>
        </p:nvSpPr>
        <p:spPr>
          <a:xfrm>
            <a:off x="5286380" y="3500438"/>
            <a:ext cx="492443"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a:rPr>
              <a:t>正</a:t>
            </a:r>
            <a:endParaRPr lang="zh-CN" altLang="en-US" sz="3200" dirty="0">
              <a:solidFill>
                <a:srgbClr val="FF0000"/>
              </a:solidFill>
            </a:endParaRPr>
          </a:p>
        </p:txBody>
      </p:sp>
      <p:grpSp>
        <p:nvGrpSpPr>
          <p:cNvPr id="2" name="组合 1"/>
          <p:cNvGrpSpPr/>
          <p:nvPr/>
        </p:nvGrpSpPr>
        <p:grpSpPr>
          <a:xfrm>
            <a:off x="142844" y="5048262"/>
            <a:ext cx="1071570" cy="1630501"/>
            <a:chOff x="6929454" y="3786196"/>
            <a:chExt cx="1071570" cy="1222876"/>
          </a:xfrm>
        </p:grpSpPr>
        <p:pic>
          <p:nvPicPr>
            <p:cNvPr id="3"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9"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2530" name="Picture 2" descr="id:2147496603;FounderCES"/>
          <p:cNvPicPr>
            <a:picLocks noChangeAspect="1" noChangeArrowheads="1"/>
          </p:cNvPicPr>
          <p:nvPr/>
        </p:nvPicPr>
        <p:blipFill>
          <a:blip r:embed="rId2"/>
          <a:srcRect/>
          <a:stretch>
            <a:fillRect/>
          </a:stretch>
        </p:blipFill>
        <p:spPr bwMode="auto">
          <a:xfrm>
            <a:off x="857224" y="142852"/>
            <a:ext cx="571472" cy="571428"/>
          </a:xfrm>
          <a:prstGeom prst="rect">
            <a:avLst/>
          </a:prstGeom>
          <a:noFill/>
          <a:ln w="9525">
            <a:noFill/>
            <a:miter lim="800000"/>
            <a:headEnd/>
            <a:tailEnd/>
          </a:ln>
        </p:spPr>
      </p:pic>
      <p:sp>
        <p:nvSpPr>
          <p:cNvPr id="22531" name="Rectangle 3"/>
          <p:cNvSpPr>
            <a:spLocks noChangeArrowheads="1"/>
          </p:cNvSpPr>
          <p:nvPr/>
        </p:nvSpPr>
        <p:spPr bwMode="auto">
          <a:xfrm>
            <a:off x="1428728" y="142852"/>
            <a:ext cx="7572428"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教材例题</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与</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EFGH</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相似，求角</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α</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β</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的大小和</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EH</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的长度</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22532" name="图片 289"/>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5500694" y="642918"/>
            <a:ext cx="3143272" cy="1287116"/>
          </a:xfrm>
          <a:prstGeom prst="rect">
            <a:avLst/>
          </a:prstGeom>
          <a:noFill/>
          <a:ln w="9525">
            <a:noFill/>
            <a:miter lim="800000"/>
            <a:headEnd/>
            <a:tailEnd/>
          </a:ln>
        </p:spPr>
      </p:pic>
      <p:sp>
        <p:nvSpPr>
          <p:cNvPr id="6" name="矩形 5"/>
          <p:cNvSpPr/>
          <p:nvPr/>
        </p:nvSpPr>
        <p:spPr>
          <a:xfrm>
            <a:off x="214282" y="785794"/>
            <a:ext cx="4572000" cy="830997"/>
          </a:xfrm>
          <a:prstGeom prst="rect">
            <a:avLst/>
          </a:prstGeom>
        </p:spPr>
        <p:txBody>
          <a:bodyPr>
            <a:spAutoFit/>
          </a:bodyPr>
          <a:lstStyle/>
          <a:p>
            <a:pPr lvl="0"/>
            <a:r>
              <a:rPr lang="zh-CN"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思考</a:t>
            </a:r>
            <a:r>
              <a:rPr lang="zh-CN" altLang="zh-CN" sz="2400" dirty="0" smtClean="0">
                <a:solidFill>
                  <a:srgbClr val="FF0000"/>
                </a:solidFill>
                <a:latin typeface="宋体" panose="02010600030101010101" pitchFamily="2" charset="-122"/>
                <a:ea typeface="宋体" panose="02010600030101010101" pitchFamily="2" charset="-122"/>
                <a:cs typeface="方正书宋_GBK" charset="-122"/>
              </a:rPr>
              <a:t>】</a:t>
            </a:r>
            <a:endParaRPr lang="en-US" altLang="zh-CN" sz="2400" dirty="0" smtClean="0">
              <a:solidFill>
                <a:srgbClr val="FF0000"/>
              </a:solidFill>
              <a:latin typeface="Arial" panose="020B0604020202020204" pitchFamily="34" charset="0"/>
              <a:ea typeface="宋体" panose="02010600030101010101" pitchFamily="2" charset="-122"/>
              <a:cs typeface="方正书宋_GBK" charset="-122"/>
            </a:endParaRPr>
          </a:p>
          <a:p>
            <a:pPr lvl="0"/>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相似多边形的性质是什么</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zh-CN" altLang="en-US" sz="2400" dirty="0"/>
          </a:p>
        </p:txBody>
      </p:sp>
      <p:sp>
        <p:nvSpPr>
          <p:cNvPr id="7" name="矩形 6"/>
          <p:cNvSpPr/>
          <p:nvPr/>
        </p:nvSpPr>
        <p:spPr>
          <a:xfrm>
            <a:off x="214282" y="1714488"/>
            <a:ext cx="4143404" cy="830997"/>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根据相似多边形的性质，你能求出</a:t>
            </a:r>
            <a:r>
              <a:rPr lang="zh-CN" altLang="en-US"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的大小吗</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zh-CN" altLang="en-US" sz="2400" dirty="0"/>
          </a:p>
        </p:txBody>
      </p:sp>
      <p:sp>
        <p:nvSpPr>
          <p:cNvPr id="8" name="矩形 7"/>
          <p:cNvSpPr/>
          <p:nvPr/>
        </p:nvSpPr>
        <p:spPr>
          <a:xfrm>
            <a:off x="142844" y="2643182"/>
            <a:ext cx="4749828" cy="461665"/>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四边形的内角和是多少度</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zh-CN" altLang="en-US" sz="3200" dirty="0"/>
          </a:p>
        </p:txBody>
      </p:sp>
      <p:sp>
        <p:nvSpPr>
          <p:cNvPr id="9" name="矩形 8"/>
          <p:cNvSpPr/>
          <p:nvPr/>
        </p:nvSpPr>
        <p:spPr>
          <a:xfrm>
            <a:off x="214282" y="3286124"/>
            <a:ext cx="4071966" cy="830997"/>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由四边形内角和定理，能否求出</a:t>
            </a:r>
            <a:r>
              <a:rPr lang="zh-CN" altLang="en-US"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的值</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zh-CN" altLang="en-US" sz="3200" dirty="0"/>
          </a:p>
        </p:txBody>
      </p:sp>
      <p:sp>
        <p:nvSpPr>
          <p:cNvPr id="10" name="矩形 9"/>
          <p:cNvSpPr/>
          <p:nvPr/>
        </p:nvSpPr>
        <p:spPr>
          <a:xfrm>
            <a:off x="214282" y="4286256"/>
            <a:ext cx="4572000" cy="830997"/>
          </a:xfrm>
          <a:prstGeom prst="rect">
            <a:avLst/>
          </a:prstGeom>
        </p:spPr>
        <p:txBody>
          <a:bodyPr>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相似四边形中，对应边</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与</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EF</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AD</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与</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EH</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之间有什么关系</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zh-CN" altLang="en-US" sz="2400" dirty="0"/>
          </a:p>
        </p:txBody>
      </p:sp>
      <p:sp>
        <p:nvSpPr>
          <p:cNvPr id="11" name="矩形 10"/>
          <p:cNvSpPr/>
          <p:nvPr/>
        </p:nvSpPr>
        <p:spPr>
          <a:xfrm>
            <a:off x="214282" y="5286388"/>
            <a:ext cx="4286280" cy="1200329"/>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在比例式中，已知三条线段的长能否求出第四条线段的长</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尝试求出</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EH</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的值</a:t>
            </a:r>
            <a:r>
              <a:rPr lang="en-US" altLang="zh-CN" sz="2400" i="1" dirty="0" smtClean="0">
                <a:solidFill>
                  <a:srgbClr val="000000"/>
                </a:solidFill>
                <a:latin typeface="宋体" panose="02010600030101010101" pitchFamily="2" charset="-122"/>
                <a:ea typeface="宋体" panose="02010600030101010101" pitchFamily="2" charset="-122"/>
              </a:rPr>
              <a:t>.</a:t>
            </a:r>
            <a:endParaRPr lang="zh-CN" altLang="en-US" sz="2400" dirty="0"/>
          </a:p>
        </p:txBody>
      </p:sp>
      <p:sp>
        <p:nvSpPr>
          <p:cNvPr id="22534" name="Rectangle 6"/>
          <p:cNvSpPr>
            <a:spLocks noChangeArrowheads="1"/>
          </p:cNvSpPr>
          <p:nvPr/>
        </p:nvSpPr>
        <p:spPr bwMode="auto">
          <a:xfrm>
            <a:off x="4857752" y="2000240"/>
            <a:ext cx="385765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解</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与四边形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EFGH</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2535" name="Object 7"/>
          <p:cNvGraphicFramePr>
            <a:graphicFrameLocks noChangeAspect="1"/>
          </p:cNvGraphicFramePr>
          <p:nvPr/>
        </p:nvGraphicFramePr>
        <p:xfrm>
          <a:off x="7000892" y="3429000"/>
          <a:ext cx="1202924" cy="642942"/>
        </p:xfrm>
        <a:graphic>
          <a:graphicData uri="http://schemas.openxmlformats.org/presentationml/2006/ole">
            <mc:AlternateContent xmlns:mc="http://schemas.openxmlformats.org/markup-compatibility/2006">
              <mc:Choice xmlns:v="urn:schemas-microsoft-com:vml" Requires="v">
                <p:oleObj spid="_x0000_s5121" name="Equation" r:id="rId4" imgW="17678400" imgH="9448800" progId="Equation.DSMT4">
                  <p:embed/>
                </p:oleObj>
              </mc:Choice>
              <mc:Fallback>
                <p:oleObj name="Equation" r:id="rId4" imgW="17678400" imgH="9448800" progId="Equation.DSMT4">
                  <p:embed/>
                  <p:pic>
                    <p:nvPicPr>
                      <p:cNvPr id="0" name="图片 5120"/>
                      <p:cNvPicPr>
                        <a:picLocks noChangeAspect="1"/>
                      </p:cNvPicPr>
                      <p:nvPr/>
                    </p:nvPicPr>
                    <p:blipFill>
                      <a:blip r:embed="rId5"/>
                      <a:stretch>
                        <a:fillRect/>
                      </a:stretch>
                    </p:blipFill>
                    <p:spPr>
                      <a:xfrm>
                        <a:off x="7000892" y="3429000"/>
                        <a:ext cx="1202924" cy="642942"/>
                      </a:xfrm>
                      <a:prstGeom prst="rect">
                        <a:avLst/>
                      </a:prstGeom>
                      <a:noFill/>
                      <a:ln w="9525">
                        <a:noFill/>
                      </a:ln>
                    </p:spPr>
                  </p:pic>
                </p:oleObj>
              </mc:Fallback>
            </mc:AlternateContent>
          </a:graphicData>
        </a:graphic>
      </p:graphicFrame>
      <p:graphicFrame>
        <p:nvGraphicFramePr>
          <p:cNvPr id="22536" name="Object 8"/>
          <p:cNvGraphicFramePr>
            <a:graphicFrameLocks noChangeAspect="1"/>
          </p:cNvGraphicFramePr>
          <p:nvPr/>
        </p:nvGraphicFramePr>
        <p:xfrm>
          <a:off x="5643570" y="4071942"/>
          <a:ext cx="963261" cy="635342"/>
        </p:xfrm>
        <a:graphic>
          <a:graphicData uri="http://schemas.openxmlformats.org/presentationml/2006/ole">
            <mc:AlternateContent xmlns:mc="http://schemas.openxmlformats.org/markup-compatibility/2006">
              <mc:Choice xmlns:v="urn:schemas-microsoft-com:vml" Requires="v">
                <p:oleObj spid="_x0000_s5122" name="Equation" r:id="rId6" imgW="14325600" imgH="9448800" progId="Equation.DSMT4">
                  <p:embed/>
                </p:oleObj>
              </mc:Choice>
              <mc:Fallback>
                <p:oleObj name="Equation" r:id="rId6" imgW="14325600" imgH="9448800" progId="Equation.DSMT4">
                  <p:embed/>
                  <p:pic>
                    <p:nvPicPr>
                      <p:cNvPr id="0" name="图片 5121"/>
                      <p:cNvPicPr>
                        <a:picLocks noChangeAspect="1"/>
                      </p:cNvPicPr>
                      <p:nvPr/>
                    </p:nvPicPr>
                    <p:blipFill>
                      <a:blip r:embed="rId7"/>
                      <a:stretch>
                        <a:fillRect/>
                      </a:stretch>
                    </p:blipFill>
                    <p:spPr>
                      <a:xfrm>
                        <a:off x="5643570" y="4071942"/>
                        <a:ext cx="963261" cy="635342"/>
                      </a:xfrm>
                      <a:prstGeom prst="rect">
                        <a:avLst/>
                      </a:prstGeom>
                      <a:noFill/>
                      <a:ln w="9525">
                        <a:noFill/>
                      </a:ln>
                    </p:spPr>
                  </p:pic>
                </p:oleObj>
              </mc:Fallback>
            </mc:AlternateContent>
          </a:graphicData>
        </a:graphic>
      </p:graphicFrame>
      <p:sp>
        <p:nvSpPr>
          <p:cNvPr id="22537" name="Rectangle 9"/>
          <p:cNvSpPr>
            <a:spLocks noChangeArrowheads="1"/>
          </p:cNvSpPr>
          <p:nvPr/>
        </p:nvSpPr>
        <p:spPr bwMode="auto">
          <a:xfrm>
            <a:off x="4643438" y="3000372"/>
            <a:ext cx="4214842"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α</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83</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118</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即</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解得</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在四边形</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β</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83</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78</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118</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2534"/>
                                        </p:tgtEl>
                                        <p:attrNameLst>
                                          <p:attrName>style.visibility</p:attrName>
                                        </p:attrNameLst>
                                      </p:cBhvr>
                                      <p:to>
                                        <p:strVal val="visible"/>
                                      </p:to>
                                    </p:set>
                                    <p:anim calcmode="lin" valueType="num">
                                      <p:cBhvr additive="base">
                                        <p:cTn id="42" dur="500" fill="hold"/>
                                        <p:tgtEl>
                                          <p:spTgt spid="22534"/>
                                        </p:tgtEl>
                                        <p:attrNameLst>
                                          <p:attrName>ppt_x</p:attrName>
                                        </p:attrNameLst>
                                      </p:cBhvr>
                                      <p:tavLst>
                                        <p:tav tm="0">
                                          <p:val>
                                            <p:strVal val="#ppt_x"/>
                                          </p:val>
                                        </p:tav>
                                        <p:tav tm="100000">
                                          <p:val>
                                            <p:strVal val="#ppt_x"/>
                                          </p:val>
                                        </p:tav>
                                      </p:tavLst>
                                    </p:anim>
                                    <p:anim calcmode="lin" valueType="num">
                                      <p:cBhvr additive="base">
                                        <p:cTn id="43"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nodeType="clickEffect">
                                  <p:stCondLst>
                                    <p:cond delay="0"/>
                                  </p:stCondLst>
                                  <p:childTnLst>
                                    <p:set>
                                      <p:cBhvr>
                                        <p:cTn id="47" dur="1" fill="hold">
                                          <p:stCondLst>
                                            <p:cond delay="0"/>
                                          </p:stCondLst>
                                        </p:cTn>
                                        <p:tgtEl>
                                          <p:spTgt spid="22535"/>
                                        </p:tgtEl>
                                        <p:attrNameLst>
                                          <p:attrName>style.visibility</p:attrName>
                                        </p:attrNameLst>
                                      </p:cBhvr>
                                      <p:to>
                                        <p:strVal val="visible"/>
                                      </p:to>
                                    </p:set>
                                    <p:animEffect transition="in" filter="box(in)">
                                      <p:cBhvr>
                                        <p:cTn id="48" dur="500"/>
                                        <p:tgtEl>
                                          <p:spTgt spid="22535"/>
                                        </p:tgtEl>
                                      </p:cBhvr>
                                    </p:animEffect>
                                  </p:childTnLst>
                                </p:cTn>
                              </p:par>
                              <p:par>
                                <p:cTn id="49" presetID="4" presetClass="entr" presetSubtype="16" fill="hold" nodeType="withEffect">
                                  <p:stCondLst>
                                    <p:cond delay="0"/>
                                  </p:stCondLst>
                                  <p:childTnLst>
                                    <p:set>
                                      <p:cBhvr>
                                        <p:cTn id="50" dur="1" fill="hold">
                                          <p:stCondLst>
                                            <p:cond delay="0"/>
                                          </p:stCondLst>
                                        </p:cTn>
                                        <p:tgtEl>
                                          <p:spTgt spid="22536"/>
                                        </p:tgtEl>
                                        <p:attrNameLst>
                                          <p:attrName>style.visibility</p:attrName>
                                        </p:attrNameLst>
                                      </p:cBhvr>
                                      <p:to>
                                        <p:strVal val="visible"/>
                                      </p:to>
                                    </p:set>
                                    <p:animEffect transition="in" filter="box(in)">
                                      <p:cBhvr>
                                        <p:cTn id="51" dur="500"/>
                                        <p:tgtEl>
                                          <p:spTgt spid="22536"/>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22537"/>
                                        </p:tgtEl>
                                        <p:attrNameLst>
                                          <p:attrName>style.visibility</p:attrName>
                                        </p:attrNameLst>
                                      </p:cBhvr>
                                      <p:to>
                                        <p:strVal val="visible"/>
                                      </p:to>
                                    </p:set>
                                    <p:animEffect transition="in" filter="box(in)">
                                      <p:cBhvr>
                                        <p:cTn id="54" dur="5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2534" grpId="0" bldLvl="0" animBg="1"/>
      <p:bldP spid="22537" grpId="0" bldLvl="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2928</Words>
  <Application>WPS 演示</Application>
  <PresentationFormat>宽屏</PresentationFormat>
  <Paragraphs>174</Paragraphs>
  <Slides>16</Slides>
  <Notes>0</Notes>
  <HiddenSlides>0</HiddenSlides>
  <MMClips>0</MMClips>
  <ScaleCrop>false</ScaleCrop>
  <HeadingPairs>
    <vt:vector size="8" baseType="variant">
      <vt:variant>
        <vt:lpstr>已用的字体</vt:lpstr>
      </vt:variant>
      <vt:variant>
        <vt:i4>15</vt:i4>
      </vt:variant>
      <vt:variant>
        <vt:lpstr>主题</vt:lpstr>
      </vt:variant>
      <vt:variant>
        <vt:i4>3</vt:i4>
      </vt:variant>
      <vt:variant>
        <vt:lpstr>嵌入 OLE 服务器</vt:lpstr>
      </vt:variant>
      <vt:variant>
        <vt:i4>21</vt:i4>
      </vt:variant>
      <vt:variant>
        <vt:lpstr>幻灯片标题</vt:lpstr>
      </vt:variant>
      <vt:variant>
        <vt:i4>16</vt:i4>
      </vt:variant>
    </vt:vector>
  </HeadingPairs>
  <TitlesOfParts>
    <vt:vector size="55" baseType="lpstr">
      <vt:lpstr>Arial</vt:lpstr>
      <vt:lpstr>宋体</vt:lpstr>
      <vt:lpstr>Wingdings</vt:lpstr>
      <vt:lpstr>Calibri</vt:lpstr>
      <vt:lpstr>楷体_GB2312</vt:lpstr>
      <vt:lpstr>新宋体</vt:lpstr>
      <vt:lpstr>黑体</vt:lpstr>
      <vt:lpstr>方正书宋_GBK</vt:lpstr>
      <vt:lpstr>Arial Unicode MS</vt:lpstr>
      <vt:lpstr>Times New Roman</vt:lpstr>
      <vt:lpstr>方正楷体_GBK</vt:lpstr>
      <vt:lpstr>方正书宋_GBK</vt:lpstr>
      <vt:lpstr>Arial</vt:lpstr>
      <vt:lpstr>方正黑体_GBK</vt:lpstr>
      <vt:lpstr>微软雅黑</vt:lpstr>
      <vt:lpstr>1_Office 主题</vt:lpstr>
      <vt:lpstr>2_Office 主题</vt:lpstr>
      <vt:lpstr>3_Office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dc:creator>
  <cp:lastModifiedBy>lenovop</cp:lastModifiedBy>
  <cp:revision>5</cp:revision>
  <dcterms:created xsi:type="dcterms:W3CDTF">2020-09-09T03:32:00Z</dcterms:created>
  <dcterms:modified xsi:type="dcterms:W3CDTF">2020-10-09T03:40:10Z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