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  <p:sldMasterId id="2147483661" r:id="rId4"/>
  </p:sldMasterIdLst>
  <p:notesMasterIdLst>
    <p:notesMasterId r:id="rId20"/>
  </p:notesMasterIdLst>
  <p:sldIdLst>
    <p:sldId id="271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2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381000"/>
            <a:ext cx="854075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01625" y="6172200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172200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172200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0A74A6D-56AB-49ED-8686-349BC7BBBFC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381000"/>
            <a:ext cx="854075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1625" y="1752600"/>
            <a:ext cx="8540750" cy="42703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01625" y="6172200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172200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172200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8CE4C6-9952-4476-89C1-38ED11C72D8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2.GIF"/><Relationship Id="rId2" Type="http://schemas.openxmlformats.org/officeDocument/2006/relationships/image" Target="../media/image10.jpe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2.xml"/><Relationship Id="rId2" Type="http://schemas.openxmlformats.org/officeDocument/2006/relationships/slide" Target="slide4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9.GIF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9.GIF"/><Relationship Id="rId2" Type="http://schemas.openxmlformats.org/officeDocument/2006/relationships/image" Target="../media/image10.jpe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0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9.GIF"/><Relationship Id="rId2" Type="http://schemas.openxmlformats.org/officeDocument/2006/relationships/image" Target="../media/image10.jpe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1.jpe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7236296" y="3717032"/>
            <a:ext cx="770384" cy="67207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/>
              <a:t>人</a:t>
            </a:r>
            <a:endParaRPr lang="zh-CN" alt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494513" y="3813043"/>
            <a:ext cx="881973" cy="369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新课标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283968" y="4965171"/>
            <a:ext cx="1130424" cy="102717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+mn-ea"/>
              </a:rPr>
              <a:t>数学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24128" y="4965172"/>
            <a:ext cx="12827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+mn-ea"/>
              </a:rPr>
              <a:t>9</a:t>
            </a:r>
            <a:r>
              <a:rPr lang="zh-CN" altLang="en-US" b="1" dirty="0" smtClean="0">
                <a:latin typeface="+mn-ea"/>
              </a:rPr>
              <a:t>年级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下</a:t>
            </a:r>
            <a:endParaRPr lang="zh-CN" altLang="en-US" b="1" dirty="0">
              <a:latin typeface="+mn-ea"/>
            </a:endParaRPr>
          </a:p>
        </p:txBody>
      </p:sp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8384" y="260648"/>
            <a:ext cx="971600" cy="7150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80"/>
          <a:stretch>
            <a:fillRect/>
          </a:stretch>
        </p:blipFill>
        <p:spPr>
          <a:xfrm>
            <a:off x="71406" y="761981"/>
            <a:ext cx="3624794" cy="5673152"/>
          </a:xfrm>
          <a:prstGeom prst="rect">
            <a:avLst/>
          </a:prstGeom>
          <a:effectLst>
            <a:outerShdw blurRad="50800" dist="38100" dir="5400000" sx="101000" sy="101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图片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1142984"/>
            <a:ext cx="5620048" cy="212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18" name="AutoShape 62" descr="画布"/>
          <p:cNvSpPr>
            <a:spLocks noChangeArrowheads="1"/>
          </p:cNvSpPr>
          <p:nvPr/>
        </p:nvSpPr>
        <p:spPr bwMode="auto">
          <a:xfrm>
            <a:off x="5572132" y="2714620"/>
            <a:ext cx="2835275" cy="2881313"/>
          </a:xfrm>
          <a:prstGeom prst="bevel">
            <a:avLst>
              <a:gd name="adj" fmla="val 1310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12700">
            <a:solidFill>
              <a:schemeClr val="accent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717" name="AutoShape 61" descr="画布"/>
          <p:cNvSpPr>
            <a:spLocks noChangeArrowheads="1"/>
          </p:cNvSpPr>
          <p:nvPr/>
        </p:nvSpPr>
        <p:spPr bwMode="auto">
          <a:xfrm>
            <a:off x="1071538" y="2643182"/>
            <a:ext cx="2835275" cy="2881313"/>
          </a:xfrm>
          <a:prstGeom prst="bevel">
            <a:avLst>
              <a:gd name="adj" fmla="val 1310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12700">
            <a:solidFill>
              <a:schemeClr val="accent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6821488" y="3114675"/>
            <a:ext cx="1165225" cy="830263"/>
            <a:chOff x="4297" y="1962"/>
            <a:chExt cx="734" cy="523"/>
          </a:xfrm>
        </p:grpSpPr>
        <p:sp>
          <p:nvSpPr>
            <p:cNvPr id="70661" name="Rectangle 5"/>
            <p:cNvSpPr>
              <a:spLocks noChangeArrowheads="1"/>
            </p:cNvSpPr>
            <p:nvPr/>
          </p:nvSpPr>
          <p:spPr bwMode="auto">
            <a:xfrm>
              <a:off x="4297" y="1962"/>
              <a:ext cx="734" cy="523"/>
            </a:xfrm>
            <a:prstGeom prst="rect">
              <a:avLst/>
            </a:prstGeom>
            <a:solidFill>
              <a:srgbClr val="9EECA0"/>
            </a:solidFill>
            <a:ln w="9525">
              <a:solidFill>
                <a:srgbClr val="00CC00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662" name="Line 6"/>
            <p:cNvSpPr>
              <a:spLocks noChangeShapeType="1"/>
            </p:cNvSpPr>
            <p:nvPr/>
          </p:nvSpPr>
          <p:spPr bwMode="auto">
            <a:xfrm>
              <a:off x="4694" y="1962"/>
              <a:ext cx="0" cy="510"/>
            </a:xfrm>
            <a:prstGeom prst="line">
              <a:avLst/>
            </a:prstGeom>
            <a:noFill/>
            <a:ln w="9525">
              <a:solidFill>
                <a:srgbClr val="00CC00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0663" name="Text Box 7"/>
          <p:cNvSpPr txBox="1">
            <a:spLocks noChangeArrowheads="1"/>
          </p:cNvSpPr>
          <p:nvPr/>
        </p:nvSpPr>
        <p:spPr bwMode="auto">
          <a:xfrm>
            <a:off x="655638" y="4159250"/>
            <a:ext cx="3365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 sz="1800" i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664" name="Text Box 8"/>
          <p:cNvSpPr txBox="1">
            <a:spLocks noChangeArrowheads="1"/>
          </p:cNvSpPr>
          <p:nvPr/>
        </p:nvSpPr>
        <p:spPr bwMode="auto">
          <a:xfrm>
            <a:off x="431800" y="4959350"/>
            <a:ext cx="3365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 sz="1800" i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665" name="Text Box 9"/>
          <p:cNvSpPr txBox="1">
            <a:spLocks noChangeArrowheads="1"/>
          </p:cNvSpPr>
          <p:nvPr/>
        </p:nvSpPr>
        <p:spPr bwMode="auto">
          <a:xfrm>
            <a:off x="1671638" y="4970463"/>
            <a:ext cx="3492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 sz="1800" i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666" name="Text Box 10"/>
          <p:cNvSpPr txBox="1">
            <a:spLocks noChangeArrowheads="1"/>
          </p:cNvSpPr>
          <p:nvPr/>
        </p:nvSpPr>
        <p:spPr bwMode="auto">
          <a:xfrm>
            <a:off x="1692275" y="4192588"/>
            <a:ext cx="3492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sz="1800" i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667" name="Text Box 11"/>
          <p:cNvSpPr txBox="1">
            <a:spLocks noChangeArrowheads="1"/>
          </p:cNvSpPr>
          <p:nvPr/>
        </p:nvSpPr>
        <p:spPr bwMode="auto">
          <a:xfrm>
            <a:off x="2000232" y="2786058"/>
            <a:ext cx="375424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</a:t>
            </a:r>
            <a:endParaRPr lang="en-US" altLang="zh-CN" sz="1800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668" name="Text Box 12"/>
          <p:cNvSpPr txBox="1">
            <a:spLocks noChangeArrowheads="1"/>
          </p:cNvSpPr>
          <p:nvPr/>
        </p:nvSpPr>
        <p:spPr bwMode="auto">
          <a:xfrm>
            <a:off x="1928794" y="3714752"/>
            <a:ext cx="375424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B'</a:t>
            </a:r>
            <a:endParaRPr lang="en-US" altLang="zh-CN" sz="1800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669" name="Text Box 13"/>
          <p:cNvSpPr txBox="1">
            <a:spLocks noChangeArrowheads="1"/>
          </p:cNvSpPr>
          <p:nvPr/>
        </p:nvSpPr>
        <p:spPr bwMode="auto">
          <a:xfrm>
            <a:off x="3000364" y="3857628"/>
            <a:ext cx="380232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1800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endParaRPr lang="en-US" altLang="zh-CN" sz="1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670" name="Text Box 14"/>
          <p:cNvSpPr txBox="1">
            <a:spLocks noChangeArrowheads="1"/>
          </p:cNvSpPr>
          <p:nvPr/>
        </p:nvSpPr>
        <p:spPr bwMode="auto">
          <a:xfrm>
            <a:off x="2928926" y="2786058"/>
            <a:ext cx="393056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1800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endParaRPr lang="en-US" altLang="zh-CN" sz="1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671" name="Text Box 15"/>
          <p:cNvSpPr txBox="1">
            <a:spLocks noChangeArrowheads="1"/>
          </p:cNvSpPr>
          <p:nvPr/>
        </p:nvSpPr>
        <p:spPr bwMode="auto">
          <a:xfrm>
            <a:off x="3492500" y="5227638"/>
            <a:ext cx="3365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endParaRPr lang="en-US" altLang="zh-CN" sz="1800" i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672" name="Text Box 16"/>
          <p:cNvSpPr txBox="1">
            <a:spLocks noChangeArrowheads="1"/>
          </p:cNvSpPr>
          <p:nvPr/>
        </p:nvSpPr>
        <p:spPr bwMode="auto">
          <a:xfrm>
            <a:off x="5562600" y="5543550"/>
            <a:ext cx="3365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 sz="1800" i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673" name="Text Box 17"/>
          <p:cNvSpPr txBox="1">
            <a:spLocks noChangeArrowheads="1"/>
          </p:cNvSpPr>
          <p:nvPr/>
        </p:nvSpPr>
        <p:spPr bwMode="auto">
          <a:xfrm>
            <a:off x="6372225" y="5357813"/>
            <a:ext cx="3492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 sz="1800" i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674" name="Text Box 18"/>
          <p:cNvSpPr txBox="1">
            <a:spLocks noChangeArrowheads="1"/>
          </p:cNvSpPr>
          <p:nvPr/>
        </p:nvSpPr>
        <p:spPr bwMode="auto">
          <a:xfrm>
            <a:off x="6427788" y="4457700"/>
            <a:ext cx="3492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sz="1800" i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675" name="Text Box 19"/>
          <p:cNvSpPr txBox="1">
            <a:spLocks noChangeArrowheads="1"/>
          </p:cNvSpPr>
          <p:nvPr/>
        </p:nvSpPr>
        <p:spPr bwMode="auto">
          <a:xfrm>
            <a:off x="5900738" y="4103688"/>
            <a:ext cx="3365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en-US" altLang="zh-CN" sz="1800" i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676" name="Text Box 20"/>
          <p:cNvSpPr txBox="1">
            <a:spLocks noChangeArrowheads="1"/>
          </p:cNvSpPr>
          <p:nvPr/>
        </p:nvSpPr>
        <p:spPr bwMode="auto">
          <a:xfrm>
            <a:off x="5057775" y="4464050"/>
            <a:ext cx="3238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en-US" altLang="zh-CN" sz="1800" i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677" name="Text Box 21"/>
          <p:cNvSpPr txBox="1">
            <a:spLocks noChangeArrowheads="1"/>
          </p:cNvSpPr>
          <p:nvPr/>
        </p:nvSpPr>
        <p:spPr bwMode="auto">
          <a:xfrm>
            <a:off x="5019675" y="5222875"/>
            <a:ext cx="3619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endParaRPr lang="en-US" altLang="zh-CN" sz="1800" i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678" name="Text Box 22"/>
          <p:cNvSpPr txBox="1">
            <a:spLocks noChangeArrowheads="1"/>
          </p:cNvSpPr>
          <p:nvPr/>
        </p:nvSpPr>
        <p:spPr bwMode="auto">
          <a:xfrm>
            <a:off x="6500826" y="2786058"/>
            <a:ext cx="367408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1800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endParaRPr lang="en-US" altLang="zh-CN" sz="1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679" name="Text Box 23"/>
          <p:cNvSpPr txBox="1">
            <a:spLocks noChangeArrowheads="1"/>
          </p:cNvSpPr>
          <p:nvPr/>
        </p:nvSpPr>
        <p:spPr bwMode="auto">
          <a:xfrm>
            <a:off x="7286644" y="2714620"/>
            <a:ext cx="367408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1800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endParaRPr lang="en-US" altLang="zh-CN" sz="1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680" name="Text Box 24"/>
          <p:cNvSpPr txBox="1">
            <a:spLocks noChangeArrowheads="1"/>
          </p:cNvSpPr>
          <p:nvPr/>
        </p:nvSpPr>
        <p:spPr bwMode="auto">
          <a:xfrm>
            <a:off x="8001024" y="2857496"/>
            <a:ext cx="393056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1800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endParaRPr lang="en-US" altLang="zh-CN" sz="1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681" name="Text Box 25"/>
          <p:cNvSpPr txBox="1">
            <a:spLocks noChangeArrowheads="1"/>
          </p:cNvSpPr>
          <p:nvPr/>
        </p:nvSpPr>
        <p:spPr bwMode="auto">
          <a:xfrm>
            <a:off x="8001024" y="3786190"/>
            <a:ext cx="380232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1800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endParaRPr lang="en-US" altLang="zh-CN" sz="1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682" name="Text Box 26"/>
          <p:cNvSpPr txBox="1">
            <a:spLocks noChangeArrowheads="1"/>
          </p:cNvSpPr>
          <p:nvPr/>
        </p:nvSpPr>
        <p:spPr bwMode="auto">
          <a:xfrm>
            <a:off x="7358082" y="3929066"/>
            <a:ext cx="367408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1800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endParaRPr lang="en-US" altLang="zh-CN" sz="1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683" name="Text Box 27"/>
          <p:cNvSpPr txBox="1">
            <a:spLocks noChangeArrowheads="1"/>
          </p:cNvSpPr>
          <p:nvPr/>
        </p:nvSpPr>
        <p:spPr bwMode="auto">
          <a:xfrm>
            <a:off x="6429388" y="3643314"/>
            <a:ext cx="401072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G'</a:t>
            </a:r>
            <a:endParaRPr lang="en-US" altLang="zh-CN" sz="1800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684" name="Text Box 28"/>
          <p:cNvSpPr txBox="1">
            <a:spLocks noChangeArrowheads="1"/>
          </p:cNvSpPr>
          <p:nvPr/>
        </p:nvSpPr>
        <p:spPr bwMode="auto">
          <a:xfrm>
            <a:off x="8061325" y="5184775"/>
            <a:ext cx="3365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endParaRPr lang="en-US" altLang="zh-CN" sz="1800" i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685" name="Text Box 29"/>
          <p:cNvSpPr txBox="1">
            <a:spLocks noChangeArrowheads="1"/>
          </p:cNvSpPr>
          <p:nvPr/>
        </p:nvSpPr>
        <p:spPr bwMode="auto">
          <a:xfrm>
            <a:off x="971550" y="2798763"/>
            <a:ext cx="18415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0687" name="Picture 31" descr="TRPREV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8212468">
            <a:off x="-19050" y="5518150"/>
            <a:ext cx="5810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89" name="Line 33"/>
          <p:cNvSpPr>
            <a:spLocks noChangeShapeType="1"/>
          </p:cNvSpPr>
          <p:nvPr/>
        </p:nvSpPr>
        <p:spPr bwMode="auto">
          <a:xfrm flipV="1">
            <a:off x="701675" y="3897313"/>
            <a:ext cx="1514475" cy="1516062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690" name="Rectangle 34"/>
          <p:cNvSpPr>
            <a:spLocks noChangeArrowheads="1"/>
          </p:cNvSpPr>
          <p:nvPr/>
        </p:nvSpPr>
        <p:spPr bwMode="auto">
          <a:xfrm>
            <a:off x="2219325" y="3114675"/>
            <a:ext cx="773113" cy="773113"/>
          </a:xfrm>
          <a:prstGeom prst="rect">
            <a:avLst/>
          </a:prstGeom>
          <a:solidFill>
            <a:srgbClr val="A091FD"/>
          </a:solidFill>
          <a:ln w="9525">
            <a:solidFill>
              <a:srgbClr val="0066FF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691" name="Line 35"/>
          <p:cNvSpPr>
            <a:spLocks noChangeShapeType="1"/>
          </p:cNvSpPr>
          <p:nvPr/>
        </p:nvSpPr>
        <p:spPr bwMode="auto">
          <a:xfrm flipV="1">
            <a:off x="1749425" y="3892550"/>
            <a:ext cx="1247775" cy="125253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692" name="Line 36"/>
          <p:cNvSpPr>
            <a:spLocks noChangeShapeType="1"/>
          </p:cNvSpPr>
          <p:nvPr/>
        </p:nvSpPr>
        <p:spPr bwMode="auto">
          <a:xfrm flipV="1">
            <a:off x="1498600" y="3119438"/>
            <a:ext cx="1492250" cy="1498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37"/>
          <p:cNvGrpSpPr/>
          <p:nvPr/>
        </p:nvGrpSpPr>
        <p:grpSpPr bwMode="auto">
          <a:xfrm>
            <a:off x="701675" y="4381500"/>
            <a:ext cx="1046163" cy="1035050"/>
            <a:chOff x="1257" y="2897"/>
            <a:chExt cx="659" cy="652"/>
          </a:xfrm>
        </p:grpSpPr>
        <p:sp>
          <p:nvSpPr>
            <p:cNvPr id="70694" name="AutoShape 38"/>
            <p:cNvSpPr>
              <a:spLocks noChangeArrowheads="1"/>
            </p:cNvSpPr>
            <p:nvPr/>
          </p:nvSpPr>
          <p:spPr bwMode="auto">
            <a:xfrm>
              <a:off x="1257" y="3382"/>
              <a:ext cx="658" cy="166"/>
            </a:xfrm>
            <a:prstGeom prst="parallelogram">
              <a:avLst>
                <a:gd name="adj" fmla="val 99096"/>
              </a:avLst>
            </a:prstGeom>
            <a:gradFill rotWithShape="1">
              <a:gsLst>
                <a:gs pos="0">
                  <a:srgbClr val="2906FA">
                    <a:alpha val="44000"/>
                  </a:srgbClr>
                </a:gs>
                <a:gs pos="100000">
                  <a:srgbClr val="2906FA">
                    <a:gamma/>
                    <a:tint val="95294"/>
                    <a:invGamma/>
                    <a:alpha val="75000"/>
                  </a:srgbClr>
                </a:gs>
              </a:gsLst>
              <a:lin ang="5400000" scaled="1"/>
            </a:gradFill>
            <a:ln w="3175">
              <a:solidFill>
                <a:srgbClr val="0000CC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695" name="AutoShape 39"/>
            <p:cNvSpPr>
              <a:spLocks noChangeArrowheads="1"/>
            </p:cNvSpPr>
            <p:nvPr/>
          </p:nvSpPr>
          <p:spPr bwMode="auto">
            <a:xfrm rot="16200000" flipH="1">
              <a:off x="1020" y="3137"/>
              <a:ext cx="646" cy="166"/>
            </a:xfrm>
            <a:prstGeom prst="parallelogram">
              <a:avLst>
                <a:gd name="adj" fmla="val 97289"/>
              </a:avLst>
            </a:prstGeom>
            <a:gradFill rotWithShape="1">
              <a:gsLst>
                <a:gs pos="0">
                  <a:srgbClr val="2906FA">
                    <a:alpha val="44000"/>
                  </a:srgbClr>
                </a:gs>
                <a:gs pos="100000">
                  <a:srgbClr val="2906FA">
                    <a:gamma/>
                    <a:tint val="95294"/>
                    <a:invGamma/>
                    <a:alpha val="75000"/>
                  </a:srgbClr>
                </a:gs>
              </a:gsLst>
              <a:lin ang="5400000" scaled="1"/>
            </a:gradFill>
            <a:ln w="3175">
              <a:solidFill>
                <a:srgbClr val="0000CC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696" name="AutoShape 40"/>
            <p:cNvSpPr>
              <a:spLocks noChangeArrowheads="1"/>
            </p:cNvSpPr>
            <p:nvPr/>
          </p:nvSpPr>
          <p:spPr bwMode="auto">
            <a:xfrm>
              <a:off x="1264" y="2897"/>
              <a:ext cx="652" cy="652"/>
            </a:xfrm>
            <a:prstGeom prst="cube">
              <a:avLst>
                <a:gd name="adj" fmla="val 25000"/>
              </a:avLst>
            </a:prstGeom>
            <a:gradFill rotWithShape="1">
              <a:gsLst>
                <a:gs pos="0">
                  <a:srgbClr val="2906FA">
                    <a:alpha val="44000"/>
                  </a:srgbClr>
                </a:gs>
                <a:gs pos="100000">
                  <a:srgbClr val="2906FA">
                    <a:gamma/>
                    <a:tint val="95294"/>
                    <a:invGamma/>
                    <a:alpha val="75000"/>
                  </a:srgbClr>
                </a:gs>
              </a:gsLst>
              <a:lin ang="5400000" scaled="1"/>
            </a:gradFill>
            <a:ln w="3175">
              <a:solidFill>
                <a:srgbClr val="0000CC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0697" name="Line 41"/>
          <p:cNvSpPr>
            <a:spLocks noChangeShapeType="1"/>
          </p:cNvSpPr>
          <p:nvPr/>
        </p:nvSpPr>
        <p:spPr bwMode="auto">
          <a:xfrm flipV="1">
            <a:off x="965200" y="3124200"/>
            <a:ext cx="1257300" cy="12573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698" name="Line 42"/>
          <p:cNvSpPr>
            <a:spLocks noChangeShapeType="1"/>
          </p:cNvSpPr>
          <p:nvPr/>
        </p:nvSpPr>
        <p:spPr bwMode="auto">
          <a:xfrm flipV="1">
            <a:off x="6507163" y="3968750"/>
            <a:ext cx="1500187" cy="1498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699" name="Line 43"/>
          <p:cNvSpPr>
            <a:spLocks noChangeShapeType="1"/>
          </p:cNvSpPr>
          <p:nvPr/>
        </p:nvSpPr>
        <p:spPr bwMode="auto">
          <a:xfrm flipV="1">
            <a:off x="6496050" y="3117850"/>
            <a:ext cx="1479550" cy="15113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700" name="Line 44"/>
          <p:cNvSpPr>
            <a:spLocks noChangeShapeType="1"/>
          </p:cNvSpPr>
          <p:nvPr/>
        </p:nvSpPr>
        <p:spPr bwMode="auto">
          <a:xfrm flipV="1">
            <a:off x="5334000" y="3124200"/>
            <a:ext cx="1485900" cy="147955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701" name="Line 45"/>
          <p:cNvSpPr>
            <a:spLocks noChangeShapeType="1"/>
          </p:cNvSpPr>
          <p:nvPr/>
        </p:nvSpPr>
        <p:spPr bwMode="auto">
          <a:xfrm flipV="1">
            <a:off x="5334000" y="3937000"/>
            <a:ext cx="1485900" cy="14859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702" name="Line 46"/>
          <p:cNvSpPr>
            <a:spLocks noChangeShapeType="1"/>
          </p:cNvSpPr>
          <p:nvPr/>
        </p:nvSpPr>
        <p:spPr bwMode="auto">
          <a:xfrm flipV="1">
            <a:off x="5740400" y="3943350"/>
            <a:ext cx="1708150" cy="16891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47"/>
          <p:cNvGrpSpPr/>
          <p:nvPr/>
        </p:nvGrpSpPr>
        <p:grpSpPr bwMode="auto">
          <a:xfrm>
            <a:off x="5337175" y="4419600"/>
            <a:ext cx="1165225" cy="1206500"/>
            <a:chOff x="3786" y="2865"/>
            <a:chExt cx="734" cy="760"/>
          </a:xfrm>
        </p:grpSpPr>
        <p:grpSp>
          <p:nvGrpSpPr>
            <p:cNvPr id="5" name="Group 48"/>
            <p:cNvGrpSpPr/>
            <p:nvPr/>
          </p:nvGrpSpPr>
          <p:grpSpPr bwMode="auto">
            <a:xfrm>
              <a:off x="3786" y="2865"/>
              <a:ext cx="734" cy="760"/>
              <a:chOff x="3786" y="2865"/>
              <a:chExt cx="734" cy="760"/>
            </a:xfrm>
          </p:grpSpPr>
          <p:sp>
            <p:nvSpPr>
              <p:cNvPr id="70705" name="AutoShape 49"/>
              <p:cNvSpPr>
                <a:spLocks noChangeArrowheads="1"/>
              </p:cNvSpPr>
              <p:nvPr/>
            </p:nvSpPr>
            <p:spPr bwMode="auto">
              <a:xfrm rot="-5400000">
                <a:off x="4075" y="3063"/>
                <a:ext cx="639" cy="251"/>
              </a:xfrm>
              <a:prstGeom prst="parallelogram">
                <a:avLst>
                  <a:gd name="adj" fmla="val 49396"/>
                </a:avLst>
              </a:prstGeom>
              <a:gradFill rotWithShape="1">
                <a:gsLst>
                  <a:gs pos="0">
                    <a:srgbClr val="028822">
                      <a:alpha val="41000"/>
                    </a:srgbClr>
                  </a:gs>
                  <a:gs pos="100000">
                    <a:srgbClr val="028822">
                      <a:gamma/>
                      <a:tint val="98431"/>
                      <a:invGamma/>
                      <a:alpha val="87000"/>
                    </a:srgbClr>
                  </a:gs>
                </a:gsLst>
                <a:lin ang="5400000" scaled="1"/>
              </a:gradFill>
              <a:ln w="3175">
                <a:solidFill>
                  <a:srgbClr val="66FF66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 sz="32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0706" name="AutoShape 50"/>
              <p:cNvSpPr>
                <a:spLocks noChangeArrowheads="1"/>
              </p:cNvSpPr>
              <p:nvPr/>
            </p:nvSpPr>
            <p:spPr bwMode="auto">
              <a:xfrm rot="16200000" flipH="1">
                <a:off x="3712" y="2939"/>
                <a:ext cx="629" cy="481"/>
              </a:xfrm>
              <a:prstGeom prst="parallelogram">
                <a:avLst>
                  <a:gd name="adj" fmla="val 24428"/>
                </a:avLst>
              </a:prstGeom>
              <a:gradFill rotWithShape="1">
                <a:gsLst>
                  <a:gs pos="0">
                    <a:srgbClr val="028822">
                      <a:alpha val="41000"/>
                    </a:srgbClr>
                  </a:gs>
                  <a:gs pos="100000">
                    <a:srgbClr val="028822">
                      <a:gamma/>
                      <a:tint val="98431"/>
                      <a:invGamma/>
                      <a:alpha val="87000"/>
                    </a:srgbClr>
                  </a:gs>
                </a:gsLst>
                <a:lin ang="5400000" scaled="1"/>
              </a:gradFill>
              <a:ln w="3175">
                <a:solidFill>
                  <a:srgbClr val="66FF66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 sz="32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0707" name="AutoShape 51"/>
              <p:cNvSpPr>
                <a:spLocks noChangeArrowheads="1"/>
              </p:cNvSpPr>
              <p:nvPr/>
            </p:nvSpPr>
            <p:spPr bwMode="auto">
              <a:xfrm rot="16200000" flipH="1">
                <a:off x="3963" y="3070"/>
                <a:ext cx="629" cy="481"/>
              </a:xfrm>
              <a:prstGeom prst="parallelogram">
                <a:avLst>
                  <a:gd name="adj" fmla="val 24428"/>
                </a:avLst>
              </a:prstGeom>
              <a:gradFill rotWithShape="1">
                <a:gsLst>
                  <a:gs pos="0">
                    <a:srgbClr val="028822">
                      <a:alpha val="41000"/>
                    </a:srgbClr>
                  </a:gs>
                  <a:gs pos="100000">
                    <a:srgbClr val="028822">
                      <a:gamma/>
                      <a:tint val="98431"/>
                      <a:invGamma/>
                      <a:alpha val="87000"/>
                    </a:srgbClr>
                  </a:gs>
                </a:gsLst>
                <a:lin ang="5400000" scaled="1"/>
              </a:gradFill>
              <a:ln w="3175">
                <a:solidFill>
                  <a:srgbClr val="66FF66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 sz="32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0708" name="AutoShape 52"/>
              <p:cNvSpPr>
                <a:spLocks noChangeArrowheads="1"/>
              </p:cNvSpPr>
              <p:nvPr/>
            </p:nvSpPr>
            <p:spPr bwMode="auto">
              <a:xfrm rot="-5400000">
                <a:off x="3592" y="3179"/>
                <a:ext cx="639" cy="251"/>
              </a:xfrm>
              <a:prstGeom prst="parallelogram">
                <a:avLst>
                  <a:gd name="adj" fmla="val 49396"/>
                </a:avLst>
              </a:prstGeom>
              <a:gradFill rotWithShape="1">
                <a:gsLst>
                  <a:gs pos="0">
                    <a:srgbClr val="028822">
                      <a:alpha val="41000"/>
                    </a:srgbClr>
                  </a:gs>
                  <a:gs pos="100000">
                    <a:srgbClr val="028822">
                      <a:gamma/>
                      <a:tint val="98431"/>
                      <a:invGamma/>
                      <a:alpha val="87000"/>
                    </a:srgbClr>
                  </a:gs>
                </a:gsLst>
                <a:lin ang="5400000" scaled="1"/>
              </a:gradFill>
              <a:ln w="3175">
                <a:solidFill>
                  <a:srgbClr val="66FF66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 sz="32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0709" name="AutoShape 53"/>
            <p:cNvSpPr>
              <a:spLocks noChangeArrowheads="1"/>
            </p:cNvSpPr>
            <p:nvPr/>
          </p:nvSpPr>
          <p:spPr bwMode="auto">
            <a:xfrm rot="20787849" flipV="1">
              <a:off x="3793" y="2895"/>
              <a:ext cx="708" cy="186"/>
            </a:xfrm>
            <a:prstGeom prst="parallelogram">
              <a:avLst>
                <a:gd name="adj" fmla="val 115991"/>
              </a:avLst>
            </a:prstGeom>
            <a:gradFill rotWithShape="1">
              <a:gsLst>
                <a:gs pos="0">
                  <a:srgbClr val="028822">
                    <a:alpha val="41000"/>
                  </a:srgbClr>
                </a:gs>
                <a:gs pos="100000">
                  <a:srgbClr val="028822">
                    <a:gamma/>
                    <a:tint val="98431"/>
                    <a:invGamma/>
                    <a:alpha val="87000"/>
                  </a:srgbClr>
                </a:gs>
              </a:gsLst>
              <a:lin ang="5400000" scaled="1"/>
            </a:gradFill>
            <a:ln w="3175">
              <a:solidFill>
                <a:srgbClr val="66FF66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0710" name="Text Box 54"/>
          <p:cNvSpPr txBox="1">
            <a:spLocks noChangeArrowheads="1"/>
          </p:cNvSpPr>
          <p:nvPr/>
        </p:nvSpPr>
        <p:spPr bwMode="auto">
          <a:xfrm>
            <a:off x="5449888" y="4689475"/>
            <a:ext cx="3365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 sz="1800" i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711" name="Text Box 55"/>
          <p:cNvSpPr txBox="1">
            <a:spLocks noChangeArrowheads="1"/>
          </p:cNvSpPr>
          <p:nvPr/>
        </p:nvSpPr>
        <p:spPr bwMode="auto">
          <a:xfrm>
            <a:off x="5832475" y="4953000"/>
            <a:ext cx="3492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endParaRPr lang="en-US" altLang="zh-CN" sz="1800" i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712" name="Line 56"/>
          <p:cNvSpPr>
            <a:spLocks noChangeShapeType="1"/>
          </p:cNvSpPr>
          <p:nvPr/>
        </p:nvSpPr>
        <p:spPr bwMode="auto">
          <a:xfrm flipV="1">
            <a:off x="5786446" y="3071810"/>
            <a:ext cx="1712912" cy="171291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713" name="AutoShape 57"/>
          <p:cNvSpPr>
            <a:spLocks noChangeArrowheads="1"/>
          </p:cNvSpPr>
          <p:nvPr/>
        </p:nvSpPr>
        <p:spPr bwMode="auto">
          <a:xfrm flipV="1">
            <a:off x="1285875" y="5815013"/>
            <a:ext cx="2430463" cy="584200"/>
          </a:xfrm>
          <a:prstGeom prst="cloudCallout">
            <a:avLst>
              <a:gd name="adj1" fmla="val -85667"/>
              <a:gd name="adj2" fmla="val -19296"/>
            </a:avLst>
          </a:prstGeom>
          <a:gradFill rotWithShape="1">
            <a:gsLst>
              <a:gs pos="0">
                <a:srgbClr val="F8B049"/>
              </a:gs>
              <a:gs pos="8999">
                <a:srgbClr val="B43E85"/>
              </a:gs>
              <a:gs pos="15500">
                <a:srgbClr val="C50849"/>
              </a:gs>
              <a:gs pos="16500">
                <a:srgbClr val="F952A0"/>
              </a:gs>
              <a:gs pos="18500">
                <a:srgbClr val="FEE7F2"/>
              </a:gs>
              <a:gs pos="39500">
                <a:srgbClr val="F8B049"/>
              </a:gs>
              <a:gs pos="43500">
                <a:srgbClr val="F8B049"/>
              </a:gs>
              <a:gs pos="50000">
                <a:srgbClr val="FC9FCB"/>
              </a:gs>
              <a:gs pos="56500">
                <a:srgbClr val="F8B049"/>
              </a:gs>
              <a:gs pos="60501">
                <a:srgbClr val="F8B049"/>
              </a:gs>
              <a:gs pos="81500">
                <a:srgbClr val="FEE7F2"/>
              </a:gs>
              <a:gs pos="83500">
                <a:srgbClr val="F952A0"/>
              </a:gs>
              <a:gs pos="84500">
                <a:srgbClr val="C50849"/>
              </a:gs>
              <a:gs pos="91001">
                <a:srgbClr val="B43E85"/>
              </a:gs>
              <a:gs pos="100000">
                <a:srgbClr val="F8B049"/>
              </a:gs>
            </a:gsLst>
            <a:lin ang="5400000" scaled="1"/>
          </a:gradFill>
          <a:ln w="9525">
            <a:noFill/>
            <a:rou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ot="10800000"/>
          <a:lstStyle/>
          <a:p>
            <a:pPr algn="ctr"/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从正面看</a:t>
            </a:r>
            <a:endParaRPr lang="zh-CN" altLang="en-US" sz="24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0715" name="Picture 59" descr="TRPREV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8350486">
            <a:off x="4756150" y="5543550"/>
            <a:ext cx="5810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716" name="AutoShape 60"/>
          <p:cNvSpPr>
            <a:spLocks noChangeArrowheads="1"/>
          </p:cNvSpPr>
          <p:nvPr/>
        </p:nvSpPr>
        <p:spPr bwMode="auto">
          <a:xfrm flipV="1">
            <a:off x="6056313" y="5815013"/>
            <a:ext cx="2430462" cy="584200"/>
          </a:xfrm>
          <a:prstGeom prst="cloudCallout">
            <a:avLst>
              <a:gd name="adj1" fmla="val -85667"/>
              <a:gd name="adj2" fmla="val -19296"/>
            </a:avLst>
          </a:prstGeom>
          <a:gradFill rotWithShape="1">
            <a:gsLst>
              <a:gs pos="0">
                <a:srgbClr val="F8B049"/>
              </a:gs>
              <a:gs pos="8999">
                <a:srgbClr val="B43E85"/>
              </a:gs>
              <a:gs pos="15500">
                <a:srgbClr val="C50849"/>
              </a:gs>
              <a:gs pos="16500">
                <a:srgbClr val="F952A0"/>
              </a:gs>
              <a:gs pos="18500">
                <a:srgbClr val="FEE7F2"/>
              </a:gs>
              <a:gs pos="39500">
                <a:srgbClr val="F8B049"/>
              </a:gs>
              <a:gs pos="43500">
                <a:srgbClr val="F8B049"/>
              </a:gs>
              <a:gs pos="50000">
                <a:srgbClr val="FC9FCB"/>
              </a:gs>
              <a:gs pos="56500">
                <a:srgbClr val="F8B049"/>
              </a:gs>
              <a:gs pos="60501">
                <a:srgbClr val="F8B049"/>
              </a:gs>
              <a:gs pos="81500">
                <a:srgbClr val="FEE7F2"/>
              </a:gs>
              <a:gs pos="83500">
                <a:srgbClr val="F952A0"/>
              </a:gs>
              <a:gs pos="84500">
                <a:srgbClr val="C50849"/>
              </a:gs>
              <a:gs pos="91001">
                <a:srgbClr val="B43E85"/>
              </a:gs>
              <a:gs pos="100000">
                <a:srgbClr val="F8B049"/>
              </a:gs>
            </a:gsLst>
            <a:lin ang="5400000" scaled="1"/>
          </a:gradFill>
          <a:ln w="9525">
            <a:noFill/>
            <a:rou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ot="10800000"/>
          <a:lstStyle/>
          <a:p>
            <a:pPr algn="ctr"/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从正面看</a:t>
            </a:r>
            <a:endParaRPr lang="zh-CN" altLang="en-US" sz="24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061140" y="301285"/>
            <a:ext cx="4000496" cy="22467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如下图所示，正方体的正投影为矩形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F'G'C'D'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，这个矩形的长等于正方体的底面对角线长，矩形的宽等于正方体的棱长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矩形上、下两边中点连线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是正方体的侧棱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及它所对的另一条侧棱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EH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的投影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000100" y="785794"/>
            <a:ext cx="2286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如下图所示，正方体的正投影为正方形</a:t>
            </a:r>
            <a:r>
              <a:rPr lang="en-US" altLang="zh-CN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A'B'C'D'</a:t>
            </a:r>
            <a:r>
              <a:rPr lang="zh-CN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，它与正方体的一个面是全等关系</a:t>
            </a:r>
            <a:r>
              <a:rPr lang="en-US" altLang="zh-CN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2000" dirty="0" smtClean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7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7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7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7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7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7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7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7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6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6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6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6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6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6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6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6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1000"/>
                                        <p:tgtEl>
                                          <p:spTgt spid="70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1000"/>
                                        <p:tgtEl>
                                          <p:spTgt spid="70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1000"/>
                                        <p:tgtEl>
                                          <p:spTgt spid="70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1000"/>
                                        <p:tgtEl>
                                          <p:spTgt spid="70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00"/>
                            </p:stCondLst>
                            <p:childTnLst>
                              <p:par>
                                <p:cTn id="1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500"/>
                                        <p:tgtEl>
                                          <p:spTgt spid="70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500"/>
                            </p:stCondLst>
                            <p:childTnLst>
                              <p:par>
                                <p:cTn id="1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5" dur="500"/>
                                        <p:tgtEl>
                                          <p:spTgt spid="7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8" dur="500"/>
                                        <p:tgtEl>
                                          <p:spTgt spid="7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1" dur="500"/>
                                        <p:tgtEl>
                                          <p:spTgt spid="70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4" dur="500"/>
                                        <p:tgtEl>
                                          <p:spTgt spid="70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9" dur="2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6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6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6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6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6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6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6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6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7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7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7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7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7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7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7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7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7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7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7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7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7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7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7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7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7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7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7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7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7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7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7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7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7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7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7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7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7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7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7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7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4" dur="1000"/>
                                        <p:tgtEl>
                                          <p:spTgt spid="70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7" dur="1000"/>
                                        <p:tgtEl>
                                          <p:spTgt spid="70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0" dur="1000"/>
                                        <p:tgtEl>
                                          <p:spTgt spid="70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3" dur="1000"/>
                                        <p:tgtEl>
                                          <p:spTgt spid="70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6" dur="1000"/>
                                        <p:tgtEl>
                                          <p:spTgt spid="70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9" dur="1000"/>
                                        <p:tgtEl>
                                          <p:spTgt spid="70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1000"/>
                            </p:stCondLst>
                            <p:childTnLst>
                              <p:par>
                                <p:cTn id="36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1500"/>
                            </p:stCondLst>
                            <p:childTnLst>
                              <p:par>
                                <p:cTn id="36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7" dur="500"/>
                                        <p:tgtEl>
                                          <p:spTgt spid="70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0" dur="500"/>
                                        <p:tgtEl>
                                          <p:spTgt spid="70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3" dur="500"/>
                                        <p:tgtEl>
                                          <p:spTgt spid="70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6" dur="500"/>
                                        <p:tgtEl>
                                          <p:spTgt spid="70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9" dur="500"/>
                                        <p:tgtEl>
                                          <p:spTgt spid="70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2" dur="500"/>
                                        <p:tgtEl>
                                          <p:spTgt spid="70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3" grpId="0" bldLvl="0" animBg="1"/>
      <p:bldP spid="70664" grpId="0" bldLvl="0" animBg="1"/>
      <p:bldP spid="70665" grpId="0" bldLvl="0" animBg="1"/>
      <p:bldP spid="70666" grpId="0" bldLvl="0" animBg="1"/>
      <p:bldP spid="70667" grpId="0" bldLvl="0" animBg="1"/>
      <p:bldP spid="70668" grpId="0" bldLvl="0" animBg="1"/>
      <p:bldP spid="70669" grpId="0" bldLvl="0" animBg="1"/>
      <p:bldP spid="70670" grpId="0" bldLvl="0" animBg="1"/>
      <p:bldP spid="70672" grpId="0" bldLvl="0" animBg="1"/>
      <p:bldP spid="70673" grpId="0" bldLvl="0" animBg="1"/>
      <p:bldP spid="70674" grpId="0" bldLvl="0" animBg="1"/>
      <p:bldP spid="70675" grpId="0" bldLvl="0" animBg="1"/>
      <p:bldP spid="70676" grpId="0" bldLvl="0" animBg="1"/>
      <p:bldP spid="70677" grpId="0" bldLvl="0" animBg="1"/>
      <p:bldP spid="70678" grpId="0" bldLvl="0" animBg="1"/>
      <p:bldP spid="70679" grpId="0" bldLvl="0" animBg="1"/>
      <p:bldP spid="70680" grpId="0" bldLvl="0" animBg="1"/>
      <p:bldP spid="70681" grpId="0" bldLvl="0" animBg="1"/>
      <p:bldP spid="70682" grpId="0" bldLvl="0" animBg="1"/>
      <p:bldP spid="70683" grpId="0" bldLvl="0" animBg="1"/>
      <p:bldP spid="70689" grpId="0" bldLvl="0" animBg="1"/>
      <p:bldP spid="70690" grpId="0" bldLvl="0" animBg="1"/>
      <p:bldP spid="70691" grpId="0" bldLvl="0" animBg="1"/>
      <p:bldP spid="70692" grpId="0" bldLvl="0" animBg="1"/>
      <p:bldP spid="70697" grpId="0" bldLvl="0" animBg="1"/>
      <p:bldP spid="70698" grpId="0" bldLvl="0" animBg="1"/>
      <p:bldP spid="70699" grpId="0" bldLvl="0" animBg="1"/>
      <p:bldP spid="70700" grpId="0" bldLvl="0" animBg="1"/>
      <p:bldP spid="70701" grpId="0" bldLvl="0" animBg="1"/>
      <p:bldP spid="70702" grpId="0" bldLvl="0" animBg="1"/>
      <p:bldP spid="70710" grpId="0" bldLvl="0" animBg="1"/>
      <p:bldP spid="70711" grpId="0" bldLvl="0" animBg="1"/>
      <p:bldP spid="70712" grpId="0" bldLvl="0" animBg="1"/>
      <p:bldP spid="70713" grpId="0" bldLvl="0" animBg="1"/>
      <p:bldP spid="70716" grpId="0" bldLvl="0" animBg="1"/>
      <p:bldP spid="27649" grpId="0" bldLvl="0" animBg="1"/>
      <p:bldP spid="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785786" y="2285992"/>
            <a:ext cx="7715336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人们在实际作图中，经常采用正投影，正投影有如下性质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线段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在平面上的正投影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线段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平行于投影面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时的正投影是线段，线段长等于正投影的长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线段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倾斜于投影面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时的正投影是线段，线段长大于正投影的长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线段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垂直于投影面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时的正投影是一个点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长方形硬纸板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在平面上的正投影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长方形硬纸板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平行于投影面时，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的正投影与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的形状和大小一样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长方形硬纸板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倾斜于投影面时，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的正投影与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的形状和大小不完全一样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长方形硬纸板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垂直于投影面时，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的正投影成为一条线段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5786" y="500042"/>
            <a:ext cx="75724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[</a:t>
            </a:r>
            <a:r>
              <a:rPr lang="zh-CN" altLang="en-US" sz="2400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知识拓展</a:t>
            </a:r>
            <a:r>
              <a:rPr lang="en-US" altLang="zh-CN" sz="2400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]</a:t>
            </a:r>
            <a:r>
              <a:rPr lang="zh-CN" altLang="en-US" sz="2400" i="1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当物体的某个面平行于投影面时，这个面的正投影与这个面的形状、大小完全相同</a:t>
            </a:r>
            <a:r>
              <a:rPr lang="en-US" altLang="zh-CN" sz="24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7224" y="1357298"/>
            <a:ext cx="73581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只有在平行投影中，才会出现正投影</a:t>
            </a:r>
            <a:r>
              <a:rPr lang="en-US" altLang="zh-CN" sz="24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正投影是光线与投影面的关系，与物体的放置无关</a:t>
            </a:r>
            <a:r>
              <a:rPr lang="en-US" altLang="zh-CN" sz="24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nimBg="1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2" name="Group 9"/>
          <p:cNvGrpSpPr/>
          <p:nvPr/>
        </p:nvGrpSpPr>
        <p:grpSpPr bwMode="auto">
          <a:xfrm>
            <a:off x="5896203" y="635045"/>
            <a:ext cx="2483769" cy="1008062"/>
            <a:chOff x="-1951" y="453"/>
            <a:chExt cx="1682" cy="635"/>
          </a:xfrm>
        </p:grpSpPr>
        <p:pic>
          <p:nvPicPr>
            <p:cNvPr id="1033" name="Picture 10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902" y="453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4" name="Rectangle 2"/>
            <p:cNvSpPr txBox="1">
              <a:spLocks noChangeArrowheads="1"/>
            </p:cNvSpPr>
            <p:nvPr/>
          </p:nvSpPr>
          <p:spPr bwMode="auto">
            <a:xfrm>
              <a:off x="-1951" y="453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ea typeface="黑体" panose="02010609060101010101" pitchFamily="2" charset="-122"/>
                </a:rPr>
                <a:t>检测反馈</a:t>
              </a:r>
              <a:endParaRPr lang="zh-CN" altLang="en-US" sz="3200" b="1" dirty="0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pic>
        <p:nvPicPr>
          <p:cNvPr id="3073" name="图片 460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714691" y="1774174"/>
            <a:ext cx="2571768" cy="2105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928662" y="357166"/>
            <a:ext cx="5572164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如图所示，一个斜插吸管的盒装饮料的正投影是图中的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500034" y="1357298"/>
            <a:ext cx="5214974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方正黑体_GBK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方正黑体_GBK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观察图形，由正投影的定义可得长方体的正投影是与前面相同的长方形，结合吸管方向可知只有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是符合题意的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故选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57686" y="714356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643570" y="4357694"/>
            <a:ext cx="2818554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285720" y="3214686"/>
            <a:ext cx="5000660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如图所示的圆台的上、下底面与投影线平行，圆台的正投影是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矩形</a:t>
            </a:r>
            <a:r>
              <a:rPr kumimoji="0" lang="zh-CN" altLang="en-US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两条线段</a:t>
            </a:r>
            <a:r>
              <a:rPr kumimoji="0" lang="zh-CN" altLang="en-US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梯形</a:t>
            </a:r>
            <a:r>
              <a:rPr kumimoji="0" lang="zh-CN" altLang="en-US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圆环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8596" y="4429132"/>
            <a:ext cx="51435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方正黑体_GBK"/>
              </a:rPr>
              <a:t>解析</a:t>
            </a:r>
            <a:r>
              <a:rPr lang="en-US" altLang="zh-CN" sz="24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方正黑体_GBK"/>
              </a:rPr>
              <a:t>:</a:t>
            </a:r>
            <a:r>
              <a:rPr lang="zh-CN" altLang="en-US" sz="24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方正楷体_GBK"/>
              </a:rPr>
              <a:t>根据题意，圆台的上、下底面与投影线平行，则圆台的正投影是该圆台的轴截面</a:t>
            </a:r>
            <a:r>
              <a:rPr lang="en-US" altLang="zh-CN" sz="2400" i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24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方正楷体_GBK"/>
              </a:rPr>
              <a:t>故选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3200" dirty="0"/>
          </a:p>
        </p:txBody>
      </p:sp>
      <p:sp>
        <p:nvSpPr>
          <p:cNvPr id="12" name="矩形 11"/>
          <p:cNvSpPr/>
          <p:nvPr/>
        </p:nvSpPr>
        <p:spPr>
          <a:xfrm>
            <a:off x="3571868" y="3500438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ldLvl="0" animBg="1"/>
      <p:bldP spid="8" grpId="0"/>
      <p:bldP spid="307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715008" y="1571612"/>
            <a:ext cx="2646691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214282" y="714356"/>
            <a:ext cx="8072494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如图所示，水杯的杯口与投影面平行，投影线的方向如箭头所示，它的正投影是下图中的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8596" y="1643050"/>
            <a:ext cx="436086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方正黑体_GBK"/>
              </a:rPr>
              <a:t>解析</a:t>
            </a:r>
            <a:r>
              <a:rPr lang="en-US" altLang="zh-CN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方正黑体_GBK"/>
              </a:rPr>
              <a:t>:</a:t>
            </a:r>
            <a:r>
              <a:rPr lang="zh-CN" altLang="en-US" sz="24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方正楷体_GBK"/>
              </a:rPr>
              <a:t>依题意，光线是垂直照下的，故只有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4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方正楷体_GBK"/>
              </a:rPr>
              <a:t>符合</a:t>
            </a:r>
            <a:r>
              <a:rPr lang="en-US" altLang="zh-CN" sz="2400" i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24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方正楷体_GBK"/>
              </a:rPr>
              <a:t>故选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5786446" y="1071546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71472" y="3714752"/>
            <a:ext cx="3082417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714744" y="3643314"/>
            <a:ext cx="1809763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428596" y="2786058"/>
            <a:ext cx="5214974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4.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如图所示的三幅投影中，属于正投影的是图</a:t>
            </a:r>
            <a:r>
              <a:rPr kumimoji="0" lang="zh-CN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</a:rPr>
              <a:t> 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428596" y="5072074"/>
            <a:ext cx="757242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方正黑体_GBK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方正黑体_GBK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正投影的光线与投影面垂直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故填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)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71670" y="3143248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方正楷体_GBK"/>
              </a:rPr>
              <a:t>(</a:t>
            </a:r>
            <a:r>
              <a:rPr lang="en-US" altLang="zh-CN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方正楷体_GBK"/>
              </a:rPr>
              <a:t>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970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928662" y="214290"/>
            <a:ext cx="7358114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画出如图所示的立体图形在投影线从上方射向下方时的正投影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722" name="i573.jpg" descr="id:2147497491;FounderCES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000232" y="1142984"/>
            <a:ext cx="4825567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285720" y="3214686"/>
            <a:ext cx="8501122" cy="1015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方正黑体_GBK"/>
              </a:rPr>
              <a:t>解析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方正黑体_GBK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第一个图形中投影线从上方射向下方的正投影是长方形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第二个图形中投影线从上方射向下方的正投影是长方形，第三个图形中投影线从上方射向下方的正投影是带圆心的圆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428596" y="4429132"/>
            <a:ext cx="2143140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 charset="-122"/>
              </a:rPr>
              <a:t>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 charset="-122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如下图所示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214546" y="4929198"/>
            <a:ext cx="4973184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ldLvl="0" animBg="1"/>
      <p:bldP spid="3072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923929" y="3429000"/>
            <a:ext cx="2123477" cy="873669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</a:rPr>
              <a:t>谢    谢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9278" y="3552395"/>
            <a:ext cx="9183278" cy="3332989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5803901"/>
            <a:ext cx="800100" cy="1054100"/>
          </a:xfrm>
          <a:prstGeom prst="rect">
            <a:avLst/>
          </a:prstGeom>
          <a:noFill/>
        </p:spPr>
      </p:pic>
      <p:sp>
        <p:nvSpPr>
          <p:cNvPr id="9" name="Oval 21"/>
          <p:cNvSpPr>
            <a:spLocks noChangeArrowheads="1"/>
          </p:cNvSpPr>
          <p:nvPr/>
        </p:nvSpPr>
        <p:spPr bwMode="auto">
          <a:xfrm>
            <a:off x="5978452" y="1232595"/>
            <a:ext cx="574675" cy="770467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22"/>
          <p:cNvSpPr>
            <a:spLocks noChangeArrowheads="1"/>
          </p:cNvSpPr>
          <p:nvPr/>
        </p:nvSpPr>
        <p:spPr bwMode="auto">
          <a:xfrm>
            <a:off x="6116564" y="2091962"/>
            <a:ext cx="576263" cy="768351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23"/>
          <p:cNvSpPr>
            <a:spLocks noChangeArrowheads="1"/>
          </p:cNvSpPr>
          <p:nvPr/>
        </p:nvSpPr>
        <p:spPr bwMode="auto">
          <a:xfrm>
            <a:off x="7289726" y="3124895"/>
            <a:ext cx="577850" cy="770467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24"/>
          <p:cNvSpPr>
            <a:spLocks noChangeArrowheads="1"/>
          </p:cNvSpPr>
          <p:nvPr/>
        </p:nvSpPr>
        <p:spPr bwMode="auto">
          <a:xfrm>
            <a:off x="7538964" y="2091962"/>
            <a:ext cx="576263" cy="768351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25"/>
          <p:cNvSpPr>
            <a:spLocks noChangeArrowheads="1"/>
          </p:cNvSpPr>
          <p:nvPr/>
        </p:nvSpPr>
        <p:spPr bwMode="auto">
          <a:xfrm>
            <a:off x="6786489" y="1617828"/>
            <a:ext cx="695325" cy="93133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26"/>
          <p:cNvSpPr>
            <a:spLocks noChangeArrowheads="1"/>
          </p:cNvSpPr>
          <p:nvPr/>
        </p:nvSpPr>
        <p:spPr bwMode="auto">
          <a:xfrm>
            <a:off x="6607102" y="2477195"/>
            <a:ext cx="852487" cy="1138767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27"/>
          <p:cNvSpPr>
            <a:spLocks noChangeArrowheads="1"/>
          </p:cNvSpPr>
          <p:nvPr/>
        </p:nvSpPr>
        <p:spPr bwMode="auto">
          <a:xfrm>
            <a:off x="6481689" y="2741780"/>
            <a:ext cx="174625" cy="23283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28"/>
          <p:cNvSpPr>
            <a:spLocks noChangeArrowheads="1"/>
          </p:cNvSpPr>
          <p:nvPr/>
        </p:nvSpPr>
        <p:spPr bwMode="auto">
          <a:xfrm>
            <a:off x="7365926" y="2536462"/>
            <a:ext cx="304800" cy="408517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29"/>
          <p:cNvSpPr>
            <a:spLocks noChangeArrowheads="1"/>
          </p:cNvSpPr>
          <p:nvPr/>
        </p:nvSpPr>
        <p:spPr bwMode="auto">
          <a:xfrm>
            <a:off x="8244408" y="2468894"/>
            <a:ext cx="400050" cy="535516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30"/>
          <p:cNvSpPr>
            <a:spLocks noChangeArrowheads="1"/>
          </p:cNvSpPr>
          <p:nvPr/>
        </p:nvSpPr>
        <p:spPr bwMode="auto">
          <a:xfrm>
            <a:off x="7307189" y="1782928"/>
            <a:ext cx="461963" cy="615951"/>
          </a:xfrm>
          <a:prstGeom prst="ellipse">
            <a:avLst/>
          </a:prstGeom>
          <a:solidFill>
            <a:srgbClr val="A8CE5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Oval 31"/>
          <p:cNvSpPr>
            <a:spLocks noChangeArrowheads="1"/>
          </p:cNvSpPr>
          <p:nvPr/>
        </p:nvSpPr>
        <p:spPr bwMode="auto">
          <a:xfrm>
            <a:off x="7245276" y="1338428"/>
            <a:ext cx="463550" cy="620184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32"/>
          <p:cNvSpPr>
            <a:spLocks noChangeArrowheads="1"/>
          </p:cNvSpPr>
          <p:nvPr/>
        </p:nvSpPr>
        <p:spPr bwMode="auto">
          <a:xfrm>
            <a:off x="6480101" y="1956495"/>
            <a:ext cx="290512" cy="387351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35"/>
          <p:cNvSpPr>
            <a:spLocks noChangeArrowheads="1"/>
          </p:cNvSpPr>
          <p:nvPr/>
        </p:nvSpPr>
        <p:spPr bwMode="auto">
          <a:xfrm>
            <a:off x="6588224" y="356659"/>
            <a:ext cx="1041400" cy="1386416"/>
          </a:xfrm>
          <a:prstGeom prst="ellipse">
            <a:avLst/>
          </a:prstGeom>
          <a:solidFill>
            <a:srgbClr val="A9D25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Oval 36"/>
          <p:cNvSpPr>
            <a:spLocks noChangeArrowheads="1"/>
          </p:cNvSpPr>
          <p:nvPr/>
        </p:nvSpPr>
        <p:spPr bwMode="auto">
          <a:xfrm>
            <a:off x="7812361" y="1316766"/>
            <a:ext cx="1042987" cy="1384300"/>
          </a:xfrm>
          <a:prstGeom prst="ellipse">
            <a:avLst/>
          </a:prstGeom>
          <a:solidFill>
            <a:srgbClr val="FBE22D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9"/>
          <p:cNvSpPr>
            <a:spLocks noEditPoints="1"/>
          </p:cNvSpPr>
          <p:nvPr/>
        </p:nvSpPr>
        <p:spPr bwMode="auto">
          <a:xfrm>
            <a:off x="8770864" y="2238013"/>
            <a:ext cx="157163" cy="241300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3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37" dur="1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62" dur="1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69" dur="15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83" dur="1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90" dur="1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97" dur="1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04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1" dur="1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18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25" dur="1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132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9" grpId="0" bldLvl="0" animBg="1"/>
      <p:bldP spid="9" grpId="1" bldLvl="0" animBg="1"/>
      <p:bldP spid="10" grpId="0" bldLvl="0" animBg="1"/>
      <p:bldP spid="10" grpId="1" bldLvl="0" animBg="1"/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3" grpId="0" bldLvl="0" animBg="1"/>
      <p:bldP spid="23" grpId="1" bldLvl="0" animBg="1"/>
      <p:bldP spid="24" grpId="0" bldLvl="0" animBg="1"/>
      <p:bldP spid="24" grpId="1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971600" y="188640"/>
            <a:ext cx="52562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九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年级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]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  <a:ea typeface="楷体_GB2312" pitchFamily="49" charset="-122"/>
            </a:endParaRPr>
          </a:p>
        </p:txBody>
      </p:sp>
      <p:sp>
        <p:nvSpPr>
          <p:cNvPr id="12294" name="TextBox 16"/>
          <p:cNvSpPr txBox="1">
            <a:spLocks noChangeArrowheads="1"/>
          </p:cNvSpPr>
          <p:nvPr/>
        </p:nvSpPr>
        <p:spPr bwMode="auto">
          <a:xfrm>
            <a:off x="1500166" y="1643050"/>
            <a:ext cx="5832426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C0000"/>
                </a:solidFill>
                <a:latin typeface="Calibri" panose="020F0502020204030204" charset="0"/>
              </a:rPr>
              <a:t>第二十九章       投影与视图 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1403350" y="5300663"/>
            <a:ext cx="2112963" cy="1009650"/>
            <a:chOff x="340" y="3022"/>
            <a:chExt cx="1331" cy="636"/>
          </a:xfrm>
        </p:grpSpPr>
        <p:sp>
          <p:nvSpPr>
            <p:cNvPr id="12297" name="Oval 5"/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298" name="Rectangle 6">
              <a:hlinkClick r:id="rId2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01" y="317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 smtClean="0">
                  <a:solidFill>
                    <a:srgbClr val="CC0000"/>
                  </a:solidFill>
                  <a:latin typeface="宋体" panose="02010600030101010101" pitchFamily="2" charset="-122"/>
                </a:rPr>
                <a:t>学习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新知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Group 7"/>
          <p:cNvGrpSpPr/>
          <p:nvPr/>
        </p:nvGrpSpPr>
        <p:grpSpPr bwMode="auto">
          <a:xfrm>
            <a:off x="4932363" y="5229225"/>
            <a:ext cx="2160587" cy="1009650"/>
            <a:chOff x="2018" y="2976"/>
            <a:chExt cx="1361" cy="636"/>
          </a:xfrm>
        </p:grpSpPr>
        <p:sp>
          <p:nvSpPr>
            <p:cNvPr id="12300" name="Oval 8"/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301" name="Rectangle 9">
              <a:hlinkClick r:id="rId3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检测反馈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643042" y="2857496"/>
            <a:ext cx="667843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29</a:t>
            </a:r>
            <a:r>
              <a:rPr lang="en-US" sz="48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r>
              <a:rPr lang="zh-CN" altLang="en-US" sz="48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　</a:t>
            </a:r>
            <a:r>
              <a:rPr lang="zh-CN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投影</a:t>
            </a:r>
            <a:r>
              <a:rPr lang="zh-CN" alt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（第</a:t>
            </a:r>
            <a:r>
              <a:rPr lang="en-US" altLang="zh-CN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r>
              <a:rPr lang="zh-CN" alt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课时）</a:t>
            </a:r>
            <a:endParaRPr lang="zh-CN" alt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AutoShape 4"/>
          <p:cNvSpPr>
            <a:spLocks noChangeArrowheads="1"/>
          </p:cNvSpPr>
          <p:nvPr/>
        </p:nvSpPr>
        <p:spPr bwMode="auto">
          <a:xfrm flipH="1">
            <a:off x="431800" y="5003800"/>
            <a:ext cx="2862263" cy="539750"/>
          </a:xfrm>
          <a:prstGeom prst="parallelogram">
            <a:avLst>
              <a:gd name="adj" fmla="val 127442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</a:ln>
          <a:effectLst>
            <a:outerShdw dist="107763" dir="81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7175" name="AutoShape 7"/>
          <p:cNvSpPr>
            <a:spLocks noChangeArrowheads="1"/>
          </p:cNvSpPr>
          <p:nvPr/>
        </p:nvSpPr>
        <p:spPr bwMode="auto">
          <a:xfrm flipH="1">
            <a:off x="3140075" y="5003800"/>
            <a:ext cx="2862263" cy="539750"/>
          </a:xfrm>
          <a:prstGeom prst="parallelogram">
            <a:avLst>
              <a:gd name="adj" fmla="val 127442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</a:ln>
          <a:effectLst>
            <a:outerShdw dist="107763" dir="81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7176" name="AutoShape 8"/>
          <p:cNvSpPr>
            <a:spLocks noChangeArrowheads="1"/>
          </p:cNvSpPr>
          <p:nvPr/>
        </p:nvSpPr>
        <p:spPr bwMode="auto">
          <a:xfrm flipH="1">
            <a:off x="5876925" y="5003800"/>
            <a:ext cx="2862263" cy="539750"/>
          </a:xfrm>
          <a:prstGeom prst="parallelogram">
            <a:avLst>
              <a:gd name="adj" fmla="val 127442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</a:ln>
          <a:effectLst>
            <a:outerShdw dist="107763" dir="81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7177" name="Freeform 9"/>
          <p:cNvSpPr/>
          <p:nvPr/>
        </p:nvSpPr>
        <p:spPr bwMode="auto">
          <a:xfrm>
            <a:off x="6415088" y="5129213"/>
            <a:ext cx="995362" cy="242887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173" y="147"/>
              </a:cxn>
              <a:cxn ang="0">
                <a:pos x="627" y="153"/>
              </a:cxn>
              <a:cxn ang="0">
                <a:pos x="0" y="0"/>
              </a:cxn>
            </a:cxnLst>
            <a:rect l="0" t="0" r="r" b="b"/>
            <a:pathLst>
              <a:path w="627" h="153">
                <a:moveTo>
                  <a:pt x="0" y="2"/>
                </a:moveTo>
                <a:lnTo>
                  <a:pt x="173" y="147"/>
                </a:lnTo>
                <a:lnTo>
                  <a:pt x="627" y="153"/>
                </a:lnTo>
                <a:lnTo>
                  <a:pt x="0" y="0"/>
                </a:lnTo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7180" name="Freeform 12"/>
          <p:cNvSpPr/>
          <p:nvPr/>
        </p:nvSpPr>
        <p:spPr bwMode="auto">
          <a:xfrm>
            <a:off x="3581400" y="5094288"/>
            <a:ext cx="998538" cy="2762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8" y="168"/>
              </a:cxn>
              <a:cxn ang="0">
                <a:pos x="629" y="174"/>
              </a:cxn>
              <a:cxn ang="0">
                <a:pos x="1" y="0"/>
              </a:cxn>
            </a:cxnLst>
            <a:rect l="0" t="0" r="r" b="b"/>
            <a:pathLst>
              <a:path w="629" h="174">
                <a:moveTo>
                  <a:pt x="0" y="0"/>
                </a:moveTo>
                <a:lnTo>
                  <a:pt x="198" y="168"/>
                </a:lnTo>
                <a:lnTo>
                  <a:pt x="629" y="174"/>
                </a:lnTo>
                <a:lnTo>
                  <a:pt x="1" y="0"/>
                </a:lnTo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7181" name="Freeform 13"/>
          <p:cNvSpPr/>
          <p:nvPr/>
        </p:nvSpPr>
        <p:spPr bwMode="auto">
          <a:xfrm>
            <a:off x="1036638" y="4032250"/>
            <a:ext cx="1006475" cy="263525"/>
          </a:xfrm>
          <a:custGeom>
            <a:avLst/>
            <a:gdLst/>
            <a:ahLst/>
            <a:cxnLst>
              <a:cxn ang="0">
                <a:pos x="1" y="4"/>
              </a:cxn>
              <a:cxn ang="0">
                <a:pos x="205" y="165"/>
              </a:cxn>
              <a:cxn ang="0">
                <a:pos x="634" y="166"/>
              </a:cxn>
              <a:cxn ang="0">
                <a:pos x="0" y="0"/>
              </a:cxn>
            </a:cxnLst>
            <a:rect l="0" t="0" r="r" b="b"/>
            <a:pathLst>
              <a:path w="634" h="166">
                <a:moveTo>
                  <a:pt x="1" y="4"/>
                </a:moveTo>
                <a:lnTo>
                  <a:pt x="205" y="165"/>
                </a:lnTo>
                <a:lnTo>
                  <a:pt x="634" y="166"/>
                </a:lnTo>
                <a:lnTo>
                  <a:pt x="0" y="0"/>
                </a:lnTo>
              </a:path>
            </a:pathLst>
          </a:custGeom>
          <a:solidFill>
            <a:schemeClr val="hlink"/>
          </a:solidFill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7182" name="Freeform 14"/>
          <p:cNvSpPr/>
          <p:nvPr/>
        </p:nvSpPr>
        <p:spPr bwMode="auto">
          <a:xfrm>
            <a:off x="3833813" y="4013200"/>
            <a:ext cx="1022350" cy="276225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18" y="168"/>
              </a:cxn>
              <a:cxn ang="0">
                <a:pos x="644" y="174"/>
              </a:cxn>
              <a:cxn ang="0">
                <a:pos x="0" y="0"/>
              </a:cxn>
            </a:cxnLst>
            <a:rect l="0" t="0" r="r" b="b"/>
            <a:pathLst>
              <a:path w="644" h="174">
                <a:moveTo>
                  <a:pt x="0" y="3"/>
                </a:moveTo>
                <a:lnTo>
                  <a:pt x="218" y="168"/>
                </a:lnTo>
                <a:lnTo>
                  <a:pt x="644" y="174"/>
                </a:lnTo>
                <a:lnTo>
                  <a:pt x="0" y="0"/>
                </a:lnTo>
              </a:path>
            </a:pathLst>
          </a:custGeom>
          <a:solidFill>
            <a:schemeClr val="hlink"/>
          </a:solidFill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7183" name="Freeform 15"/>
          <p:cNvSpPr/>
          <p:nvPr/>
        </p:nvSpPr>
        <p:spPr bwMode="auto">
          <a:xfrm>
            <a:off x="6413500" y="4133850"/>
            <a:ext cx="989013" cy="234950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168" y="134"/>
              </a:cxn>
              <a:cxn ang="0">
                <a:pos x="623" y="148"/>
              </a:cxn>
              <a:cxn ang="0">
                <a:pos x="3" y="0"/>
              </a:cxn>
            </a:cxnLst>
            <a:rect l="0" t="0" r="r" b="b"/>
            <a:pathLst>
              <a:path w="623" h="148">
                <a:moveTo>
                  <a:pt x="0" y="2"/>
                </a:moveTo>
                <a:lnTo>
                  <a:pt x="168" y="134"/>
                </a:lnTo>
                <a:lnTo>
                  <a:pt x="623" y="148"/>
                </a:lnTo>
                <a:lnTo>
                  <a:pt x="3" y="0"/>
                </a:lnTo>
              </a:path>
            </a:pathLst>
          </a:custGeom>
          <a:solidFill>
            <a:schemeClr val="hlink"/>
          </a:solidFill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7185" name="Freeform 17"/>
          <p:cNvSpPr/>
          <p:nvPr/>
        </p:nvSpPr>
        <p:spPr bwMode="auto">
          <a:xfrm>
            <a:off x="747713" y="5146675"/>
            <a:ext cx="1355725" cy="363538"/>
          </a:xfrm>
          <a:custGeom>
            <a:avLst/>
            <a:gdLst/>
            <a:ahLst/>
            <a:cxnLst>
              <a:cxn ang="0">
                <a:pos x="2" y="1"/>
              </a:cxn>
              <a:cxn ang="0">
                <a:pos x="272" y="229"/>
              </a:cxn>
              <a:cxn ang="0">
                <a:pos x="854" y="216"/>
              </a:cxn>
              <a:cxn ang="0">
                <a:pos x="0" y="0"/>
              </a:cxn>
            </a:cxnLst>
            <a:rect l="0" t="0" r="r" b="b"/>
            <a:pathLst>
              <a:path w="854" h="229">
                <a:moveTo>
                  <a:pt x="2" y="1"/>
                </a:moveTo>
                <a:lnTo>
                  <a:pt x="272" y="229"/>
                </a:lnTo>
                <a:lnTo>
                  <a:pt x="854" y="216"/>
                </a:lnTo>
                <a:lnTo>
                  <a:pt x="0" y="0"/>
                </a:lnTo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grpSp>
        <p:nvGrpSpPr>
          <p:cNvPr id="2" name="Group 39"/>
          <p:cNvGrpSpPr/>
          <p:nvPr/>
        </p:nvGrpSpPr>
        <p:grpSpPr bwMode="auto">
          <a:xfrm>
            <a:off x="746125" y="908050"/>
            <a:ext cx="1350963" cy="4606925"/>
            <a:chOff x="442" y="562"/>
            <a:chExt cx="879" cy="2892"/>
          </a:xfrm>
        </p:grpSpPr>
        <p:sp>
          <p:nvSpPr>
            <p:cNvPr id="7190" name="Line 22"/>
            <p:cNvSpPr>
              <a:spLocks noChangeShapeType="1"/>
            </p:cNvSpPr>
            <p:nvPr/>
          </p:nvSpPr>
          <p:spPr bwMode="auto">
            <a:xfrm>
              <a:off x="1179" y="572"/>
              <a:ext cx="142" cy="286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191" name="Line 23"/>
            <p:cNvSpPr>
              <a:spLocks noChangeShapeType="1"/>
            </p:cNvSpPr>
            <p:nvPr/>
          </p:nvSpPr>
          <p:spPr bwMode="auto">
            <a:xfrm flipH="1">
              <a:off x="725" y="562"/>
              <a:ext cx="454" cy="289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192" name="Line 24"/>
            <p:cNvSpPr>
              <a:spLocks noChangeShapeType="1"/>
            </p:cNvSpPr>
            <p:nvPr/>
          </p:nvSpPr>
          <p:spPr bwMode="auto">
            <a:xfrm flipH="1">
              <a:off x="442" y="601"/>
              <a:ext cx="709" cy="262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</p:grpSp>
      <p:grpSp>
        <p:nvGrpSpPr>
          <p:cNvPr id="3" name="Group 40"/>
          <p:cNvGrpSpPr/>
          <p:nvPr/>
        </p:nvGrpSpPr>
        <p:grpSpPr bwMode="auto">
          <a:xfrm>
            <a:off x="3581400" y="2798763"/>
            <a:ext cx="1576388" cy="2565400"/>
            <a:chOff x="2256" y="1763"/>
            <a:chExt cx="993" cy="1616"/>
          </a:xfrm>
        </p:grpSpPr>
        <p:sp>
          <p:nvSpPr>
            <p:cNvPr id="7196" name="Line 28"/>
            <p:cNvSpPr>
              <a:spLocks noChangeShapeType="1"/>
            </p:cNvSpPr>
            <p:nvPr/>
          </p:nvSpPr>
          <p:spPr bwMode="auto">
            <a:xfrm flipH="1">
              <a:off x="2880" y="1962"/>
              <a:ext cx="369" cy="141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197" name="Line 29"/>
            <p:cNvSpPr>
              <a:spLocks noChangeShapeType="1"/>
            </p:cNvSpPr>
            <p:nvPr/>
          </p:nvSpPr>
          <p:spPr bwMode="auto">
            <a:xfrm flipH="1">
              <a:off x="2455" y="1962"/>
              <a:ext cx="369" cy="141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198" name="Line 30"/>
            <p:cNvSpPr>
              <a:spLocks noChangeShapeType="1"/>
            </p:cNvSpPr>
            <p:nvPr/>
          </p:nvSpPr>
          <p:spPr bwMode="auto">
            <a:xfrm flipH="1">
              <a:off x="2256" y="1763"/>
              <a:ext cx="346" cy="144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</p:grpSp>
      <p:sp>
        <p:nvSpPr>
          <p:cNvPr id="7199" name="Freeform 31"/>
          <p:cNvSpPr/>
          <p:nvPr/>
        </p:nvSpPr>
        <p:spPr bwMode="auto">
          <a:xfrm>
            <a:off x="4962525" y="3159125"/>
            <a:ext cx="598488" cy="2206625"/>
          </a:xfrm>
          <a:custGeom>
            <a:avLst/>
            <a:gdLst/>
            <a:ahLst/>
            <a:cxnLst>
              <a:cxn ang="0">
                <a:pos x="350" y="0"/>
              </a:cxn>
              <a:cxn ang="0">
                <a:pos x="0" y="1390"/>
              </a:cxn>
              <a:cxn ang="0">
                <a:pos x="377" y="1390"/>
              </a:cxn>
            </a:cxnLst>
            <a:rect l="0" t="0" r="r" b="b"/>
            <a:pathLst>
              <a:path w="377" h="1390">
                <a:moveTo>
                  <a:pt x="350" y="0"/>
                </a:moveTo>
                <a:lnTo>
                  <a:pt x="0" y="1390"/>
                </a:lnTo>
                <a:lnTo>
                  <a:pt x="377" y="139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grpSp>
        <p:nvGrpSpPr>
          <p:cNvPr id="4" name="Group 41"/>
          <p:cNvGrpSpPr/>
          <p:nvPr/>
        </p:nvGrpSpPr>
        <p:grpSpPr bwMode="auto">
          <a:xfrm>
            <a:off x="6416675" y="3203575"/>
            <a:ext cx="990600" cy="2160588"/>
            <a:chOff x="4042" y="2018"/>
            <a:chExt cx="624" cy="1361"/>
          </a:xfrm>
        </p:grpSpPr>
        <p:sp>
          <p:nvSpPr>
            <p:cNvPr id="7200" name="Line 32"/>
            <p:cNvSpPr>
              <a:spLocks noChangeShapeType="1"/>
            </p:cNvSpPr>
            <p:nvPr/>
          </p:nvSpPr>
          <p:spPr bwMode="auto">
            <a:xfrm>
              <a:off x="4666" y="2160"/>
              <a:ext cx="0" cy="1219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201" name="Line 33"/>
            <p:cNvSpPr>
              <a:spLocks noChangeShapeType="1"/>
            </p:cNvSpPr>
            <p:nvPr/>
          </p:nvSpPr>
          <p:spPr bwMode="auto">
            <a:xfrm>
              <a:off x="4212" y="2160"/>
              <a:ext cx="0" cy="1219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202" name="Line 34"/>
            <p:cNvSpPr>
              <a:spLocks noChangeShapeType="1"/>
            </p:cNvSpPr>
            <p:nvPr/>
          </p:nvSpPr>
          <p:spPr bwMode="auto">
            <a:xfrm>
              <a:off x="4042" y="2018"/>
              <a:ext cx="0" cy="1219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</p:grpSp>
      <p:sp>
        <p:nvSpPr>
          <p:cNvPr id="7203" name="Freeform 35"/>
          <p:cNvSpPr/>
          <p:nvPr/>
        </p:nvSpPr>
        <p:spPr bwMode="auto">
          <a:xfrm>
            <a:off x="7721600" y="3114675"/>
            <a:ext cx="628650" cy="22510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1409"/>
              </a:cxn>
              <a:cxn ang="0">
                <a:pos x="396" y="1418"/>
              </a:cxn>
            </a:cxnLst>
            <a:rect l="0" t="0" r="r" b="b"/>
            <a:pathLst>
              <a:path w="396" h="1418">
                <a:moveTo>
                  <a:pt x="0" y="0"/>
                </a:moveTo>
                <a:lnTo>
                  <a:pt x="8" y="1409"/>
                </a:lnTo>
                <a:lnTo>
                  <a:pt x="396" y="1418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7204" name="Text Box 36"/>
          <p:cNvSpPr txBox="1">
            <a:spLocks noChangeArrowheads="1"/>
          </p:cNvSpPr>
          <p:nvPr/>
        </p:nvSpPr>
        <p:spPr bwMode="auto">
          <a:xfrm>
            <a:off x="1150938" y="5678488"/>
            <a:ext cx="1576387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ea typeface="宋体" panose="02010600030101010101" pitchFamily="2" charset="-122"/>
              </a:rPr>
              <a:t>中心投影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7205" name="Text Box 37"/>
          <p:cNvSpPr txBox="1">
            <a:spLocks noChangeArrowheads="1"/>
          </p:cNvSpPr>
          <p:nvPr/>
        </p:nvSpPr>
        <p:spPr bwMode="auto">
          <a:xfrm>
            <a:off x="4214810" y="5786454"/>
            <a:ext cx="184467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ea typeface="宋体" panose="02010600030101010101" pitchFamily="2" charset="-122"/>
              </a:rPr>
              <a:t>平行投影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7206" name="Text Box 38"/>
          <p:cNvSpPr txBox="1">
            <a:spLocks noChangeArrowheads="1"/>
          </p:cNvSpPr>
          <p:nvPr/>
        </p:nvSpPr>
        <p:spPr bwMode="auto">
          <a:xfrm>
            <a:off x="6597650" y="5678488"/>
            <a:ext cx="184467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400" dirty="0" smtClean="0">
                <a:solidFill>
                  <a:schemeClr val="tx1"/>
                </a:solidFill>
                <a:ea typeface="宋体" panose="02010600030101010101" pitchFamily="2" charset="-122"/>
              </a:rPr>
              <a:t>平行投影</a:t>
            </a:r>
            <a:endParaRPr lang="zh-CN" altLang="en-US" sz="2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7189" name="Oval 21"/>
          <p:cNvSpPr>
            <a:spLocks noChangeArrowheads="1"/>
          </p:cNvSpPr>
          <p:nvPr/>
        </p:nvSpPr>
        <p:spPr bwMode="auto">
          <a:xfrm>
            <a:off x="1812925" y="898525"/>
            <a:ext cx="90488" cy="9048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33" name="Rectangle 1"/>
          <p:cNvSpPr>
            <a:spLocks noChangeArrowheads="1"/>
          </p:cNvSpPr>
          <p:nvPr/>
        </p:nvSpPr>
        <p:spPr bwMode="auto">
          <a:xfrm>
            <a:off x="2071670" y="857232"/>
            <a:ext cx="3714776" cy="16312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 </a:t>
            </a:r>
            <a:r>
              <a:rPr kumimoji="0" lang="en-US" altLang="zh-CN" sz="20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下图表示一块三角尺在光线照射下形成的投影，其中哪个是平行投影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哪个是中心投影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 如图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所示的投影线与投影面的位置关系有什么区别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000100" y="21429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观察思考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85720" y="5643578"/>
            <a:ext cx="5693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lang="zh-CN" altLang="en-US" sz="3200" dirty="0"/>
          </a:p>
        </p:txBody>
      </p:sp>
      <p:sp>
        <p:nvSpPr>
          <p:cNvPr id="36" name="矩形 35"/>
          <p:cNvSpPr/>
          <p:nvPr/>
        </p:nvSpPr>
        <p:spPr>
          <a:xfrm>
            <a:off x="3643306" y="5572140"/>
            <a:ext cx="5693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lang="zh-CN" altLang="en-US" sz="3200" dirty="0"/>
          </a:p>
        </p:txBody>
      </p:sp>
      <p:sp>
        <p:nvSpPr>
          <p:cNvPr id="38" name="矩形 37"/>
          <p:cNvSpPr/>
          <p:nvPr/>
        </p:nvSpPr>
        <p:spPr>
          <a:xfrm>
            <a:off x="6215074" y="5572140"/>
            <a:ext cx="5693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lang="zh-CN" altLang="en-US" sz="3200" dirty="0"/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5640079" y="837414"/>
            <a:ext cx="2928958" cy="2030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解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: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图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(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)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中的投影线集中于一点，形成中心投影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;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图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(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)(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)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中，投影线互相平行，形成平行投影</a:t>
            </a:r>
            <a:r>
              <a:rPr kumimoji="0" lang="en-US" altLang="zh-CN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.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　 图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(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)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中，投影线斜着照射到投影面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;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图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(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)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中投影线垂直照射到投影面</a:t>
            </a:r>
            <a:r>
              <a:rPr kumimoji="0" lang="en-US" altLang="zh-CN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.</a:t>
            </a:r>
            <a:endParaRPr kumimoji="0" lang="en-US" altLang="zh-CN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 bldLvl="0" animBg="1"/>
      <p:bldP spid="7180" grpId="0" bldLvl="0" animBg="1"/>
      <p:bldP spid="7185" grpId="0" bldLvl="0" animBg="1"/>
      <p:bldP spid="7199" grpId="0" bldLvl="0" animBg="1"/>
      <p:bldP spid="7203" grpId="0" bldLvl="0" animBg="1"/>
      <p:bldP spid="7204" grpId="0" bldLvl="0" animBg="1"/>
      <p:bldP spid="7205" grpId="0" bldLvl="0" animBg="1"/>
      <p:bldP spid="7206" grpId="0" bldLvl="0" animBg="1"/>
      <p:bldP spid="1740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9" name="Group 4"/>
          <p:cNvGrpSpPr/>
          <p:nvPr/>
        </p:nvGrpSpPr>
        <p:grpSpPr bwMode="auto">
          <a:xfrm>
            <a:off x="4696143" y="280670"/>
            <a:ext cx="2592387" cy="1008063"/>
            <a:chOff x="0" y="0"/>
            <a:chExt cx="1633" cy="635"/>
          </a:xfrm>
        </p:grpSpPr>
        <p:pic>
          <p:nvPicPr>
            <p:cNvPr id="16400" name="Picture 5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1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CC0000"/>
                  </a:solidFill>
                  <a:ea typeface="黑体" panose="02010609060101010101" pitchFamily="2" charset="-122"/>
                </a:rPr>
                <a:t>学 习 新 知</a:t>
              </a:r>
              <a:endParaRPr lang="zh-CN" altLang="en-US" sz="3200" b="1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785786" y="642918"/>
            <a:ext cx="2071702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认识概念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714348" y="1500174"/>
            <a:ext cx="642942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投影线垂直于投影面产生的投影叫做正投影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642620" y="4888230"/>
            <a:ext cx="6228715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正投影是光线与投影面之间的关系，与物体的放置无关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596" y="2214554"/>
            <a:ext cx="83582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【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思考</a:t>
            </a:r>
            <a:r>
              <a:rPr lang="zh-CN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】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平行投影一定是正投影吗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正投影一定是平行投影吗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zh-CN" altLang="en-US" sz="2400" dirty="0"/>
          </a:p>
        </p:txBody>
      </p:sp>
      <p:sp>
        <p:nvSpPr>
          <p:cNvPr id="9" name="矩形 8"/>
          <p:cNvSpPr/>
          <p:nvPr/>
        </p:nvSpPr>
        <p:spPr>
          <a:xfrm>
            <a:off x="642910" y="3429000"/>
            <a:ext cx="76438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平行投影不一定是正投影，正投影一定是平行投影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2910" y="4357694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正投影与物体的放置有关吗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zh-CN" altLang="en-US" sz="2400" dirty="0"/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ldLvl="0" animBg="1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739788" y="3546456"/>
            <a:ext cx="7740650" cy="855662"/>
          </a:xfrm>
          <a:prstGeom prst="parallelogram">
            <a:avLst>
              <a:gd name="adj" fmla="val 226160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zh-CN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2449526" y="2420918"/>
            <a:ext cx="139541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37"/>
          <p:cNvGrpSpPr/>
          <p:nvPr/>
        </p:nvGrpSpPr>
        <p:grpSpPr bwMode="auto">
          <a:xfrm>
            <a:off x="2449526" y="2416156"/>
            <a:ext cx="1395412" cy="1501775"/>
            <a:chOff x="1519" y="1845"/>
            <a:chExt cx="879" cy="946"/>
          </a:xfrm>
        </p:grpSpPr>
        <p:sp>
          <p:nvSpPr>
            <p:cNvPr id="8198" name="Line 6"/>
            <p:cNvSpPr>
              <a:spLocks noChangeShapeType="1"/>
            </p:cNvSpPr>
            <p:nvPr/>
          </p:nvSpPr>
          <p:spPr bwMode="auto">
            <a:xfrm>
              <a:off x="1519" y="1848"/>
              <a:ext cx="0" cy="9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99" name="Line 7"/>
            <p:cNvSpPr>
              <a:spLocks noChangeShapeType="1"/>
            </p:cNvSpPr>
            <p:nvPr/>
          </p:nvSpPr>
          <p:spPr bwMode="auto">
            <a:xfrm>
              <a:off x="2398" y="1855"/>
              <a:ext cx="0" cy="9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200" name="Line 8"/>
            <p:cNvSpPr>
              <a:spLocks noChangeShapeType="1"/>
            </p:cNvSpPr>
            <p:nvPr/>
          </p:nvSpPr>
          <p:spPr bwMode="auto">
            <a:xfrm>
              <a:off x="1746" y="1848"/>
              <a:ext cx="0" cy="9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201" name="Line 9"/>
            <p:cNvSpPr>
              <a:spLocks noChangeShapeType="1"/>
            </p:cNvSpPr>
            <p:nvPr/>
          </p:nvSpPr>
          <p:spPr bwMode="auto">
            <a:xfrm>
              <a:off x="1973" y="1845"/>
              <a:ext cx="0" cy="9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202" name="Line 10"/>
            <p:cNvSpPr>
              <a:spLocks noChangeShapeType="1"/>
            </p:cNvSpPr>
            <p:nvPr/>
          </p:nvSpPr>
          <p:spPr bwMode="auto">
            <a:xfrm>
              <a:off x="2171" y="1848"/>
              <a:ext cx="0" cy="9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203" name="Line 11"/>
          <p:cNvSpPr>
            <a:spLocks noChangeShapeType="1"/>
          </p:cNvSpPr>
          <p:nvPr/>
        </p:nvSpPr>
        <p:spPr bwMode="auto">
          <a:xfrm>
            <a:off x="2444763" y="3908406"/>
            <a:ext cx="1395413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</a:ln>
          <a:effectLst/>
        </p:spPr>
        <p:txBody>
          <a:bodyPr/>
          <a:lstStyle/>
          <a:p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04" name="Line 12"/>
          <p:cNvSpPr>
            <a:spLocks noChangeShapeType="1"/>
          </p:cNvSpPr>
          <p:nvPr/>
        </p:nvSpPr>
        <p:spPr bwMode="auto">
          <a:xfrm flipV="1">
            <a:off x="4610113" y="1881168"/>
            <a:ext cx="1169988" cy="7207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07" name="Line 15"/>
          <p:cNvSpPr>
            <a:spLocks noChangeShapeType="1"/>
          </p:cNvSpPr>
          <p:nvPr/>
        </p:nvSpPr>
        <p:spPr bwMode="auto">
          <a:xfrm>
            <a:off x="4610113" y="3906818"/>
            <a:ext cx="116998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</a:ln>
          <a:effectLst/>
        </p:spPr>
        <p:txBody>
          <a:bodyPr/>
          <a:lstStyle/>
          <a:p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05" name="Freeform 13"/>
          <p:cNvSpPr/>
          <p:nvPr/>
        </p:nvSpPr>
        <p:spPr bwMode="auto">
          <a:xfrm>
            <a:off x="4610113" y="2601893"/>
            <a:ext cx="1588" cy="13049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822"/>
              </a:cxn>
            </a:cxnLst>
            <a:rect l="0" t="0" r="r" b="b"/>
            <a:pathLst>
              <a:path w="1" h="822">
                <a:moveTo>
                  <a:pt x="0" y="0"/>
                </a:moveTo>
                <a:lnTo>
                  <a:pt x="1" y="822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06" name="Freeform 14"/>
          <p:cNvSpPr/>
          <p:nvPr/>
        </p:nvSpPr>
        <p:spPr bwMode="auto">
          <a:xfrm>
            <a:off x="5780101" y="1911331"/>
            <a:ext cx="1587" cy="19954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1257"/>
              </a:cxn>
            </a:cxnLst>
            <a:rect l="0" t="0" r="r" b="b"/>
            <a:pathLst>
              <a:path w="1" h="1257">
                <a:moveTo>
                  <a:pt x="0" y="0"/>
                </a:moveTo>
                <a:lnTo>
                  <a:pt x="1" y="1257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08" name="Freeform 16"/>
          <p:cNvSpPr/>
          <p:nvPr/>
        </p:nvSpPr>
        <p:spPr bwMode="auto">
          <a:xfrm>
            <a:off x="5194313" y="2266931"/>
            <a:ext cx="3175" cy="16398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1033"/>
              </a:cxn>
            </a:cxnLst>
            <a:rect l="0" t="0" r="r" b="b"/>
            <a:pathLst>
              <a:path w="2" h="1033">
                <a:moveTo>
                  <a:pt x="0" y="0"/>
                </a:moveTo>
                <a:lnTo>
                  <a:pt x="2" y="1033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09" name="Freeform 17"/>
          <p:cNvSpPr/>
          <p:nvPr/>
        </p:nvSpPr>
        <p:spPr bwMode="auto">
          <a:xfrm>
            <a:off x="5465776" y="2101831"/>
            <a:ext cx="1587" cy="18049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1137"/>
              </a:cxn>
            </a:cxnLst>
            <a:rect l="0" t="0" r="r" b="b"/>
            <a:pathLst>
              <a:path w="1" h="1137">
                <a:moveTo>
                  <a:pt x="0" y="0"/>
                </a:moveTo>
                <a:lnTo>
                  <a:pt x="1" y="1137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10" name="Line 18"/>
          <p:cNvSpPr>
            <a:spLocks noChangeShapeType="1"/>
          </p:cNvSpPr>
          <p:nvPr/>
        </p:nvSpPr>
        <p:spPr bwMode="auto">
          <a:xfrm>
            <a:off x="4879988" y="2466956"/>
            <a:ext cx="0" cy="1439862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11" name="Line 19"/>
          <p:cNvSpPr>
            <a:spLocks noChangeShapeType="1"/>
          </p:cNvSpPr>
          <p:nvPr/>
        </p:nvSpPr>
        <p:spPr bwMode="auto">
          <a:xfrm>
            <a:off x="6770701" y="1827193"/>
            <a:ext cx="0" cy="14859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12" name="Freeform 20"/>
          <p:cNvSpPr/>
          <p:nvPr/>
        </p:nvSpPr>
        <p:spPr bwMode="auto">
          <a:xfrm>
            <a:off x="6770701" y="3311506"/>
            <a:ext cx="1587" cy="587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370"/>
              </a:cxn>
            </a:cxnLst>
            <a:rect l="0" t="0" r="r" b="b"/>
            <a:pathLst>
              <a:path w="1" h="370">
                <a:moveTo>
                  <a:pt x="0" y="0"/>
                </a:moveTo>
                <a:lnTo>
                  <a:pt x="1" y="370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2135201" y="1925618"/>
            <a:ext cx="811212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 sz="2400" i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214" name="Text Box 22"/>
          <p:cNvSpPr txBox="1">
            <a:spLocks noChangeArrowheads="1"/>
          </p:cNvSpPr>
          <p:nvPr/>
        </p:nvSpPr>
        <p:spPr bwMode="auto">
          <a:xfrm>
            <a:off x="3817951" y="1963718"/>
            <a:ext cx="37221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 sz="2400" i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215" name="Text Box 23"/>
          <p:cNvSpPr txBox="1">
            <a:spLocks noChangeArrowheads="1"/>
          </p:cNvSpPr>
          <p:nvPr/>
        </p:nvSpPr>
        <p:spPr bwMode="auto">
          <a:xfrm>
            <a:off x="4222763" y="2368531"/>
            <a:ext cx="37221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 sz="2400" i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216" name="Text Box 24"/>
          <p:cNvSpPr txBox="1">
            <a:spLocks noChangeArrowheads="1"/>
          </p:cNvSpPr>
          <p:nvPr/>
        </p:nvSpPr>
        <p:spPr bwMode="auto">
          <a:xfrm>
            <a:off x="5732476" y="1514456"/>
            <a:ext cx="37221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 sz="2400" i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217" name="Text Box 25"/>
          <p:cNvSpPr txBox="1">
            <a:spLocks noChangeArrowheads="1"/>
          </p:cNvSpPr>
          <p:nvPr/>
        </p:nvSpPr>
        <p:spPr bwMode="auto">
          <a:xfrm>
            <a:off x="6846901" y="1703368"/>
            <a:ext cx="37221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zh-CN" sz="2400" i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218" name="Text Box 26"/>
          <p:cNvSpPr txBox="1">
            <a:spLocks noChangeArrowheads="1"/>
          </p:cNvSpPr>
          <p:nvPr/>
        </p:nvSpPr>
        <p:spPr bwMode="auto">
          <a:xfrm>
            <a:off x="6815151" y="2949556"/>
            <a:ext cx="37221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 sz="2400" i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220" name="Text Box 28"/>
          <p:cNvSpPr txBox="1">
            <a:spLocks noChangeArrowheads="1"/>
          </p:cNvSpPr>
          <p:nvPr/>
        </p:nvSpPr>
        <p:spPr bwMode="auto">
          <a:xfrm>
            <a:off x="1277951" y="4033818"/>
            <a:ext cx="37221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endParaRPr lang="en-US" altLang="zh-CN" sz="2400" i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221" name="Text Box 29"/>
          <p:cNvSpPr txBox="1">
            <a:spLocks noChangeArrowheads="1"/>
          </p:cNvSpPr>
          <p:nvPr/>
        </p:nvSpPr>
        <p:spPr bwMode="auto">
          <a:xfrm>
            <a:off x="2259026" y="3854431"/>
            <a:ext cx="47481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baseline="-25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en-US" altLang="zh-CN" sz="2400" b="1" baseline="-25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222" name="Text Box 30"/>
          <p:cNvSpPr txBox="1">
            <a:spLocks noChangeArrowheads="1"/>
          </p:cNvSpPr>
          <p:nvPr/>
        </p:nvSpPr>
        <p:spPr bwMode="auto">
          <a:xfrm>
            <a:off x="3619513" y="3860781"/>
            <a:ext cx="47481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baseline="-25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en-US" altLang="zh-CN" sz="2400" b="1" baseline="-25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223" name="Text Box 31"/>
          <p:cNvSpPr txBox="1">
            <a:spLocks noChangeArrowheads="1"/>
          </p:cNvSpPr>
          <p:nvPr/>
        </p:nvSpPr>
        <p:spPr bwMode="auto">
          <a:xfrm>
            <a:off x="4430726" y="3852843"/>
            <a:ext cx="744537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-25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2400" b="1" baseline="-250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24" name="Text Box 32"/>
          <p:cNvSpPr txBox="1">
            <a:spLocks noChangeArrowheads="1"/>
          </p:cNvSpPr>
          <p:nvPr/>
        </p:nvSpPr>
        <p:spPr bwMode="auto">
          <a:xfrm>
            <a:off x="5553088" y="3860781"/>
            <a:ext cx="47481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baseline="-25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en-US" altLang="zh-CN" sz="2400" b="1" baseline="-25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226" name="Text Box 34"/>
          <p:cNvSpPr txBox="1">
            <a:spLocks noChangeArrowheads="1"/>
          </p:cNvSpPr>
          <p:nvPr/>
        </p:nvSpPr>
        <p:spPr bwMode="auto">
          <a:xfrm>
            <a:off x="6773876" y="3629006"/>
            <a:ext cx="970137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baseline="-25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baseline="-25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228" name="Oval 36"/>
          <p:cNvSpPr>
            <a:spLocks noChangeArrowheads="1"/>
          </p:cNvSpPr>
          <p:nvPr/>
        </p:nvSpPr>
        <p:spPr bwMode="auto">
          <a:xfrm>
            <a:off x="6724663" y="3860781"/>
            <a:ext cx="90488" cy="90487"/>
          </a:xfrm>
          <a:prstGeom prst="ellipse">
            <a:avLst/>
          </a:prstGeom>
          <a:solidFill>
            <a:srgbClr val="0000FF"/>
          </a:solidFill>
          <a:ln w="9525">
            <a:solidFill>
              <a:srgbClr val="0000FF"/>
            </a:solidFill>
            <a:round/>
          </a:ln>
          <a:effectLst/>
        </p:spPr>
        <p:txBody>
          <a:bodyPr wrap="none" anchor="ctr"/>
          <a:lstStyle/>
          <a:p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31" name="Text Box 39"/>
          <p:cNvSpPr txBox="1">
            <a:spLocks noChangeArrowheads="1"/>
          </p:cNvSpPr>
          <p:nvPr/>
        </p:nvSpPr>
        <p:spPr bwMode="auto">
          <a:xfrm>
            <a:off x="1966907" y="4702169"/>
            <a:ext cx="2070100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</a:rPr>
              <a:t>）铁丝平行于</a:t>
            </a:r>
            <a:r>
              <a:rPr lang="zh-CN" altLang="en-US" sz="2400" dirty="0" smtClean="0">
                <a:solidFill>
                  <a:schemeClr val="tx1"/>
                </a:solidFill>
                <a:ea typeface="宋体" panose="02010600030101010101" pitchFamily="2" charset="-122"/>
              </a:rPr>
              <a:t>投影面</a:t>
            </a:r>
            <a:r>
              <a:rPr lang="en-US" altLang="zh-CN" sz="2400" dirty="0" smtClean="0">
                <a:solidFill>
                  <a:schemeClr val="tx1"/>
                </a:solidFill>
                <a:ea typeface="宋体" panose="02010600030101010101" pitchFamily="2" charset="-122"/>
              </a:rPr>
              <a:t>.</a:t>
            </a:r>
            <a:endParaRPr lang="zh-CN" altLang="en-US" sz="2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232" name="Text Box 40"/>
          <p:cNvSpPr txBox="1">
            <a:spLocks noChangeArrowheads="1"/>
          </p:cNvSpPr>
          <p:nvPr/>
        </p:nvSpPr>
        <p:spPr bwMode="auto">
          <a:xfrm>
            <a:off x="4181485" y="4702169"/>
            <a:ext cx="2093913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</a:rPr>
              <a:t>）铁丝倾斜于</a:t>
            </a:r>
            <a:r>
              <a:rPr lang="zh-CN" altLang="en-US" sz="2400" dirty="0" smtClean="0">
                <a:solidFill>
                  <a:schemeClr val="tx1"/>
                </a:solidFill>
                <a:ea typeface="宋体" panose="02010600030101010101" pitchFamily="2" charset="-122"/>
              </a:rPr>
              <a:t>投影面</a:t>
            </a:r>
            <a:r>
              <a:rPr lang="en-US" altLang="zh-CN" sz="2400" dirty="0" smtClean="0">
                <a:solidFill>
                  <a:schemeClr val="tx1"/>
                </a:solidFill>
                <a:ea typeface="宋体" panose="02010600030101010101" pitchFamily="2" charset="-122"/>
              </a:rPr>
              <a:t>.</a:t>
            </a:r>
            <a:endParaRPr lang="zh-CN" altLang="en-US" sz="2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233" name="Text Box 41"/>
          <p:cNvSpPr txBox="1">
            <a:spLocks noChangeArrowheads="1"/>
          </p:cNvSpPr>
          <p:nvPr/>
        </p:nvSpPr>
        <p:spPr bwMode="auto">
          <a:xfrm>
            <a:off x="6181749" y="4630731"/>
            <a:ext cx="2071687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</a:rPr>
              <a:t>）铁丝垂直于</a:t>
            </a:r>
            <a:r>
              <a:rPr lang="zh-CN" altLang="en-US" sz="2400" dirty="0" smtClean="0">
                <a:solidFill>
                  <a:schemeClr val="tx1"/>
                </a:solidFill>
                <a:ea typeface="宋体" panose="02010600030101010101" pitchFamily="2" charset="-122"/>
              </a:rPr>
              <a:t>投影面</a:t>
            </a:r>
            <a:r>
              <a:rPr lang="en-US" altLang="zh-CN" sz="2400" dirty="0" smtClean="0">
                <a:solidFill>
                  <a:schemeClr val="tx1"/>
                </a:solidFill>
                <a:ea typeface="宋体" panose="02010600030101010101" pitchFamily="2" charset="-122"/>
              </a:rPr>
              <a:t>.</a:t>
            </a:r>
            <a:endParaRPr lang="zh-CN" altLang="en-US" sz="2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pic>
        <p:nvPicPr>
          <p:cNvPr id="8235" name="Picture 43" descr="TRDOW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9101" y="714356"/>
            <a:ext cx="5810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36" name="Picture 44" descr="TRDOW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9988" y="714356"/>
            <a:ext cx="5810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37" name="Picture 45" descr="TRDOW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714356"/>
            <a:ext cx="5810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矩形 42"/>
          <p:cNvSpPr/>
          <p:nvPr/>
        </p:nvSpPr>
        <p:spPr>
          <a:xfrm>
            <a:off x="1000100" y="142852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线段在平面上的正投影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428596" y="5572140"/>
            <a:ext cx="7286676" cy="1015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  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线段平行于投影面时的正投影是线段，线段长等于正投影的长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线段倾斜于投影面时的正投影是线段，线段长大于正投影的长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线段垂直于投影面时的正投影是一个点</a:t>
            </a:r>
            <a:r>
              <a:rPr kumimoji="0" lang="en-US" altLang="zh-CN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</a:rPr>
              <a:t>.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8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8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8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3" grpId="0" bldLvl="0" animBg="1"/>
      <p:bldP spid="8207" grpId="0" bldLvl="0" animBg="1"/>
      <p:bldP spid="8205" grpId="0" bldLvl="0" animBg="1"/>
      <p:bldP spid="8206" grpId="0" bldLvl="0" animBg="1"/>
      <p:bldP spid="8208" grpId="0" bldLvl="0" animBg="1"/>
      <p:bldP spid="8209" grpId="0" bldLvl="0" animBg="1"/>
      <p:bldP spid="8210" grpId="0" bldLvl="0" animBg="1"/>
      <p:bldP spid="8212" grpId="0" bldLvl="0" animBg="1"/>
      <p:bldP spid="8221" grpId="0" bldLvl="0" animBg="1"/>
      <p:bldP spid="8222" grpId="0" bldLvl="0" animBg="1"/>
      <p:bldP spid="8223" grpId="0" bldLvl="0" animBg="1"/>
      <p:bldP spid="8224" grpId="0" bldLvl="0" animBg="1"/>
      <p:bldP spid="8226" grpId="0" bldLvl="0" animBg="1"/>
      <p:bldP spid="8228" grpId="0" bldLvl="0" animBg="1"/>
      <p:bldP spid="2150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ext Box 2"/>
          <p:cNvSpPr txBox="1">
            <a:spLocks noChangeArrowheads="1"/>
          </p:cNvSpPr>
          <p:nvPr/>
        </p:nvSpPr>
        <p:spPr bwMode="auto">
          <a:xfrm>
            <a:off x="468313" y="3724593"/>
            <a:ext cx="8064500" cy="1920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tx1"/>
                </a:solidFill>
                <a:ea typeface="宋体" panose="02010600030101010101" pitchFamily="2" charset="-122"/>
              </a:rPr>
              <a:t>（</a:t>
            </a:r>
            <a:r>
              <a:rPr lang="en-US" altLang="zh-CN" sz="2000" b="1" dirty="0">
                <a:solidFill>
                  <a:schemeClr val="tx1"/>
                </a:solidFill>
                <a:ea typeface="宋体" panose="02010600030101010101" pitchFamily="2" charset="-122"/>
              </a:rPr>
              <a:t>1</a:t>
            </a:r>
            <a:r>
              <a:rPr lang="zh-CN" altLang="en-US" sz="2000" b="1" dirty="0">
                <a:solidFill>
                  <a:schemeClr val="tx1"/>
                </a:solidFill>
                <a:ea typeface="宋体" panose="02010600030101010101" pitchFamily="2" charset="-122"/>
              </a:rPr>
              <a:t>）当线段</a:t>
            </a:r>
            <a:r>
              <a:rPr lang="en-US" altLang="zh-CN" sz="20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altLang="en-US" sz="2000" b="1" dirty="0">
                <a:solidFill>
                  <a:schemeClr val="tx1"/>
                </a:solidFill>
                <a:ea typeface="宋体" panose="02010600030101010101" pitchFamily="2" charset="-122"/>
              </a:rPr>
              <a:t>平行于投影面</a:t>
            </a:r>
            <a:r>
              <a:rPr lang="en-US" altLang="zh-CN" sz="20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en-US" sz="2000" b="1" dirty="0">
                <a:solidFill>
                  <a:schemeClr val="tx1"/>
                </a:solidFill>
                <a:ea typeface="宋体" panose="02010600030101010101" pitchFamily="2" charset="-122"/>
              </a:rPr>
              <a:t>时，它的正投影是线段</a:t>
            </a:r>
            <a:r>
              <a:rPr lang="en-US" altLang="zh-CN" sz="20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b="1" baseline="-25000" dirty="0">
                <a:solidFill>
                  <a:schemeClr val="tx1"/>
                </a:solidFill>
                <a:ea typeface="宋体" panose="02010600030101010101" pitchFamily="2" charset="-122"/>
              </a:rPr>
              <a:t>1</a:t>
            </a:r>
            <a:r>
              <a:rPr lang="en-US" altLang="zh-CN" sz="20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b="1" baseline="-25000" dirty="0">
                <a:solidFill>
                  <a:schemeClr val="tx1"/>
                </a:solidFill>
                <a:ea typeface="宋体" panose="02010600030101010101" pitchFamily="2" charset="-122"/>
              </a:rPr>
              <a:t>1</a:t>
            </a:r>
            <a:r>
              <a:rPr lang="zh-CN" altLang="en-US" sz="2000" b="1" dirty="0">
                <a:solidFill>
                  <a:schemeClr val="tx1"/>
                </a:solidFill>
                <a:ea typeface="宋体" panose="02010600030101010101" pitchFamily="2" charset="-122"/>
              </a:rPr>
              <a:t>，线段与它的投影的大小关系为</a:t>
            </a:r>
            <a:r>
              <a:rPr lang="en-US" altLang="zh-CN" sz="20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en-US" altLang="zh-CN" sz="2000" b="1" dirty="0">
                <a:solidFill>
                  <a:schemeClr val="tx1"/>
                </a:solidFill>
                <a:ea typeface="宋体" panose="02010600030101010101" pitchFamily="2" charset="-122"/>
              </a:rPr>
              <a:t>_____</a:t>
            </a:r>
            <a:r>
              <a:rPr lang="en-US" altLang="zh-CN" sz="20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b="1" baseline="-25000" dirty="0">
                <a:solidFill>
                  <a:schemeClr val="tx1"/>
                </a:solidFill>
                <a:ea typeface="宋体" panose="02010600030101010101" pitchFamily="2" charset="-122"/>
              </a:rPr>
              <a:t>1</a:t>
            </a:r>
            <a:r>
              <a:rPr lang="en-US" altLang="zh-CN" sz="20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b="1" baseline="-25000" dirty="0">
                <a:solidFill>
                  <a:schemeClr val="tx1"/>
                </a:solidFill>
                <a:ea typeface="宋体" panose="02010600030101010101" pitchFamily="2" charset="-122"/>
              </a:rPr>
              <a:t>1</a:t>
            </a:r>
            <a:r>
              <a:rPr lang="zh-CN" altLang="en-US" sz="2000" b="1" dirty="0">
                <a:solidFill>
                  <a:schemeClr val="tx1"/>
                </a:solidFill>
                <a:ea typeface="宋体" panose="02010600030101010101" pitchFamily="2" charset="-122"/>
              </a:rPr>
              <a:t>；</a:t>
            </a:r>
            <a:endParaRPr lang="zh-CN" altLang="en-US" sz="2000" b="1" dirty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tx1"/>
                </a:solidFill>
                <a:ea typeface="宋体" panose="02010600030101010101" pitchFamily="2" charset="-122"/>
              </a:rPr>
              <a:t>（</a:t>
            </a:r>
            <a:r>
              <a:rPr lang="en-US" altLang="zh-CN" sz="2000" b="1" dirty="0">
                <a:solidFill>
                  <a:schemeClr val="tx1"/>
                </a:solidFill>
                <a:ea typeface="宋体" panose="02010600030101010101" pitchFamily="2" charset="-122"/>
              </a:rPr>
              <a:t>2</a:t>
            </a:r>
            <a:r>
              <a:rPr lang="zh-CN" altLang="en-US" sz="2000" b="1" dirty="0">
                <a:solidFill>
                  <a:schemeClr val="tx1"/>
                </a:solidFill>
                <a:ea typeface="宋体" panose="02010600030101010101" pitchFamily="2" charset="-122"/>
              </a:rPr>
              <a:t>）当线段</a:t>
            </a:r>
            <a:r>
              <a:rPr lang="en-US" altLang="zh-CN" sz="20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altLang="en-US" sz="2000" b="1" dirty="0">
                <a:solidFill>
                  <a:schemeClr val="tx1"/>
                </a:solidFill>
                <a:ea typeface="宋体" panose="02010600030101010101" pitchFamily="2" charset="-122"/>
              </a:rPr>
              <a:t>倾斜于投影面</a:t>
            </a:r>
            <a:r>
              <a:rPr lang="en-US" altLang="zh-CN" sz="20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en-US" sz="2000" b="1" dirty="0">
                <a:solidFill>
                  <a:schemeClr val="tx1"/>
                </a:solidFill>
                <a:ea typeface="宋体" panose="02010600030101010101" pitchFamily="2" charset="-122"/>
              </a:rPr>
              <a:t>时，它的正投影是线段</a:t>
            </a:r>
            <a:r>
              <a:rPr lang="en-US" altLang="zh-CN" sz="20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b="1" i="1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0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b="1" i="1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000" b="1" dirty="0">
                <a:solidFill>
                  <a:schemeClr val="tx1"/>
                </a:solidFill>
                <a:ea typeface="宋体" panose="02010600030101010101" pitchFamily="2" charset="-122"/>
              </a:rPr>
              <a:t>，线段与它的投影的大小关系为</a:t>
            </a:r>
            <a:r>
              <a:rPr lang="en-US" altLang="zh-CN" sz="20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en-US" altLang="zh-CN" sz="2000" b="1" dirty="0">
                <a:solidFill>
                  <a:schemeClr val="tx1"/>
                </a:solidFill>
                <a:ea typeface="宋体" panose="02010600030101010101" pitchFamily="2" charset="-122"/>
              </a:rPr>
              <a:t>______</a:t>
            </a:r>
            <a:r>
              <a:rPr lang="en-US" altLang="zh-CN" sz="20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b="1" baseline="-25000" dirty="0">
                <a:solidFill>
                  <a:schemeClr val="tx1"/>
                </a:solidFill>
                <a:ea typeface="宋体" panose="02010600030101010101" pitchFamily="2" charset="-122"/>
              </a:rPr>
              <a:t>2</a:t>
            </a:r>
            <a:r>
              <a:rPr lang="en-US" altLang="zh-CN" sz="20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b="1" baseline="-25000" dirty="0">
                <a:solidFill>
                  <a:schemeClr val="tx1"/>
                </a:solidFill>
                <a:ea typeface="宋体" panose="02010600030101010101" pitchFamily="2" charset="-122"/>
              </a:rPr>
              <a:t>2</a:t>
            </a:r>
            <a:r>
              <a:rPr lang="en-US" altLang="zh-CN" sz="2000" b="1" dirty="0">
                <a:solidFill>
                  <a:schemeClr val="tx1"/>
                </a:solidFill>
                <a:ea typeface="宋体" panose="02010600030101010101" pitchFamily="2" charset="-122"/>
              </a:rPr>
              <a:t>;</a:t>
            </a:r>
            <a:endParaRPr lang="en-US" altLang="zh-CN" sz="2000" b="1" dirty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tx1"/>
                </a:solidFill>
                <a:ea typeface="宋体" panose="02010600030101010101" pitchFamily="2" charset="-122"/>
              </a:rPr>
              <a:t>（</a:t>
            </a:r>
            <a:r>
              <a:rPr lang="en-US" altLang="zh-CN" sz="2000" b="1" dirty="0">
                <a:solidFill>
                  <a:schemeClr val="tx1"/>
                </a:solidFill>
                <a:ea typeface="宋体" panose="02010600030101010101" pitchFamily="2" charset="-122"/>
              </a:rPr>
              <a:t>3</a:t>
            </a:r>
            <a:r>
              <a:rPr lang="zh-CN" altLang="en-US" sz="2000" b="1" dirty="0">
                <a:solidFill>
                  <a:schemeClr val="tx1"/>
                </a:solidFill>
                <a:ea typeface="宋体" panose="02010600030101010101" pitchFamily="2" charset="-122"/>
              </a:rPr>
              <a:t>）当线段</a:t>
            </a:r>
            <a:r>
              <a:rPr lang="en-US" altLang="zh-CN" sz="20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altLang="en-US" sz="2000" b="1" dirty="0">
                <a:solidFill>
                  <a:schemeClr val="tx1"/>
                </a:solidFill>
                <a:ea typeface="宋体" panose="02010600030101010101" pitchFamily="2" charset="-122"/>
              </a:rPr>
              <a:t>垂直于投影面</a:t>
            </a:r>
            <a:r>
              <a:rPr lang="en-US" altLang="zh-CN" sz="20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en-US" sz="2000" b="1" dirty="0">
                <a:solidFill>
                  <a:schemeClr val="tx1"/>
                </a:solidFill>
                <a:ea typeface="宋体" panose="02010600030101010101" pitchFamily="2" charset="-122"/>
              </a:rPr>
              <a:t>时，它的正投影</a:t>
            </a:r>
            <a:r>
              <a:rPr lang="zh-CN" altLang="en-US" sz="20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是</a:t>
            </a:r>
            <a:r>
              <a:rPr lang="en-US" altLang="zh-CN" sz="20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________.</a:t>
            </a:r>
            <a:endParaRPr lang="en-US" altLang="zh-CN" sz="1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250825" y="3148330"/>
            <a:ext cx="32512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  <a:ea typeface="宋体" panose="02010600030101010101" pitchFamily="2" charset="-122"/>
              </a:rPr>
              <a:t>通过观察，我们可以发现：</a:t>
            </a:r>
            <a:endParaRPr lang="zh-CN" altLang="en-US" sz="2000" b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2948" name="AutoShape 4"/>
          <p:cNvSpPr>
            <a:spLocks noChangeArrowheads="1"/>
          </p:cNvSpPr>
          <p:nvPr/>
        </p:nvSpPr>
        <p:spPr bwMode="auto">
          <a:xfrm>
            <a:off x="1547813" y="1412875"/>
            <a:ext cx="4681537" cy="1584325"/>
          </a:xfrm>
          <a:prstGeom prst="parallelogram">
            <a:avLst>
              <a:gd name="adj" fmla="val 48195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82949" name="Line 5"/>
          <p:cNvSpPr>
            <a:spLocks noChangeShapeType="1"/>
          </p:cNvSpPr>
          <p:nvPr/>
        </p:nvSpPr>
        <p:spPr bwMode="auto">
          <a:xfrm>
            <a:off x="2298700" y="1339850"/>
            <a:ext cx="1295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82950" name="Line 6"/>
          <p:cNvSpPr>
            <a:spLocks noChangeShapeType="1"/>
          </p:cNvSpPr>
          <p:nvPr/>
        </p:nvSpPr>
        <p:spPr bwMode="auto">
          <a:xfrm>
            <a:off x="5651500" y="549275"/>
            <a:ext cx="0" cy="13668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82951" name="Text Box 7"/>
          <p:cNvSpPr txBox="1">
            <a:spLocks noChangeArrowheads="1"/>
          </p:cNvSpPr>
          <p:nvPr/>
        </p:nvSpPr>
        <p:spPr bwMode="auto">
          <a:xfrm>
            <a:off x="1547813" y="2565400"/>
            <a:ext cx="935037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>
                <a:latin typeface="Times New Roman" panose="02020603050405020304" pitchFamily="18" charset="0"/>
                <a:ea typeface="宋体" panose="02010600030101010101" pitchFamily="2" charset="-122"/>
              </a:rPr>
              <a:t> p</a:t>
            </a:r>
            <a:endParaRPr lang="en-US" altLang="zh-CN" sz="20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952" name="Text Box 8"/>
          <p:cNvSpPr txBox="1">
            <a:spLocks noChangeArrowheads="1"/>
          </p:cNvSpPr>
          <p:nvPr/>
        </p:nvSpPr>
        <p:spPr bwMode="auto">
          <a:xfrm>
            <a:off x="2124075" y="981075"/>
            <a:ext cx="576263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 b="1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1800" b="1" i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953" name="Text Box 9"/>
          <p:cNvSpPr txBox="1">
            <a:spLocks noChangeArrowheads="1"/>
          </p:cNvSpPr>
          <p:nvPr/>
        </p:nvSpPr>
        <p:spPr bwMode="auto">
          <a:xfrm>
            <a:off x="3348038" y="1016000"/>
            <a:ext cx="576262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 b="1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1800" b="1" i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" name="Group 10"/>
          <p:cNvGrpSpPr/>
          <p:nvPr/>
        </p:nvGrpSpPr>
        <p:grpSpPr bwMode="auto">
          <a:xfrm>
            <a:off x="1908175" y="1339850"/>
            <a:ext cx="2016125" cy="1303338"/>
            <a:chOff x="1338" y="1842"/>
            <a:chExt cx="1270" cy="821"/>
          </a:xfrm>
        </p:grpSpPr>
        <p:sp>
          <p:nvSpPr>
            <p:cNvPr id="82955" name="Line 11"/>
            <p:cNvSpPr>
              <a:spLocks noChangeShapeType="1"/>
            </p:cNvSpPr>
            <p:nvPr/>
          </p:nvSpPr>
          <p:spPr bwMode="auto">
            <a:xfrm>
              <a:off x="1565" y="2478"/>
              <a:ext cx="81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2956" name="Line 12"/>
            <p:cNvSpPr>
              <a:spLocks noChangeShapeType="1"/>
            </p:cNvSpPr>
            <p:nvPr/>
          </p:nvSpPr>
          <p:spPr bwMode="auto">
            <a:xfrm>
              <a:off x="1592" y="1842"/>
              <a:ext cx="0" cy="636"/>
            </a:xfrm>
            <a:prstGeom prst="line">
              <a:avLst/>
            </a:prstGeom>
            <a:noFill/>
            <a:ln w="12700">
              <a:solidFill>
                <a:srgbClr val="FF00FF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2957" name="Line 13"/>
            <p:cNvSpPr>
              <a:spLocks noChangeShapeType="1"/>
            </p:cNvSpPr>
            <p:nvPr/>
          </p:nvSpPr>
          <p:spPr bwMode="auto">
            <a:xfrm>
              <a:off x="1792" y="1842"/>
              <a:ext cx="0" cy="636"/>
            </a:xfrm>
            <a:prstGeom prst="line">
              <a:avLst/>
            </a:prstGeom>
            <a:noFill/>
            <a:ln w="12700">
              <a:solidFill>
                <a:srgbClr val="FF00FF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2958" name="Line 14"/>
            <p:cNvSpPr>
              <a:spLocks noChangeShapeType="1"/>
            </p:cNvSpPr>
            <p:nvPr/>
          </p:nvSpPr>
          <p:spPr bwMode="auto">
            <a:xfrm>
              <a:off x="1973" y="1842"/>
              <a:ext cx="0" cy="636"/>
            </a:xfrm>
            <a:prstGeom prst="line">
              <a:avLst/>
            </a:prstGeom>
            <a:noFill/>
            <a:ln w="12700">
              <a:solidFill>
                <a:srgbClr val="FF00FF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2959" name="Line 15"/>
            <p:cNvSpPr>
              <a:spLocks noChangeShapeType="1"/>
            </p:cNvSpPr>
            <p:nvPr/>
          </p:nvSpPr>
          <p:spPr bwMode="auto">
            <a:xfrm>
              <a:off x="2172" y="1842"/>
              <a:ext cx="0" cy="636"/>
            </a:xfrm>
            <a:prstGeom prst="line">
              <a:avLst/>
            </a:prstGeom>
            <a:noFill/>
            <a:ln w="12700">
              <a:solidFill>
                <a:srgbClr val="FF00FF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2960" name="Line 16"/>
            <p:cNvSpPr>
              <a:spLocks noChangeShapeType="1"/>
            </p:cNvSpPr>
            <p:nvPr/>
          </p:nvSpPr>
          <p:spPr bwMode="auto">
            <a:xfrm>
              <a:off x="2381" y="1842"/>
              <a:ext cx="0" cy="636"/>
            </a:xfrm>
            <a:prstGeom prst="line">
              <a:avLst/>
            </a:prstGeom>
            <a:noFill/>
            <a:ln w="12700">
              <a:solidFill>
                <a:srgbClr val="FF00FF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2961" name="Text Box 17"/>
            <p:cNvSpPr txBox="1">
              <a:spLocks noChangeArrowheads="1"/>
            </p:cNvSpPr>
            <p:nvPr/>
          </p:nvSpPr>
          <p:spPr bwMode="auto">
            <a:xfrm>
              <a:off x="1338" y="2432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1800" b="1" i="1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1800" b="1" i="1" baseline="-25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2962" name="Text Box 18"/>
            <p:cNvSpPr txBox="1">
              <a:spLocks noChangeArrowheads="1"/>
            </p:cNvSpPr>
            <p:nvPr/>
          </p:nvSpPr>
          <p:spPr bwMode="auto">
            <a:xfrm>
              <a:off x="2245" y="2432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1800" b="1" i="1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1800" b="1" i="1" baseline="-25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82963" name="Text Box 19"/>
          <p:cNvSpPr txBox="1">
            <a:spLocks noChangeArrowheads="1"/>
          </p:cNvSpPr>
          <p:nvPr/>
        </p:nvSpPr>
        <p:spPr bwMode="auto">
          <a:xfrm>
            <a:off x="3708400" y="981075"/>
            <a:ext cx="576263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 b="1" i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1800" b="1" i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964" name="Text Box 20"/>
          <p:cNvSpPr txBox="1">
            <a:spLocks noChangeArrowheads="1"/>
          </p:cNvSpPr>
          <p:nvPr/>
        </p:nvSpPr>
        <p:spPr bwMode="auto">
          <a:xfrm>
            <a:off x="4932363" y="692150"/>
            <a:ext cx="576262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 b="1" i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1800" b="1" i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965" name="Text Box 21"/>
          <p:cNvSpPr txBox="1">
            <a:spLocks noChangeArrowheads="1"/>
          </p:cNvSpPr>
          <p:nvPr/>
        </p:nvSpPr>
        <p:spPr bwMode="auto">
          <a:xfrm>
            <a:off x="5651500" y="331788"/>
            <a:ext cx="576263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 b="1" i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1800" b="1" i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966" name="Text Box 22"/>
          <p:cNvSpPr txBox="1">
            <a:spLocks noChangeArrowheads="1"/>
          </p:cNvSpPr>
          <p:nvPr/>
        </p:nvSpPr>
        <p:spPr bwMode="auto">
          <a:xfrm>
            <a:off x="5651500" y="1844675"/>
            <a:ext cx="576263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 b="1" i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1800" b="1" i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967" name="Line 23"/>
          <p:cNvSpPr>
            <a:spLocks noChangeShapeType="1"/>
          </p:cNvSpPr>
          <p:nvPr/>
        </p:nvSpPr>
        <p:spPr bwMode="auto">
          <a:xfrm>
            <a:off x="5651500" y="1916113"/>
            <a:ext cx="0" cy="504825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82968" name="Text Box 24"/>
          <p:cNvSpPr txBox="1">
            <a:spLocks noChangeArrowheads="1"/>
          </p:cNvSpPr>
          <p:nvPr/>
        </p:nvSpPr>
        <p:spPr bwMode="auto">
          <a:xfrm>
            <a:off x="5580063" y="2492375"/>
            <a:ext cx="936625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 b="1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1800" b="1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18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1800" b="1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1800" b="1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18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1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969" name="Oval 25"/>
          <p:cNvSpPr>
            <a:spLocks noChangeArrowheads="1"/>
          </p:cNvSpPr>
          <p:nvPr/>
        </p:nvSpPr>
        <p:spPr bwMode="auto">
          <a:xfrm>
            <a:off x="5622925" y="2349500"/>
            <a:ext cx="73025" cy="730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82970" name="Line 26"/>
          <p:cNvSpPr>
            <a:spLocks noChangeShapeType="1"/>
          </p:cNvSpPr>
          <p:nvPr/>
        </p:nvSpPr>
        <p:spPr bwMode="auto">
          <a:xfrm flipV="1">
            <a:off x="3924300" y="981075"/>
            <a:ext cx="1223963" cy="3587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 sz="3200"/>
          </a:p>
        </p:txBody>
      </p:sp>
      <p:grpSp>
        <p:nvGrpSpPr>
          <p:cNvPr id="3" name="Group 27"/>
          <p:cNvGrpSpPr/>
          <p:nvPr/>
        </p:nvGrpSpPr>
        <p:grpSpPr bwMode="auto">
          <a:xfrm>
            <a:off x="3694113" y="981075"/>
            <a:ext cx="1885950" cy="1662113"/>
            <a:chOff x="2463" y="1616"/>
            <a:chExt cx="1188" cy="1047"/>
          </a:xfrm>
        </p:grpSpPr>
        <p:sp>
          <p:nvSpPr>
            <p:cNvPr id="82972" name="Line 28"/>
            <p:cNvSpPr>
              <a:spLocks noChangeShapeType="1"/>
            </p:cNvSpPr>
            <p:nvPr/>
          </p:nvSpPr>
          <p:spPr bwMode="auto">
            <a:xfrm>
              <a:off x="2609" y="2478"/>
              <a:ext cx="77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2973" name="Line 29"/>
            <p:cNvSpPr>
              <a:spLocks noChangeShapeType="1"/>
            </p:cNvSpPr>
            <p:nvPr/>
          </p:nvSpPr>
          <p:spPr bwMode="auto">
            <a:xfrm>
              <a:off x="2608" y="1843"/>
              <a:ext cx="0" cy="635"/>
            </a:xfrm>
            <a:prstGeom prst="line">
              <a:avLst/>
            </a:prstGeom>
            <a:noFill/>
            <a:ln w="12700">
              <a:solidFill>
                <a:srgbClr val="FF00FF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2974" name="Line 30"/>
            <p:cNvSpPr>
              <a:spLocks noChangeShapeType="1"/>
            </p:cNvSpPr>
            <p:nvPr/>
          </p:nvSpPr>
          <p:spPr bwMode="auto">
            <a:xfrm flipV="1">
              <a:off x="3379" y="1616"/>
              <a:ext cx="0" cy="862"/>
            </a:xfrm>
            <a:prstGeom prst="line">
              <a:avLst/>
            </a:prstGeom>
            <a:noFill/>
            <a:ln w="12700">
              <a:solidFill>
                <a:srgbClr val="FF00FF"/>
              </a:solidFill>
              <a:round/>
              <a:headEnd type="triangle" w="med" len="med"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2975" name="Line 31"/>
            <p:cNvSpPr>
              <a:spLocks noChangeShapeType="1"/>
            </p:cNvSpPr>
            <p:nvPr/>
          </p:nvSpPr>
          <p:spPr bwMode="auto">
            <a:xfrm>
              <a:off x="2744" y="1797"/>
              <a:ext cx="0" cy="681"/>
            </a:xfrm>
            <a:prstGeom prst="line">
              <a:avLst/>
            </a:prstGeom>
            <a:noFill/>
            <a:ln w="12700">
              <a:solidFill>
                <a:srgbClr val="FF00FF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2976" name="Line 32"/>
            <p:cNvSpPr>
              <a:spLocks noChangeShapeType="1"/>
            </p:cNvSpPr>
            <p:nvPr/>
          </p:nvSpPr>
          <p:spPr bwMode="auto">
            <a:xfrm>
              <a:off x="3198" y="1661"/>
              <a:ext cx="0" cy="817"/>
            </a:xfrm>
            <a:prstGeom prst="line">
              <a:avLst/>
            </a:prstGeom>
            <a:noFill/>
            <a:ln w="12700">
              <a:solidFill>
                <a:srgbClr val="FF00FF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2977" name="Line 33"/>
            <p:cNvSpPr>
              <a:spLocks noChangeShapeType="1"/>
            </p:cNvSpPr>
            <p:nvPr/>
          </p:nvSpPr>
          <p:spPr bwMode="auto">
            <a:xfrm>
              <a:off x="3062" y="1706"/>
              <a:ext cx="0" cy="772"/>
            </a:xfrm>
            <a:prstGeom prst="line">
              <a:avLst/>
            </a:prstGeom>
            <a:noFill/>
            <a:ln w="12700">
              <a:solidFill>
                <a:srgbClr val="FF00FF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2978" name="Line 34"/>
            <p:cNvSpPr>
              <a:spLocks noChangeShapeType="1"/>
            </p:cNvSpPr>
            <p:nvPr/>
          </p:nvSpPr>
          <p:spPr bwMode="auto">
            <a:xfrm>
              <a:off x="2880" y="1752"/>
              <a:ext cx="0" cy="726"/>
            </a:xfrm>
            <a:prstGeom prst="line">
              <a:avLst/>
            </a:prstGeom>
            <a:noFill/>
            <a:ln w="12700">
              <a:solidFill>
                <a:srgbClr val="FF00FF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2979" name="Text Box 35"/>
            <p:cNvSpPr txBox="1">
              <a:spLocks noChangeArrowheads="1"/>
            </p:cNvSpPr>
            <p:nvPr/>
          </p:nvSpPr>
          <p:spPr bwMode="auto">
            <a:xfrm>
              <a:off x="3288" y="2432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1800" b="1" i="1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1800" b="1" i="1" baseline="-25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2980" name="Text Box 36"/>
            <p:cNvSpPr txBox="1">
              <a:spLocks noChangeArrowheads="1"/>
            </p:cNvSpPr>
            <p:nvPr/>
          </p:nvSpPr>
          <p:spPr bwMode="auto">
            <a:xfrm>
              <a:off x="2463" y="2432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1800" b="1" i="1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1800" b="1" i="1" baseline="-25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82981" name="Text Box 37"/>
          <p:cNvSpPr txBox="1">
            <a:spLocks noChangeArrowheads="1"/>
          </p:cNvSpPr>
          <p:nvPr/>
        </p:nvSpPr>
        <p:spPr bwMode="auto">
          <a:xfrm>
            <a:off x="3421063" y="3940493"/>
            <a:ext cx="503237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endParaRPr lang="en-US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982" name="Text Box 38"/>
          <p:cNvSpPr txBox="1">
            <a:spLocks noChangeArrowheads="1"/>
          </p:cNvSpPr>
          <p:nvPr/>
        </p:nvSpPr>
        <p:spPr bwMode="auto">
          <a:xfrm>
            <a:off x="3492500" y="4732655"/>
            <a:ext cx="503238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en-US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983" name="Rectangle 39"/>
          <p:cNvSpPr>
            <a:spLocks noChangeArrowheads="1"/>
          </p:cNvSpPr>
          <p:nvPr/>
        </p:nvSpPr>
        <p:spPr bwMode="auto">
          <a:xfrm>
            <a:off x="6143636" y="5148594"/>
            <a:ext cx="1049337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点</a:t>
            </a:r>
            <a:r>
              <a:rPr lang="en-US" altLang="zh-CN" sz="1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1800" b="1" i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1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1800" b="1" i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1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9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81" grpId="0" bldLvl="0" animBg="1"/>
      <p:bldP spid="82982" grpId="0" bldLvl="0" animBg="1"/>
      <p:bldP spid="8298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AutoShape 4" descr="画布"/>
          <p:cNvSpPr>
            <a:spLocks noChangeArrowheads="1"/>
          </p:cNvSpPr>
          <p:nvPr/>
        </p:nvSpPr>
        <p:spPr bwMode="auto">
          <a:xfrm>
            <a:off x="1030298" y="3578211"/>
            <a:ext cx="6707188" cy="1214438"/>
          </a:xfrm>
          <a:prstGeom prst="parallelogram">
            <a:avLst>
              <a:gd name="adj" fmla="val 138072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zh-CN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2246323" y="3119424"/>
            <a:ext cx="944563" cy="179387"/>
          </a:xfrm>
          <a:prstGeom prst="parallelogram">
            <a:avLst>
              <a:gd name="adj" fmla="val 131638"/>
            </a:avLst>
          </a:prstGeom>
          <a:solidFill>
            <a:srgbClr val="0099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9222" name="AutoShape 6"/>
          <p:cNvSpPr>
            <a:spLocks noChangeArrowheads="1"/>
          </p:cNvSpPr>
          <p:nvPr/>
        </p:nvSpPr>
        <p:spPr bwMode="auto">
          <a:xfrm rot="1417933">
            <a:off x="4360873" y="3082911"/>
            <a:ext cx="944563" cy="223838"/>
          </a:xfrm>
          <a:prstGeom prst="parallelogram">
            <a:avLst>
              <a:gd name="adj" fmla="val 62047"/>
            </a:avLst>
          </a:prstGeom>
          <a:solidFill>
            <a:srgbClr val="0099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9223" name="AutoShape 7"/>
          <p:cNvSpPr>
            <a:spLocks noChangeArrowheads="1"/>
          </p:cNvSpPr>
          <p:nvPr/>
        </p:nvSpPr>
        <p:spPr bwMode="auto">
          <a:xfrm rot="16200000" flipH="1">
            <a:off x="5892018" y="2713817"/>
            <a:ext cx="855662" cy="225425"/>
          </a:xfrm>
          <a:prstGeom prst="parallelogram">
            <a:avLst>
              <a:gd name="adj" fmla="val 67603"/>
            </a:avLst>
          </a:prstGeom>
          <a:solidFill>
            <a:srgbClr val="0099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9224" name="AutoShape 8"/>
          <p:cNvSpPr>
            <a:spLocks noChangeArrowheads="1"/>
          </p:cNvSpPr>
          <p:nvPr/>
        </p:nvSpPr>
        <p:spPr bwMode="auto">
          <a:xfrm>
            <a:off x="2246323" y="4110024"/>
            <a:ext cx="944563" cy="179387"/>
          </a:xfrm>
          <a:prstGeom prst="parallelogram">
            <a:avLst>
              <a:gd name="adj" fmla="val 131638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9225" name="Line 9"/>
          <p:cNvSpPr>
            <a:spLocks noChangeShapeType="1"/>
          </p:cNvSpPr>
          <p:nvPr/>
        </p:nvSpPr>
        <p:spPr bwMode="auto">
          <a:xfrm>
            <a:off x="2246323" y="3308336"/>
            <a:ext cx="0" cy="990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>
            <a:off x="2487623" y="3119424"/>
            <a:ext cx="0" cy="990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9227" name="Line 11"/>
          <p:cNvSpPr>
            <a:spLocks noChangeShapeType="1"/>
          </p:cNvSpPr>
          <p:nvPr/>
        </p:nvSpPr>
        <p:spPr bwMode="auto">
          <a:xfrm>
            <a:off x="2952761" y="3298811"/>
            <a:ext cx="0" cy="990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9228" name="Line 12"/>
          <p:cNvSpPr>
            <a:spLocks noChangeShapeType="1"/>
          </p:cNvSpPr>
          <p:nvPr/>
        </p:nvSpPr>
        <p:spPr bwMode="auto">
          <a:xfrm>
            <a:off x="3187711" y="3124186"/>
            <a:ext cx="0" cy="990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9229" name="AutoShape 13"/>
          <p:cNvSpPr>
            <a:spLocks noChangeArrowheads="1"/>
          </p:cNvSpPr>
          <p:nvPr/>
        </p:nvSpPr>
        <p:spPr bwMode="auto">
          <a:xfrm>
            <a:off x="4341823" y="3971911"/>
            <a:ext cx="984250" cy="358775"/>
          </a:xfrm>
          <a:prstGeom prst="parallelogram">
            <a:avLst>
              <a:gd name="adj" fmla="val 66615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9231" name="Freeform 15"/>
          <p:cNvSpPr/>
          <p:nvPr/>
        </p:nvSpPr>
        <p:spPr bwMode="auto">
          <a:xfrm>
            <a:off x="4344998" y="3108311"/>
            <a:ext cx="1588" cy="1225550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772"/>
              </a:cxn>
            </a:cxnLst>
            <a:rect l="0" t="0" r="r" b="b"/>
            <a:pathLst>
              <a:path w="1" h="772">
                <a:moveTo>
                  <a:pt x="1" y="0"/>
                </a:moveTo>
                <a:lnTo>
                  <a:pt x="0" y="772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9233" name="Line 17"/>
          <p:cNvSpPr>
            <a:spLocks noChangeShapeType="1"/>
          </p:cNvSpPr>
          <p:nvPr/>
        </p:nvSpPr>
        <p:spPr bwMode="auto">
          <a:xfrm>
            <a:off x="5091123" y="3433749"/>
            <a:ext cx="0" cy="900112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9234" name="Freeform 18"/>
          <p:cNvSpPr/>
          <p:nvPr/>
        </p:nvSpPr>
        <p:spPr bwMode="auto">
          <a:xfrm>
            <a:off x="5310198" y="3287699"/>
            <a:ext cx="9525" cy="6842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" y="431"/>
              </a:cxn>
            </a:cxnLst>
            <a:rect l="0" t="0" r="r" b="b"/>
            <a:pathLst>
              <a:path w="6" h="431">
                <a:moveTo>
                  <a:pt x="0" y="0"/>
                </a:moveTo>
                <a:lnTo>
                  <a:pt x="6" y="431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9235" name="Line 19"/>
          <p:cNvSpPr>
            <a:spLocks noChangeShapeType="1"/>
          </p:cNvSpPr>
          <p:nvPr/>
        </p:nvSpPr>
        <p:spPr bwMode="auto">
          <a:xfrm flipV="1">
            <a:off x="6207136" y="4154474"/>
            <a:ext cx="223837" cy="134937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9237" name="Freeform 21"/>
          <p:cNvSpPr/>
          <p:nvPr/>
        </p:nvSpPr>
        <p:spPr bwMode="auto">
          <a:xfrm>
            <a:off x="6205548" y="3251186"/>
            <a:ext cx="3175" cy="10398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655"/>
              </a:cxn>
            </a:cxnLst>
            <a:rect l="0" t="0" r="r" b="b"/>
            <a:pathLst>
              <a:path w="2" h="655">
                <a:moveTo>
                  <a:pt x="0" y="0"/>
                </a:moveTo>
                <a:lnTo>
                  <a:pt x="2" y="655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9238" name="Freeform 22"/>
          <p:cNvSpPr/>
          <p:nvPr/>
        </p:nvSpPr>
        <p:spPr bwMode="auto">
          <a:xfrm>
            <a:off x="6430973" y="3082911"/>
            <a:ext cx="1588" cy="1052513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663"/>
              </a:cxn>
            </a:cxnLst>
            <a:rect l="0" t="0" r="r" b="b"/>
            <a:pathLst>
              <a:path w="1" h="663">
                <a:moveTo>
                  <a:pt x="1" y="0"/>
                </a:moveTo>
                <a:lnTo>
                  <a:pt x="0" y="663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9240" name="Text Box 24"/>
          <p:cNvSpPr txBox="1">
            <a:spLocks noChangeArrowheads="1"/>
          </p:cNvSpPr>
          <p:nvPr/>
        </p:nvSpPr>
        <p:spPr bwMode="auto">
          <a:xfrm>
            <a:off x="1298586" y="4462449"/>
            <a:ext cx="3619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Q</a:t>
            </a:r>
            <a:endParaRPr lang="en-US" altLang="zh-CN" sz="1800" i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241" name="Text Box 25"/>
          <p:cNvSpPr txBox="1">
            <a:spLocks noChangeArrowheads="1"/>
          </p:cNvSpPr>
          <p:nvPr/>
        </p:nvSpPr>
        <p:spPr bwMode="auto">
          <a:xfrm>
            <a:off x="1976448" y="3173399"/>
            <a:ext cx="3365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A</a:t>
            </a:r>
            <a:endParaRPr lang="en-US" altLang="zh-CN" sz="1800" i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242" name="Text Box 26"/>
          <p:cNvSpPr txBox="1">
            <a:spLocks noChangeArrowheads="1"/>
          </p:cNvSpPr>
          <p:nvPr/>
        </p:nvSpPr>
        <p:spPr bwMode="auto">
          <a:xfrm>
            <a:off x="2876561" y="3201974"/>
            <a:ext cx="3365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B</a:t>
            </a:r>
            <a:endParaRPr lang="en-US" altLang="zh-CN" sz="1800" i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243" name="Text Box 27"/>
          <p:cNvSpPr txBox="1">
            <a:spLocks noChangeArrowheads="1"/>
          </p:cNvSpPr>
          <p:nvPr/>
        </p:nvSpPr>
        <p:spPr bwMode="auto">
          <a:xfrm>
            <a:off x="3055948" y="2843199"/>
            <a:ext cx="3492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C</a:t>
            </a:r>
            <a:endParaRPr lang="en-US" altLang="zh-CN" sz="1800" i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244" name="Text Box 28"/>
          <p:cNvSpPr txBox="1">
            <a:spLocks noChangeArrowheads="1"/>
          </p:cNvSpPr>
          <p:nvPr/>
        </p:nvSpPr>
        <p:spPr bwMode="auto">
          <a:xfrm>
            <a:off x="2257436" y="2843199"/>
            <a:ext cx="3492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D</a:t>
            </a:r>
            <a:endParaRPr lang="en-US" altLang="zh-CN" sz="1800" i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245" name="Text Box 29"/>
          <p:cNvSpPr txBox="1">
            <a:spLocks noChangeArrowheads="1"/>
          </p:cNvSpPr>
          <p:nvPr/>
        </p:nvSpPr>
        <p:spPr bwMode="auto">
          <a:xfrm>
            <a:off x="1958969" y="4262439"/>
            <a:ext cx="428628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sz="1800" i="1" dirty="0" smtClean="0">
                <a:solidFill>
                  <a:schemeClr val="tx1"/>
                </a:solidFill>
                <a:ea typeface="宋体" panose="02010600030101010101" pitchFamily="2" charset="-122"/>
              </a:rPr>
              <a:t>A</a:t>
            </a:r>
            <a:r>
              <a:rPr lang="en-US" altLang="zh-CN" sz="1800" i="1" dirty="0" smtClean="0">
                <a:ea typeface="宋体" panose="02010600030101010101" pitchFamily="2" charset="-122"/>
              </a:rPr>
              <a:t>'</a:t>
            </a:r>
            <a:endParaRPr lang="en-US" altLang="zh-CN" sz="18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246" name="Text Box 30"/>
          <p:cNvSpPr txBox="1">
            <a:spLocks noChangeArrowheads="1"/>
          </p:cNvSpPr>
          <p:nvPr/>
        </p:nvSpPr>
        <p:spPr bwMode="auto">
          <a:xfrm>
            <a:off x="2744787" y="4262439"/>
            <a:ext cx="381836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 dirty="0" smtClean="0">
                <a:solidFill>
                  <a:schemeClr val="tx1"/>
                </a:solidFill>
                <a:ea typeface="宋体" panose="02010600030101010101" pitchFamily="2" charset="-122"/>
              </a:rPr>
              <a:t>B</a:t>
            </a:r>
            <a:r>
              <a:rPr lang="en-US" altLang="zh-CN" sz="1800" i="1" dirty="0" smtClean="0">
                <a:ea typeface="宋体" panose="02010600030101010101" pitchFamily="2" charset="-122"/>
              </a:rPr>
              <a:t>'</a:t>
            </a:r>
            <a:endParaRPr lang="en-US" altLang="zh-CN" sz="18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247" name="Text Box 31"/>
          <p:cNvSpPr txBox="1">
            <a:spLocks noChangeArrowheads="1"/>
          </p:cNvSpPr>
          <p:nvPr/>
        </p:nvSpPr>
        <p:spPr bwMode="auto">
          <a:xfrm>
            <a:off x="3173415" y="4048125"/>
            <a:ext cx="394660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 dirty="0" smtClean="0">
                <a:solidFill>
                  <a:schemeClr val="tx1"/>
                </a:solidFill>
                <a:ea typeface="宋体" panose="02010600030101010101" pitchFamily="2" charset="-122"/>
              </a:rPr>
              <a:t>C</a:t>
            </a:r>
            <a:r>
              <a:rPr lang="en-US" altLang="zh-CN" sz="1800" i="1" dirty="0" smtClean="0">
                <a:ea typeface="宋体" panose="02010600030101010101" pitchFamily="2" charset="-122"/>
              </a:rPr>
              <a:t>'</a:t>
            </a:r>
            <a:endParaRPr lang="en-US" altLang="zh-CN" sz="18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248" name="Text Box 32"/>
          <p:cNvSpPr txBox="1">
            <a:spLocks noChangeArrowheads="1"/>
          </p:cNvSpPr>
          <p:nvPr/>
        </p:nvSpPr>
        <p:spPr bwMode="auto">
          <a:xfrm>
            <a:off x="2101845" y="3762373"/>
            <a:ext cx="394660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 dirty="0" smtClean="0">
                <a:solidFill>
                  <a:schemeClr val="tx1"/>
                </a:solidFill>
                <a:ea typeface="宋体" panose="02010600030101010101" pitchFamily="2" charset="-122"/>
              </a:rPr>
              <a:t>D</a:t>
            </a:r>
            <a:r>
              <a:rPr lang="en-US" altLang="zh-CN" sz="1800" i="1" dirty="0" smtClean="0">
                <a:ea typeface="宋体" panose="02010600030101010101" pitchFamily="2" charset="-122"/>
              </a:rPr>
              <a:t>'</a:t>
            </a:r>
            <a:endParaRPr lang="en-US" altLang="zh-CN" sz="18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250" name="Text Box 34"/>
          <p:cNvSpPr txBox="1">
            <a:spLocks noChangeArrowheads="1"/>
          </p:cNvSpPr>
          <p:nvPr/>
        </p:nvSpPr>
        <p:spPr bwMode="auto">
          <a:xfrm>
            <a:off x="4071948" y="3033699"/>
            <a:ext cx="269875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A</a:t>
            </a:r>
            <a:endParaRPr lang="en-US" altLang="zh-CN" sz="1800" i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251" name="Text Box 35"/>
          <p:cNvSpPr txBox="1">
            <a:spLocks noChangeArrowheads="1"/>
          </p:cNvSpPr>
          <p:nvPr/>
        </p:nvSpPr>
        <p:spPr bwMode="auto">
          <a:xfrm>
            <a:off x="4841886" y="3324211"/>
            <a:ext cx="3365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B</a:t>
            </a:r>
            <a:endParaRPr lang="en-US" altLang="zh-CN" sz="1800" i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252" name="Text Box 36"/>
          <p:cNvSpPr txBox="1">
            <a:spLocks noChangeArrowheads="1"/>
          </p:cNvSpPr>
          <p:nvPr/>
        </p:nvSpPr>
        <p:spPr bwMode="auto">
          <a:xfrm>
            <a:off x="5216536" y="3079736"/>
            <a:ext cx="3492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C</a:t>
            </a:r>
            <a:endParaRPr lang="en-US" altLang="zh-CN" sz="1800" i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253" name="Text Box 37"/>
          <p:cNvSpPr txBox="1">
            <a:spLocks noChangeArrowheads="1"/>
          </p:cNvSpPr>
          <p:nvPr/>
        </p:nvSpPr>
        <p:spPr bwMode="auto">
          <a:xfrm>
            <a:off x="4424373" y="2687624"/>
            <a:ext cx="3492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D</a:t>
            </a:r>
            <a:endParaRPr lang="en-US" altLang="zh-CN" sz="1800" i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254" name="Text Box 38"/>
          <p:cNvSpPr txBox="1">
            <a:spLocks noChangeArrowheads="1"/>
          </p:cNvSpPr>
          <p:nvPr/>
        </p:nvSpPr>
        <p:spPr bwMode="auto">
          <a:xfrm>
            <a:off x="4173547" y="4333877"/>
            <a:ext cx="381836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 dirty="0" smtClean="0">
                <a:solidFill>
                  <a:schemeClr val="tx1"/>
                </a:solidFill>
                <a:ea typeface="宋体" panose="02010600030101010101" pitchFamily="2" charset="-122"/>
              </a:rPr>
              <a:t>A</a:t>
            </a:r>
            <a:r>
              <a:rPr lang="en-US" altLang="zh-CN" sz="1800" i="1" dirty="0" smtClean="0">
                <a:ea typeface="宋体" panose="02010600030101010101" pitchFamily="2" charset="-122"/>
              </a:rPr>
              <a:t>'</a:t>
            </a:r>
            <a:endParaRPr lang="en-US" altLang="zh-CN" sz="18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255" name="Text Box 39"/>
          <p:cNvSpPr txBox="1">
            <a:spLocks noChangeArrowheads="1"/>
          </p:cNvSpPr>
          <p:nvPr/>
        </p:nvSpPr>
        <p:spPr bwMode="auto">
          <a:xfrm>
            <a:off x="4887927" y="4333877"/>
            <a:ext cx="381836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 dirty="0" smtClean="0">
                <a:solidFill>
                  <a:schemeClr val="tx1"/>
                </a:solidFill>
                <a:ea typeface="宋体" panose="02010600030101010101" pitchFamily="2" charset="-122"/>
              </a:rPr>
              <a:t>B</a:t>
            </a:r>
            <a:r>
              <a:rPr lang="en-US" altLang="zh-CN" sz="1800" i="1" dirty="0" smtClean="0">
                <a:ea typeface="宋体" panose="02010600030101010101" pitchFamily="2" charset="-122"/>
              </a:rPr>
              <a:t>'</a:t>
            </a:r>
            <a:endParaRPr lang="en-US" altLang="zh-CN" sz="18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256" name="Text Box 40"/>
          <p:cNvSpPr txBox="1">
            <a:spLocks noChangeArrowheads="1"/>
          </p:cNvSpPr>
          <p:nvPr/>
        </p:nvSpPr>
        <p:spPr bwMode="auto">
          <a:xfrm>
            <a:off x="5245117" y="3976687"/>
            <a:ext cx="394660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 dirty="0" smtClean="0">
                <a:solidFill>
                  <a:schemeClr val="tx1"/>
                </a:solidFill>
                <a:ea typeface="宋体" panose="02010600030101010101" pitchFamily="2" charset="-122"/>
              </a:rPr>
              <a:t>C</a:t>
            </a:r>
            <a:r>
              <a:rPr lang="en-US" altLang="zh-CN" sz="1800" i="1" dirty="0" smtClean="0">
                <a:ea typeface="宋体" panose="02010600030101010101" pitchFamily="2" charset="-122"/>
              </a:rPr>
              <a:t>'</a:t>
            </a:r>
            <a:endParaRPr lang="en-US" altLang="zh-CN" sz="18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257" name="Text Box 41"/>
          <p:cNvSpPr txBox="1">
            <a:spLocks noChangeArrowheads="1"/>
          </p:cNvSpPr>
          <p:nvPr/>
        </p:nvSpPr>
        <p:spPr bwMode="auto">
          <a:xfrm>
            <a:off x="4173547" y="3690935"/>
            <a:ext cx="394660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 dirty="0" smtClean="0">
                <a:solidFill>
                  <a:schemeClr val="tx1"/>
                </a:solidFill>
                <a:ea typeface="宋体" panose="02010600030101010101" pitchFamily="2" charset="-122"/>
              </a:rPr>
              <a:t>D</a:t>
            </a:r>
            <a:r>
              <a:rPr lang="en-US" altLang="zh-CN" sz="1800" i="1" dirty="0" smtClean="0">
                <a:ea typeface="宋体" panose="02010600030101010101" pitchFamily="2" charset="-122"/>
              </a:rPr>
              <a:t>'</a:t>
            </a:r>
            <a:endParaRPr lang="en-US" altLang="zh-CN" sz="18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258" name="Text Box 42"/>
          <p:cNvSpPr txBox="1">
            <a:spLocks noChangeArrowheads="1"/>
          </p:cNvSpPr>
          <p:nvPr/>
        </p:nvSpPr>
        <p:spPr bwMode="auto">
          <a:xfrm>
            <a:off x="5915036" y="2355836"/>
            <a:ext cx="3365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A</a:t>
            </a:r>
            <a:endParaRPr lang="en-US" altLang="zh-CN" sz="1800" i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259" name="Text Box 43"/>
          <p:cNvSpPr txBox="1">
            <a:spLocks noChangeArrowheads="1"/>
          </p:cNvSpPr>
          <p:nvPr/>
        </p:nvSpPr>
        <p:spPr bwMode="auto">
          <a:xfrm>
            <a:off x="5937261" y="3073386"/>
            <a:ext cx="3365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B</a:t>
            </a:r>
            <a:endParaRPr lang="en-US" altLang="zh-CN" sz="1800" i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260" name="Text Box 44"/>
          <p:cNvSpPr txBox="1">
            <a:spLocks noChangeArrowheads="1"/>
          </p:cNvSpPr>
          <p:nvPr/>
        </p:nvSpPr>
        <p:spPr bwMode="auto">
          <a:xfrm>
            <a:off x="6386523" y="2887649"/>
            <a:ext cx="3492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C</a:t>
            </a:r>
            <a:endParaRPr lang="en-US" altLang="zh-CN" sz="1800" i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261" name="Text Box 45"/>
          <p:cNvSpPr txBox="1">
            <a:spLocks noChangeArrowheads="1"/>
          </p:cNvSpPr>
          <p:nvPr/>
        </p:nvSpPr>
        <p:spPr bwMode="auto">
          <a:xfrm>
            <a:off x="6386523" y="2122474"/>
            <a:ext cx="3492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D</a:t>
            </a:r>
            <a:endParaRPr lang="en-US" altLang="zh-CN" sz="1800" i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262" name="Text Box 46"/>
          <p:cNvSpPr txBox="1">
            <a:spLocks noChangeArrowheads="1"/>
          </p:cNvSpPr>
          <p:nvPr/>
        </p:nvSpPr>
        <p:spPr bwMode="auto">
          <a:xfrm>
            <a:off x="5530869" y="4262439"/>
            <a:ext cx="732893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 dirty="0" smtClean="0">
                <a:solidFill>
                  <a:schemeClr val="tx1"/>
                </a:solidFill>
                <a:ea typeface="宋体" panose="02010600030101010101" pitchFamily="2" charset="-122"/>
              </a:rPr>
              <a:t>A'(B</a:t>
            </a:r>
            <a:r>
              <a:rPr lang="en-US" altLang="zh-CN" sz="1800" i="1" dirty="0" smtClean="0">
                <a:ea typeface="宋体" panose="02010600030101010101" pitchFamily="2" charset="-122"/>
              </a:rPr>
              <a:t>'</a:t>
            </a:r>
            <a:r>
              <a:rPr lang="en-US" altLang="zh-CN" sz="1800" i="1" dirty="0" smtClean="0">
                <a:solidFill>
                  <a:schemeClr val="tx1"/>
                </a:solidFill>
                <a:ea typeface="宋体" panose="02010600030101010101" pitchFamily="2" charset="-122"/>
              </a:rPr>
              <a:t>)</a:t>
            </a:r>
            <a:endParaRPr lang="en-US" altLang="zh-CN" sz="1800" i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263" name="Text Box 47"/>
          <p:cNvSpPr txBox="1">
            <a:spLocks noChangeArrowheads="1"/>
          </p:cNvSpPr>
          <p:nvPr/>
        </p:nvSpPr>
        <p:spPr bwMode="auto">
          <a:xfrm>
            <a:off x="6388125" y="3976687"/>
            <a:ext cx="75854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 dirty="0" smtClean="0">
                <a:solidFill>
                  <a:schemeClr val="tx1"/>
                </a:solidFill>
                <a:ea typeface="宋体" panose="02010600030101010101" pitchFamily="2" charset="-122"/>
              </a:rPr>
              <a:t>D'(C</a:t>
            </a:r>
            <a:r>
              <a:rPr lang="en-US" altLang="zh-CN" sz="1800" i="1" dirty="0" smtClean="0">
                <a:ea typeface="宋体" panose="02010600030101010101" pitchFamily="2" charset="-122"/>
              </a:rPr>
              <a:t>'</a:t>
            </a:r>
            <a:r>
              <a:rPr lang="en-US" altLang="zh-CN" sz="1800" dirty="0" smtClean="0">
                <a:solidFill>
                  <a:schemeClr val="tx1"/>
                </a:solidFill>
                <a:ea typeface="宋体" panose="02010600030101010101" pitchFamily="2" charset="-122"/>
              </a:rPr>
              <a:t>)</a:t>
            </a:r>
            <a:endParaRPr lang="en-US" altLang="zh-CN" sz="18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266" name="Text Box 50"/>
          <p:cNvSpPr txBox="1">
            <a:spLocks noChangeArrowheads="1"/>
          </p:cNvSpPr>
          <p:nvPr/>
        </p:nvSpPr>
        <p:spPr bwMode="auto">
          <a:xfrm>
            <a:off x="2425711" y="4741849"/>
            <a:ext cx="4635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>
                <a:solidFill>
                  <a:schemeClr val="tx1"/>
                </a:solidFill>
                <a:ea typeface="宋体" panose="02010600030101010101" pitchFamily="2" charset="-122"/>
              </a:rPr>
              <a:t>(1)</a:t>
            </a:r>
            <a:endParaRPr lang="en-US" altLang="zh-CN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267" name="Text Box 51"/>
          <p:cNvSpPr txBox="1">
            <a:spLocks noChangeArrowheads="1"/>
          </p:cNvSpPr>
          <p:nvPr/>
        </p:nvSpPr>
        <p:spPr bwMode="auto">
          <a:xfrm>
            <a:off x="4573598" y="4732324"/>
            <a:ext cx="4635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>
                <a:solidFill>
                  <a:schemeClr val="tx1"/>
                </a:solidFill>
                <a:ea typeface="宋体" panose="02010600030101010101" pitchFamily="2" charset="-122"/>
              </a:rPr>
              <a:t>(2)</a:t>
            </a:r>
            <a:endParaRPr lang="en-US" altLang="zh-CN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268" name="Text Box 52"/>
          <p:cNvSpPr txBox="1">
            <a:spLocks noChangeArrowheads="1"/>
          </p:cNvSpPr>
          <p:nvPr/>
        </p:nvSpPr>
        <p:spPr bwMode="auto">
          <a:xfrm>
            <a:off x="6207136" y="4694224"/>
            <a:ext cx="4635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>
                <a:solidFill>
                  <a:schemeClr val="tx1"/>
                </a:solidFill>
                <a:ea typeface="宋体" panose="02010600030101010101" pitchFamily="2" charset="-122"/>
              </a:rPr>
              <a:t>(3)</a:t>
            </a:r>
            <a:endParaRPr lang="en-US" altLang="zh-CN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269" name="Text Box 53"/>
          <p:cNvSpPr txBox="1">
            <a:spLocks noChangeArrowheads="1"/>
          </p:cNvSpPr>
          <p:nvPr/>
        </p:nvSpPr>
        <p:spPr bwMode="auto">
          <a:xfrm>
            <a:off x="1014413" y="412750"/>
            <a:ext cx="18415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zh-CN" sz="2400">
              <a:ea typeface="宋体" panose="02010600030101010101" pitchFamily="2" charset="-122"/>
            </a:endParaRPr>
          </a:p>
        </p:txBody>
      </p:sp>
      <p:sp>
        <p:nvSpPr>
          <p:cNvPr id="9270" name="Freeform 54"/>
          <p:cNvSpPr/>
          <p:nvPr/>
        </p:nvSpPr>
        <p:spPr bwMode="auto">
          <a:xfrm>
            <a:off x="4570423" y="2959086"/>
            <a:ext cx="9525" cy="1012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" y="638"/>
              </a:cxn>
            </a:cxnLst>
            <a:rect l="0" t="0" r="r" b="b"/>
            <a:pathLst>
              <a:path w="6" h="638">
                <a:moveTo>
                  <a:pt x="0" y="0"/>
                </a:moveTo>
                <a:lnTo>
                  <a:pt x="6" y="638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pic>
        <p:nvPicPr>
          <p:cNvPr id="9271" name="Picture 55" descr="TRDOW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74923" y="1738299"/>
            <a:ext cx="5810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72" name="Picture 56" descr="TRDOW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86298" y="1738299"/>
            <a:ext cx="5810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73" name="Picture 57" descr="TRDOW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1428736"/>
            <a:ext cx="5810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74" name="Rectangle 58"/>
          <p:cNvSpPr>
            <a:spLocks noGrp="1" noRot="1" noChangeArrowheads="1"/>
          </p:cNvSpPr>
          <p:nvPr>
            <p:ph type="title"/>
          </p:nvPr>
        </p:nvSpPr>
        <p:spPr>
          <a:xfrm>
            <a:off x="142844" y="714356"/>
            <a:ext cx="8596313" cy="3916363"/>
          </a:xfrm>
        </p:spPr>
        <p:txBody>
          <a:bodyPr/>
          <a:lstStyle/>
          <a:p>
            <a:pPr algn="l"/>
            <a:r>
              <a:rPr lang="zh-CN" altLang="en-US" sz="2000" dirty="0" smtClean="0"/>
              <a:t>如</a:t>
            </a:r>
            <a:r>
              <a:rPr lang="zh-CN" altLang="en-US" sz="2000" dirty="0" smtClean="0"/>
              <a:t>图</a:t>
            </a:r>
            <a:r>
              <a:rPr lang="zh-CN" altLang="en-US" sz="2000" dirty="0" smtClean="0"/>
              <a:t>所示</a:t>
            </a:r>
            <a:r>
              <a:rPr lang="zh-CN" altLang="en-US" sz="2000" dirty="0" smtClean="0"/>
              <a:t>，</a:t>
            </a:r>
            <a:r>
              <a:rPr lang="zh-CN" altLang="en-US" sz="2000" dirty="0"/>
              <a:t>把一块正方形硬纸板</a:t>
            </a:r>
            <a:r>
              <a:rPr lang="en-US" altLang="zh-CN" sz="2000" i="1" dirty="0"/>
              <a:t>P</a:t>
            </a:r>
            <a:r>
              <a:rPr lang="zh-CN" altLang="en-US" sz="2000" dirty="0"/>
              <a:t>（例如正方形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en-US" sz="2000" dirty="0"/>
              <a:t>）放在三个不同的位置</a:t>
            </a:r>
            <a:r>
              <a:rPr lang="zh-CN" altLang="en-US" sz="2000" dirty="0" smtClean="0"/>
              <a:t>：（</a:t>
            </a:r>
            <a:r>
              <a:rPr lang="en-US" altLang="zh-CN" sz="2000" dirty="0"/>
              <a:t>1</a:t>
            </a:r>
            <a:r>
              <a:rPr lang="zh-CN" altLang="en-US" sz="2000" dirty="0"/>
              <a:t>）纸板平行于投影面</a:t>
            </a:r>
            <a:r>
              <a:rPr lang="zh-CN" altLang="en-US" sz="2000" dirty="0" smtClean="0"/>
              <a:t>；（</a:t>
            </a:r>
            <a:r>
              <a:rPr lang="en-US" altLang="zh-CN" sz="2000" dirty="0"/>
              <a:t>2</a:t>
            </a:r>
            <a:r>
              <a:rPr lang="zh-CN" altLang="en-US" sz="2000" dirty="0"/>
              <a:t>）纸板倾斜于投影面</a:t>
            </a:r>
            <a:r>
              <a:rPr lang="zh-CN" altLang="en-US" sz="2000" dirty="0" smtClean="0"/>
              <a:t>；（</a:t>
            </a:r>
            <a:r>
              <a:rPr lang="en-US" altLang="zh-CN" sz="2000" dirty="0"/>
              <a:t>3</a:t>
            </a:r>
            <a:r>
              <a:rPr lang="zh-CN" altLang="en-US" sz="2000" dirty="0"/>
              <a:t>）纸板垂直于</a:t>
            </a:r>
            <a:r>
              <a:rPr lang="zh-CN" altLang="en-US" sz="2000" dirty="0" smtClean="0"/>
              <a:t>投影面</a:t>
            </a:r>
            <a:r>
              <a:rPr lang="en-US" altLang="zh-CN" sz="2000" dirty="0" smtClean="0"/>
              <a:t>.</a:t>
            </a:r>
            <a:r>
              <a:rPr lang="zh-CN" altLang="en-US" sz="2000" dirty="0" smtClean="0"/>
              <a:t>三</a:t>
            </a:r>
            <a:r>
              <a:rPr lang="zh-CN" altLang="en-US" sz="2000" dirty="0"/>
              <a:t>种</a:t>
            </a:r>
            <a:r>
              <a:rPr lang="zh-CN" altLang="en-US" sz="2000" dirty="0" smtClean="0"/>
              <a:t>情形下纸板的</a:t>
            </a:r>
            <a:r>
              <a:rPr lang="zh-CN" altLang="en-US" sz="2000" dirty="0"/>
              <a:t>正投影各是什么形状？</a:t>
            </a:r>
            <a:br>
              <a:rPr lang="zh-CN" altLang="en-US" sz="4000" dirty="0">
                <a:solidFill>
                  <a:srgbClr val="FF0000"/>
                </a:solidFill>
              </a:rPr>
            </a:br>
            <a:br>
              <a:rPr lang="zh-CN" altLang="en-US" sz="4000" dirty="0">
                <a:solidFill>
                  <a:srgbClr val="FF0000"/>
                </a:solidFill>
              </a:rPr>
            </a:b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928662" y="285728"/>
            <a:ext cx="5715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0000FF"/>
                </a:solidFill>
              </a:rPr>
              <a:t>正方形纸板在平面上的正投影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14282" y="5214950"/>
            <a:ext cx="8536311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结论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33CC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当纸板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平行于投影面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的正投影与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的形状、大小一样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33CC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当纸板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倾斜于投影面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的正投影与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的形状、大小不完全一样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33CC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当纸板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垂直于投影面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的正投影成为一条线段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33CC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9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9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9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9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5" dur="2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 bldLvl="0" animBg="1"/>
      <p:bldP spid="9225" grpId="0" bldLvl="0" animBg="1"/>
      <p:bldP spid="9226" grpId="0" bldLvl="0" animBg="1"/>
      <p:bldP spid="9227" grpId="0" bldLvl="0" animBg="1"/>
      <p:bldP spid="9228" grpId="0" bldLvl="0" animBg="1"/>
      <p:bldP spid="9229" grpId="0" bldLvl="0" animBg="1"/>
      <p:bldP spid="9231" grpId="0" bldLvl="0" animBg="1"/>
      <p:bldP spid="9233" grpId="0" bldLvl="0" animBg="1"/>
      <p:bldP spid="9234" grpId="0" bldLvl="0" animBg="1"/>
      <p:bldP spid="9235" grpId="0" bldLvl="0" animBg="1"/>
      <p:bldP spid="9237" grpId="0" bldLvl="0" animBg="1"/>
      <p:bldP spid="9238" grpId="0" bldLvl="0" animBg="1"/>
      <p:bldP spid="9245" grpId="0" bldLvl="0" animBg="1"/>
      <p:bldP spid="9246" grpId="0" bldLvl="0" animBg="1"/>
      <p:bldP spid="9247" grpId="0" bldLvl="0" animBg="1"/>
      <p:bldP spid="9248" grpId="0" bldLvl="0" animBg="1"/>
      <p:bldP spid="9254" grpId="0" bldLvl="0" animBg="1"/>
      <p:bldP spid="9255" grpId="0" bldLvl="0" animBg="1"/>
      <p:bldP spid="9256" grpId="0" bldLvl="0" animBg="1"/>
      <p:bldP spid="9257" grpId="0" bldLvl="0" animBg="1"/>
      <p:bldP spid="9262" grpId="0" bldLvl="0" animBg="1"/>
      <p:bldP spid="9263" grpId="0" bldLvl="0" animBg="1"/>
      <p:bldP spid="9270" grpId="0" bldLvl="0" animBg="1"/>
      <p:bldP spid="2252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AutoShape 2" descr="画布"/>
          <p:cNvSpPr>
            <a:spLocks noChangeArrowheads="1"/>
          </p:cNvSpPr>
          <p:nvPr/>
        </p:nvSpPr>
        <p:spPr bwMode="auto">
          <a:xfrm>
            <a:off x="958860" y="3565514"/>
            <a:ext cx="6707188" cy="1214438"/>
          </a:xfrm>
          <a:prstGeom prst="parallelogram">
            <a:avLst>
              <a:gd name="adj" fmla="val 138072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zh-CN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4995" name="AutoShape 3"/>
          <p:cNvSpPr>
            <a:spLocks noChangeArrowheads="1"/>
          </p:cNvSpPr>
          <p:nvPr/>
        </p:nvSpPr>
        <p:spPr bwMode="auto">
          <a:xfrm>
            <a:off x="2174885" y="3106727"/>
            <a:ext cx="944563" cy="179387"/>
          </a:xfrm>
          <a:prstGeom prst="parallelogram">
            <a:avLst>
              <a:gd name="adj" fmla="val 131638"/>
            </a:avLst>
          </a:prstGeom>
          <a:solidFill>
            <a:srgbClr val="0099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84996" name="AutoShape 4"/>
          <p:cNvSpPr>
            <a:spLocks noChangeArrowheads="1"/>
          </p:cNvSpPr>
          <p:nvPr/>
        </p:nvSpPr>
        <p:spPr bwMode="auto">
          <a:xfrm rot="1417933">
            <a:off x="4289435" y="3070214"/>
            <a:ext cx="944563" cy="223838"/>
          </a:xfrm>
          <a:prstGeom prst="parallelogram">
            <a:avLst>
              <a:gd name="adj" fmla="val 62047"/>
            </a:avLst>
          </a:prstGeom>
          <a:solidFill>
            <a:srgbClr val="0099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84997" name="AutoShape 5"/>
          <p:cNvSpPr>
            <a:spLocks noChangeArrowheads="1"/>
          </p:cNvSpPr>
          <p:nvPr/>
        </p:nvSpPr>
        <p:spPr bwMode="auto">
          <a:xfrm rot="16200000" flipH="1">
            <a:off x="5820580" y="2701120"/>
            <a:ext cx="855662" cy="225425"/>
          </a:xfrm>
          <a:prstGeom prst="parallelogram">
            <a:avLst>
              <a:gd name="adj" fmla="val 67603"/>
            </a:avLst>
          </a:prstGeom>
          <a:solidFill>
            <a:srgbClr val="0099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84998" name="AutoShape 6"/>
          <p:cNvSpPr>
            <a:spLocks noChangeArrowheads="1"/>
          </p:cNvSpPr>
          <p:nvPr/>
        </p:nvSpPr>
        <p:spPr bwMode="auto">
          <a:xfrm>
            <a:off x="2174885" y="4097327"/>
            <a:ext cx="944563" cy="179387"/>
          </a:xfrm>
          <a:prstGeom prst="parallelogram">
            <a:avLst>
              <a:gd name="adj" fmla="val 131638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84999" name="Line 7"/>
          <p:cNvSpPr>
            <a:spLocks noChangeShapeType="1"/>
          </p:cNvSpPr>
          <p:nvPr/>
        </p:nvSpPr>
        <p:spPr bwMode="auto">
          <a:xfrm>
            <a:off x="2174885" y="3295639"/>
            <a:ext cx="0" cy="990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85000" name="Line 8"/>
          <p:cNvSpPr>
            <a:spLocks noChangeShapeType="1"/>
          </p:cNvSpPr>
          <p:nvPr/>
        </p:nvSpPr>
        <p:spPr bwMode="auto">
          <a:xfrm>
            <a:off x="2416185" y="3106727"/>
            <a:ext cx="0" cy="990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85001" name="Line 9"/>
          <p:cNvSpPr>
            <a:spLocks noChangeShapeType="1"/>
          </p:cNvSpPr>
          <p:nvPr/>
        </p:nvSpPr>
        <p:spPr bwMode="auto">
          <a:xfrm>
            <a:off x="2881323" y="3286114"/>
            <a:ext cx="0" cy="990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85002" name="Line 10"/>
          <p:cNvSpPr>
            <a:spLocks noChangeShapeType="1"/>
          </p:cNvSpPr>
          <p:nvPr/>
        </p:nvSpPr>
        <p:spPr bwMode="auto">
          <a:xfrm>
            <a:off x="3116273" y="3111489"/>
            <a:ext cx="0" cy="990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85003" name="AutoShape 11"/>
          <p:cNvSpPr>
            <a:spLocks noChangeArrowheads="1"/>
          </p:cNvSpPr>
          <p:nvPr/>
        </p:nvSpPr>
        <p:spPr bwMode="auto">
          <a:xfrm>
            <a:off x="4270385" y="3959214"/>
            <a:ext cx="984250" cy="358775"/>
          </a:xfrm>
          <a:prstGeom prst="parallelogram">
            <a:avLst>
              <a:gd name="adj" fmla="val 66615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85004" name="Freeform 12"/>
          <p:cNvSpPr/>
          <p:nvPr/>
        </p:nvSpPr>
        <p:spPr bwMode="auto">
          <a:xfrm>
            <a:off x="4273560" y="3095614"/>
            <a:ext cx="1588" cy="1225550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772"/>
              </a:cxn>
            </a:cxnLst>
            <a:rect l="0" t="0" r="r" b="b"/>
            <a:pathLst>
              <a:path w="1" h="772">
                <a:moveTo>
                  <a:pt x="1" y="0"/>
                </a:moveTo>
                <a:lnTo>
                  <a:pt x="0" y="772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85005" name="Line 13"/>
          <p:cNvSpPr>
            <a:spLocks noChangeShapeType="1"/>
          </p:cNvSpPr>
          <p:nvPr/>
        </p:nvSpPr>
        <p:spPr bwMode="auto">
          <a:xfrm>
            <a:off x="5019685" y="3421052"/>
            <a:ext cx="0" cy="900112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85006" name="Freeform 14"/>
          <p:cNvSpPr/>
          <p:nvPr/>
        </p:nvSpPr>
        <p:spPr bwMode="auto">
          <a:xfrm>
            <a:off x="5238760" y="3275002"/>
            <a:ext cx="9525" cy="6842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" y="431"/>
              </a:cxn>
            </a:cxnLst>
            <a:rect l="0" t="0" r="r" b="b"/>
            <a:pathLst>
              <a:path w="6" h="431">
                <a:moveTo>
                  <a:pt x="0" y="0"/>
                </a:moveTo>
                <a:lnTo>
                  <a:pt x="6" y="431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85007" name="Line 15"/>
          <p:cNvSpPr>
            <a:spLocks noChangeShapeType="1"/>
          </p:cNvSpPr>
          <p:nvPr/>
        </p:nvSpPr>
        <p:spPr bwMode="auto">
          <a:xfrm flipV="1">
            <a:off x="6135698" y="4141777"/>
            <a:ext cx="223837" cy="134937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85008" name="Freeform 16"/>
          <p:cNvSpPr/>
          <p:nvPr/>
        </p:nvSpPr>
        <p:spPr bwMode="auto">
          <a:xfrm>
            <a:off x="6134110" y="3238489"/>
            <a:ext cx="3175" cy="10398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655"/>
              </a:cxn>
            </a:cxnLst>
            <a:rect l="0" t="0" r="r" b="b"/>
            <a:pathLst>
              <a:path w="2" h="655">
                <a:moveTo>
                  <a:pt x="0" y="0"/>
                </a:moveTo>
                <a:lnTo>
                  <a:pt x="2" y="655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85009" name="Freeform 17"/>
          <p:cNvSpPr/>
          <p:nvPr/>
        </p:nvSpPr>
        <p:spPr bwMode="auto">
          <a:xfrm>
            <a:off x="6359535" y="3070214"/>
            <a:ext cx="1588" cy="1052513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663"/>
              </a:cxn>
            </a:cxnLst>
            <a:rect l="0" t="0" r="r" b="b"/>
            <a:pathLst>
              <a:path w="1" h="663">
                <a:moveTo>
                  <a:pt x="1" y="0"/>
                </a:moveTo>
                <a:lnTo>
                  <a:pt x="0" y="663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85010" name="Text Box 18"/>
          <p:cNvSpPr txBox="1">
            <a:spLocks noChangeArrowheads="1"/>
          </p:cNvSpPr>
          <p:nvPr/>
        </p:nvSpPr>
        <p:spPr bwMode="auto">
          <a:xfrm>
            <a:off x="1227148" y="4449752"/>
            <a:ext cx="3619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Q</a:t>
            </a:r>
            <a:endParaRPr lang="en-US" altLang="zh-CN" sz="1800" i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5011" name="Text Box 19"/>
          <p:cNvSpPr txBox="1">
            <a:spLocks noChangeArrowheads="1"/>
          </p:cNvSpPr>
          <p:nvPr/>
        </p:nvSpPr>
        <p:spPr bwMode="auto">
          <a:xfrm>
            <a:off x="1905010" y="3160702"/>
            <a:ext cx="3365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A</a:t>
            </a:r>
            <a:endParaRPr lang="en-US" altLang="zh-CN" sz="1800" i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5012" name="Text Box 20"/>
          <p:cNvSpPr txBox="1">
            <a:spLocks noChangeArrowheads="1"/>
          </p:cNvSpPr>
          <p:nvPr/>
        </p:nvSpPr>
        <p:spPr bwMode="auto">
          <a:xfrm>
            <a:off x="2805123" y="3189277"/>
            <a:ext cx="3365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B</a:t>
            </a:r>
            <a:endParaRPr lang="en-US" altLang="zh-CN" sz="1800" i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5013" name="Text Box 21"/>
          <p:cNvSpPr txBox="1">
            <a:spLocks noChangeArrowheads="1"/>
          </p:cNvSpPr>
          <p:nvPr/>
        </p:nvSpPr>
        <p:spPr bwMode="auto">
          <a:xfrm>
            <a:off x="2984510" y="2830502"/>
            <a:ext cx="3492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C</a:t>
            </a:r>
            <a:endParaRPr lang="en-US" altLang="zh-CN" sz="1800" i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5014" name="Text Box 22"/>
          <p:cNvSpPr txBox="1">
            <a:spLocks noChangeArrowheads="1"/>
          </p:cNvSpPr>
          <p:nvPr/>
        </p:nvSpPr>
        <p:spPr bwMode="auto">
          <a:xfrm>
            <a:off x="2185998" y="2830502"/>
            <a:ext cx="3492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D</a:t>
            </a:r>
            <a:endParaRPr lang="en-US" altLang="zh-CN" sz="1800" i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5015" name="Text Box 23"/>
          <p:cNvSpPr txBox="1">
            <a:spLocks noChangeArrowheads="1"/>
          </p:cNvSpPr>
          <p:nvPr/>
        </p:nvSpPr>
        <p:spPr bwMode="auto">
          <a:xfrm>
            <a:off x="1935173" y="4198927"/>
            <a:ext cx="420687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A</a:t>
            </a:r>
            <a:r>
              <a:rPr lang="en-US" altLang="zh-CN" sz="1800" baseline="-25000">
                <a:solidFill>
                  <a:schemeClr val="tx1"/>
                </a:solidFill>
                <a:ea typeface="宋体" panose="02010600030101010101" pitchFamily="2" charset="-122"/>
              </a:rPr>
              <a:t>1</a:t>
            </a:r>
            <a:endParaRPr lang="en-US" altLang="zh-CN" sz="1800" baseline="-250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5016" name="Text Box 24"/>
          <p:cNvSpPr txBox="1">
            <a:spLocks noChangeArrowheads="1"/>
          </p:cNvSpPr>
          <p:nvPr/>
        </p:nvSpPr>
        <p:spPr bwMode="auto">
          <a:xfrm>
            <a:off x="2784485" y="4186227"/>
            <a:ext cx="420688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B</a:t>
            </a:r>
            <a:r>
              <a:rPr lang="en-US" altLang="zh-CN" sz="1800" baseline="-25000">
                <a:solidFill>
                  <a:schemeClr val="tx1"/>
                </a:solidFill>
                <a:ea typeface="宋体" panose="02010600030101010101" pitchFamily="2" charset="-122"/>
              </a:rPr>
              <a:t>1</a:t>
            </a:r>
            <a:endParaRPr lang="en-US" altLang="zh-CN" sz="1800" baseline="-250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5017" name="Text Box 25"/>
          <p:cNvSpPr txBox="1">
            <a:spLocks noChangeArrowheads="1"/>
          </p:cNvSpPr>
          <p:nvPr/>
        </p:nvSpPr>
        <p:spPr bwMode="auto">
          <a:xfrm>
            <a:off x="3062298" y="3879839"/>
            <a:ext cx="433387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C</a:t>
            </a:r>
            <a:r>
              <a:rPr lang="en-US" altLang="zh-CN" sz="1800" baseline="-25000">
                <a:solidFill>
                  <a:schemeClr val="tx1"/>
                </a:solidFill>
                <a:ea typeface="宋体" panose="02010600030101010101" pitchFamily="2" charset="-122"/>
              </a:rPr>
              <a:t>1</a:t>
            </a:r>
            <a:endParaRPr lang="en-US" altLang="zh-CN" sz="1800" baseline="-250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5018" name="Text Box 26"/>
          <p:cNvSpPr txBox="1">
            <a:spLocks noChangeArrowheads="1"/>
          </p:cNvSpPr>
          <p:nvPr/>
        </p:nvSpPr>
        <p:spPr bwMode="auto">
          <a:xfrm>
            <a:off x="2084398" y="3865552"/>
            <a:ext cx="433387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D</a:t>
            </a:r>
            <a:r>
              <a:rPr lang="en-US" altLang="zh-CN" sz="1800" baseline="-25000">
                <a:solidFill>
                  <a:schemeClr val="tx1"/>
                </a:solidFill>
                <a:ea typeface="宋体" panose="02010600030101010101" pitchFamily="2" charset="-122"/>
              </a:rPr>
              <a:t>1</a:t>
            </a:r>
            <a:endParaRPr lang="en-US" altLang="zh-CN" sz="1800" baseline="-250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5019" name="Text Box 27"/>
          <p:cNvSpPr txBox="1">
            <a:spLocks noChangeArrowheads="1"/>
          </p:cNvSpPr>
          <p:nvPr/>
        </p:nvSpPr>
        <p:spPr bwMode="auto">
          <a:xfrm>
            <a:off x="4000510" y="3021002"/>
            <a:ext cx="269875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A</a:t>
            </a:r>
            <a:endParaRPr lang="en-US" altLang="zh-CN" sz="1800" i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5020" name="Text Box 28"/>
          <p:cNvSpPr txBox="1">
            <a:spLocks noChangeArrowheads="1"/>
          </p:cNvSpPr>
          <p:nvPr/>
        </p:nvSpPr>
        <p:spPr bwMode="auto">
          <a:xfrm>
            <a:off x="4770448" y="3311514"/>
            <a:ext cx="3365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B</a:t>
            </a:r>
            <a:endParaRPr lang="en-US" altLang="zh-CN" sz="1800" i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5021" name="Text Box 29"/>
          <p:cNvSpPr txBox="1">
            <a:spLocks noChangeArrowheads="1"/>
          </p:cNvSpPr>
          <p:nvPr/>
        </p:nvSpPr>
        <p:spPr bwMode="auto">
          <a:xfrm>
            <a:off x="5145098" y="3067039"/>
            <a:ext cx="3492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C</a:t>
            </a:r>
            <a:endParaRPr lang="en-US" altLang="zh-CN" sz="1800" i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5022" name="Text Box 30"/>
          <p:cNvSpPr txBox="1">
            <a:spLocks noChangeArrowheads="1"/>
          </p:cNvSpPr>
          <p:nvPr/>
        </p:nvSpPr>
        <p:spPr bwMode="auto">
          <a:xfrm>
            <a:off x="4352935" y="2674927"/>
            <a:ext cx="3492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D</a:t>
            </a:r>
            <a:endParaRPr lang="en-US" altLang="zh-CN" sz="1800" i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5023" name="Text Box 31"/>
          <p:cNvSpPr txBox="1">
            <a:spLocks noChangeArrowheads="1"/>
          </p:cNvSpPr>
          <p:nvPr/>
        </p:nvSpPr>
        <p:spPr bwMode="auto">
          <a:xfrm>
            <a:off x="3971935" y="4224327"/>
            <a:ext cx="420688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A</a:t>
            </a:r>
            <a:r>
              <a:rPr lang="en-US" altLang="zh-CN" sz="1800" baseline="-25000">
                <a:solidFill>
                  <a:schemeClr val="tx1"/>
                </a:solidFill>
                <a:ea typeface="宋体" panose="02010600030101010101" pitchFamily="2" charset="-122"/>
              </a:rPr>
              <a:t>2</a:t>
            </a:r>
            <a:endParaRPr lang="en-US" altLang="zh-CN" sz="1800" baseline="-250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5024" name="Text Box 32"/>
          <p:cNvSpPr txBox="1">
            <a:spLocks noChangeArrowheads="1"/>
          </p:cNvSpPr>
          <p:nvPr/>
        </p:nvSpPr>
        <p:spPr bwMode="auto">
          <a:xfrm>
            <a:off x="4881573" y="4224327"/>
            <a:ext cx="420687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B</a:t>
            </a:r>
            <a:r>
              <a:rPr lang="en-US" altLang="zh-CN" sz="1800" baseline="-25000">
                <a:solidFill>
                  <a:schemeClr val="tx1"/>
                </a:solidFill>
                <a:ea typeface="宋体" panose="02010600030101010101" pitchFamily="2" charset="-122"/>
              </a:rPr>
              <a:t>2</a:t>
            </a:r>
            <a:endParaRPr lang="en-US" altLang="zh-CN" sz="1800" baseline="-250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5025" name="Text Box 33"/>
          <p:cNvSpPr txBox="1">
            <a:spLocks noChangeArrowheads="1"/>
          </p:cNvSpPr>
          <p:nvPr/>
        </p:nvSpPr>
        <p:spPr bwMode="auto">
          <a:xfrm>
            <a:off x="5172085" y="3806814"/>
            <a:ext cx="433388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C</a:t>
            </a:r>
            <a:r>
              <a:rPr lang="en-US" altLang="zh-CN" sz="1800" baseline="-25000">
                <a:solidFill>
                  <a:schemeClr val="tx1"/>
                </a:solidFill>
                <a:ea typeface="宋体" panose="02010600030101010101" pitchFamily="2" charset="-122"/>
              </a:rPr>
              <a:t>2</a:t>
            </a:r>
            <a:endParaRPr lang="en-US" altLang="zh-CN" sz="1800" baseline="-250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5026" name="Text Box 34"/>
          <p:cNvSpPr txBox="1">
            <a:spLocks noChangeArrowheads="1"/>
          </p:cNvSpPr>
          <p:nvPr/>
        </p:nvSpPr>
        <p:spPr bwMode="auto">
          <a:xfrm>
            <a:off x="4205298" y="3808402"/>
            <a:ext cx="433387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D</a:t>
            </a:r>
            <a:r>
              <a:rPr lang="en-US" altLang="zh-CN" sz="1800" baseline="-25000">
                <a:solidFill>
                  <a:schemeClr val="tx1"/>
                </a:solidFill>
                <a:ea typeface="宋体" panose="02010600030101010101" pitchFamily="2" charset="-122"/>
              </a:rPr>
              <a:t>2</a:t>
            </a:r>
            <a:endParaRPr lang="en-US" altLang="zh-CN" sz="1800" baseline="-250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5027" name="Text Box 35"/>
          <p:cNvSpPr txBox="1">
            <a:spLocks noChangeArrowheads="1"/>
          </p:cNvSpPr>
          <p:nvPr/>
        </p:nvSpPr>
        <p:spPr bwMode="auto">
          <a:xfrm>
            <a:off x="5843598" y="2343139"/>
            <a:ext cx="3365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A</a:t>
            </a:r>
            <a:endParaRPr lang="en-US" altLang="zh-CN" sz="1800" i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5028" name="Text Box 36"/>
          <p:cNvSpPr txBox="1">
            <a:spLocks noChangeArrowheads="1"/>
          </p:cNvSpPr>
          <p:nvPr/>
        </p:nvSpPr>
        <p:spPr bwMode="auto">
          <a:xfrm>
            <a:off x="5865823" y="3060689"/>
            <a:ext cx="3365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B</a:t>
            </a:r>
            <a:endParaRPr lang="en-US" altLang="zh-CN" sz="1800" i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5029" name="Text Box 37"/>
          <p:cNvSpPr txBox="1">
            <a:spLocks noChangeArrowheads="1"/>
          </p:cNvSpPr>
          <p:nvPr/>
        </p:nvSpPr>
        <p:spPr bwMode="auto">
          <a:xfrm>
            <a:off x="6315085" y="2874952"/>
            <a:ext cx="3492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C</a:t>
            </a:r>
            <a:endParaRPr lang="en-US" altLang="zh-CN" sz="1800" i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5030" name="Text Box 38"/>
          <p:cNvSpPr txBox="1">
            <a:spLocks noChangeArrowheads="1"/>
          </p:cNvSpPr>
          <p:nvPr/>
        </p:nvSpPr>
        <p:spPr bwMode="auto">
          <a:xfrm>
            <a:off x="6315085" y="2109777"/>
            <a:ext cx="3492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D</a:t>
            </a:r>
            <a:endParaRPr lang="en-US" altLang="zh-CN" sz="1800" i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5031" name="Text Box 39"/>
          <p:cNvSpPr txBox="1">
            <a:spLocks noChangeArrowheads="1"/>
          </p:cNvSpPr>
          <p:nvPr/>
        </p:nvSpPr>
        <p:spPr bwMode="auto">
          <a:xfrm>
            <a:off x="5819785" y="4240202"/>
            <a:ext cx="809625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A</a:t>
            </a:r>
            <a:r>
              <a:rPr lang="en-US" altLang="zh-CN" sz="1800" baseline="-25000">
                <a:solidFill>
                  <a:schemeClr val="tx1"/>
                </a:solidFill>
                <a:ea typeface="宋体" panose="02010600030101010101" pitchFamily="2" charset="-122"/>
              </a:rPr>
              <a:t>3</a:t>
            </a:r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(B</a:t>
            </a:r>
            <a:r>
              <a:rPr lang="en-US" altLang="zh-CN" sz="1800" baseline="-25000">
                <a:solidFill>
                  <a:schemeClr val="tx1"/>
                </a:solidFill>
                <a:ea typeface="宋体" panose="02010600030101010101" pitchFamily="2" charset="-122"/>
              </a:rPr>
              <a:t>3</a:t>
            </a:r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)</a:t>
            </a:r>
            <a:endParaRPr lang="en-US" altLang="zh-CN" sz="1800" i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5032" name="Text Box 40"/>
          <p:cNvSpPr txBox="1">
            <a:spLocks noChangeArrowheads="1"/>
          </p:cNvSpPr>
          <p:nvPr/>
        </p:nvSpPr>
        <p:spPr bwMode="auto">
          <a:xfrm>
            <a:off x="6315085" y="3879839"/>
            <a:ext cx="758825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D</a:t>
            </a:r>
            <a:r>
              <a:rPr lang="en-US" altLang="zh-CN" sz="1800" baseline="-25000">
                <a:solidFill>
                  <a:schemeClr val="tx1"/>
                </a:solidFill>
                <a:ea typeface="宋体" panose="02010600030101010101" pitchFamily="2" charset="-122"/>
              </a:rPr>
              <a:t>3</a:t>
            </a:r>
            <a:r>
              <a:rPr lang="en-US" altLang="zh-CN" sz="1800" i="1">
                <a:solidFill>
                  <a:schemeClr val="tx1"/>
                </a:solidFill>
                <a:ea typeface="宋体" panose="02010600030101010101" pitchFamily="2" charset="-122"/>
              </a:rPr>
              <a:t>C</a:t>
            </a:r>
            <a:r>
              <a:rPr lang="en-US" altLang="zh-CN" sz="1800" baseline="-25000">
                <a:solidFill>
                  <a:schemeClr val="tx1"/>
                </a:solidFill>
                <a:ea typeface="宋体" panose="02010600030101010101" pitchFamily="2" charset="-122"/>
              </a:rPr>
              <a:t>3</a:t>
            </a:r>
            <a:r>
              <a:rPr lang="en-US" altLang="zh-CN" sz="1800">
                <a:solidFill>
                  <a:schemeClr val="tx1"/>
                </a:solidFill>
                <a:ea typeface="宋体" panose="02010600030101010101" pitchFamily="2" charset="-122"/>
              </a:rPr>
              <a:t>)</a:t>
            </a:r>
            <a:endParaRPr lang="en-US" altLang="zh-CN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5033" name="Text Box 41"/>
          <p:cNvSpPr txBox="1">
            <a:spLocks noChangeArrowheads="1"/>
          </p:cNvSpPr>
          <p:nvPr/>
        </p:nvSpPr>
        <p:spPr bwMode="auto">
          <a:xfrm>
            <a:off x="2354273" y="4729152"/>
            <a:ext cx="4635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>
                <a:solidFill>
                  <a:schemeClr val="tx1"/>
                </a:solidFill>
                <a:ea typeface="宋体" panose="02010600030101010101" pitchFamily="2" charset="-122"/>
              </a:rPr>
              <a:t>(1)</a:t>
            </a:r>
            <a:endParaRPr lang="en-US" altLang="zh-CN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5034" name="Text Box 42"/>
          <p:cNvSpPr txBox="1">
            <a:spLocks noChangeArrowheads="1"/>
          </p:cNvSpPr>
          <p:nvPr/>
        </p:nvSpPr>
        <p:spPr bwMode="auto">
          <a:xfrm>
            <a:off x="4502160" y="4719627"/>
            <a:ext cx="4635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>
                <a:solidFill>
                  <a:schemeClr val="tx1"/>
                </a:solidFill>
                <a:ea typeface="宋体" panose="02010600030101010101" pitchFamily="2" charset="-122"/>
              </a:rPr>
              <a:t>(2)</a:t>
            </a:r>
            <a:endParaRPr lang="en-US" altLang="zh-CN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5035" name="Text Box 43"/>
          <p:cNvSpPr txBox="1">
            <a:spLocks noChangeArrowheads="1"/>
          </p:cNvSpPr>
          <p:nvPr/>
        </p:nvSpPr>
        <p:spPr bwMode="auto">
          <a:xfrm>
            <a:off x="6135698" y="4681527"/>
            <a:ext cx="4635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>
                <a:solidFill>
                  <a:schemeClr val="tx1"/>
                </a:solidFill>
                <a:ea typeface="宋体" panose="02010600030101010101" pitchFamily="2" charset="-122"/>
              </a:rPr>
              <a:t>(3)</a:t>
            </a:r>
            <a:endParaRPr lang="en-US" altLang="zh-CN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5036" name="Text Box 44"/>
          <p:cNvSpPr txBox="1">
            <a:spLocks noChangeArrowheads="1"/>
          </p:cNvSpPr>
          <p:nvPr/>
        </p:nvSpPr>
        <p:spPr bwMode="auto">
          <a:xfrm>
            <a:off x="1014413" y="412750"/>
            <a:ext cx="18415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zh-CN" sz="2400">
              <a:ea typeface="宋体" panose="02010600030101010101" pitchFamily="2" charset="-122"/>
            </a:endParaRPr>
          </a:p>
        </p:txBody>
      </p:sp>
      <p:sp>
        <p:nvSpPr>
          <p:cNvPr id="85037" name="Freeform 45"/>
          <p:cNvSpPr/>
          <p:nvPr/>
        </p:nvSpPr>
        <p:spPr bwMode="auto">
          <a:xfrm>
            <a:off x="4498985" y="2946389"/>
            <a:ext cx="9525" cy="1012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" y="638"/>
              </a:cxn>
            </a:cxnLst>
            <a:rect l="0" t="0" r="r" b="b"/>
            <a:pathLst>
              <a:path w="6" h="638">
                <a:moveTo>
                  <a:pt x="0" y="0"/>
                </a:moveTo>
                <a:lnTo>
                  <a:pt x="6" y="638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3200"/>
          </a:p>
        </p:txBody>
      </p:sp>
      <p:pic>
        <p:nvPicPr>
          <p:cNvPr id="85038" name="Picture 46" descr="TRDOW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0623" y="1901814"/>
            <a:ext cx="5810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039" name="Picture 47" descr="TRDOW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8510" y="1901814"/>
            <a:ext cx="5810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040" name="Picture 48" descr="TRDOW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1857364"/>
            <a:ext cx="5810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5043" name="Text Box 51"/>
          <p:cNvSpPr txBox="1">
            <a:spLocks noChangeArrowheads="1"/>
          </p:cNvSpPr>
          <p:nvPr/>
        </p:nvSpPr>
        <p:spPr bwMode="auto">
          <a:xfrm>
            <a:off x="210155" y="1428736"/>
            <a:ext cx="860425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）当纸板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垂直于</a:t>
            </a:r>
            <a:r>
              <a:rPr lang="zh-CN" altLang="en-US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投影面时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的正投影成为</a:t>
            </a:r>
            <a:r>
              <a:rPr lang="en-US" altLang="zh-CN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altLang="en-US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5044" name="Rectangle 52"/>
          <p:cNvSpPr>
            <a:spLocks noChangeArrowheads="1"/>
          </p:cNvSpPr>
          <p:nvPr/>
        </p:nvSpPr>
        <p:spPr bwMode="auto">
          <a:xfrm>
            <a:off x="1000100" y="142852"/>
            <a:ext cx="2740025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通过观察、测量可知：</a:t>
            </a:r>
            <a:endParaRPr lang="zh-CN" altLang="en-US" sz="20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5045" name="Rectangle 53"/>
          <p:cNvSpPr>
            <a:spLocks noChangeArrowheads="1"/>
          </p:cNvSpPr>
          <p:nvPr/>
        </p:nvSpPr>
        <p:spPr bwMode="auto">
          <a:xfrm>
            <a:off x="211110" y="500042"/>
            <a:ext cx="8262198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）当纸板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平行于</a:t>
            </a:r>
            <a:r>
              <a:rPr lang="zh-CN" altLang="en-US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投影面时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的正投影与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en-US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r>
              <a:rPr lang="zh-CN" altLang="en-US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形状、</a:t>
            </a:r>
            <a:r>
              <a:rPr lang="zh-CN" altLang="en-US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大小 </a:t>
            </a:r>
            <a:r>
              <a:rPr lang="en-US" altLang="zh-CN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5046" name="Rectangle 54"/>
          <p:cNvSpPr>
            <a:spLocks noChangeArrowheads="1"/>
          </p:cNvSpPr>
          <p:nvPr/>
        </p:nvSpPr>
        <p:spPr bwMode="auto">
          <a:xfrm>
            <a:off x="214282" y="928670"/>
            <a:ext cx="8768747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）当纸板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倾斜于</a:t>
            </a:r>
            <a:r>
              <a:rPr lang="zh-CN" altLang="en-US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投影面时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的正投影与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en-US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的形状、大小 </a:t>
            </a:r>
            <a:r>
              <a:rPr lang="zh-CN" altLang="en-US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5047" name="Rectangle 55"/>
          <p:cNvSpPr>
            <a:spLocks noChangeArrowheads="1"/>
          </p:cNvSpPr>
          <p:nvPr/>
        </p:nvSpPr>
        <p:spPr bwMode="auto">
          <a:xfrm>
            <a:off x="7283472" y="428604"/>
            <a:ext cx="1090603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一样</a:t>
            </a:r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5048" name="Rectangle 56"/>
          <p:cNvSpPr>
            <a:spLocks noChangeArrowheads="1"/>
          </p:cNvSpPr>
          <p:nvPr/>
        </p:nvSpPr>
        <p:spPr bwMode="auto">
          <a:xfrm>
            <a:off x="7215206" y="928670"/>
            <a:ext cx="1522404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发生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变化</a:t>
            </a:r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5049" name="Rectangle 57"/>
          <p:cNvSpPr>
            <a:spLocks noChangeArrowheads="1"/>
          </p:cNvSpPr>
          <p:nvPr/>
        </p:nvSpPr>
        <p:spPr bwMode="auto">
          <a:xfrm>
            <a:off x="5853757" y="1357298"/>
            <a:ext cx="1709737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一条线段</a:t>
            </a:r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85720" y="5072074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33CC"/>
                </a:solidFill>
              </a:rPr>
              <a:t>正投影的性质</a:t>
            </a:r>
            <a:endParaRPr lang="zh-CN" altLang="en-US" sz="2400" b="1" dirty="0">
              <a:solidFill>
                <a:srgbClr val="FF33CC"/>
              </a:solidFill>
            </a:endParaRPr>
          </a:p>
        </p:txBody>
      </p:sp>
      <p:sp>
        <p:nvSpPr>
          <p:cNvPr id="59" name="Rectangle 1"/>
          <p:cNvSpPr>
            <a:spLocks noChangeArrowheads="1"/>
          </p:cNvSpPr>
          <p:nvPr/>
        </p:nvSpPr>
        <p:spPr bwMode="auto">
          <a:xfrm>
            <a:off x="428596" y="5572140"/>
            <a:ext cx="7358114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当物体的某个面平行于投影面时，这个面的正投影与这个面的形状、大小完全相同</a:t>
            </a:r>
            <a:r>
              <a:rPr kumimoji="0" lang="en-US" altLang="zh-CN" sz="24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5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5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5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50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50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50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50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50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50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50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50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5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5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5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5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5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5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5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5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5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5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5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5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5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5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5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85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85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85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43" grpId="0" bldLvl="0" animBg="1"/>
      <p:bldP spid="85044" grpId="0" bldLvl="0" animBg="1"/>
      <p:bldP spid="85045" grpId="0" bldLvl="0" animBg="1"/>
      <p:bldP spid="85046" grpId="0" bldLvl="0" animBg="1"/>
      <p:bldP spid="85047" grpId="0" bldLvl="0" animBg="1"/>
      <p:bldP spid="85048" grpId="0" bldLvl="0" animBg="1"/>
      <p:bldP spid="85049" grpId="0" bldLvl="0" animBg="1"/>
      <p:bldP spid="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id:2147497414;FounderC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14290"/>
            <a:ext cx="85725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1857356" y="214290"/>
            <a:ext cx="685804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画出如图所示摆放的正方体在投影面上的正投影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214282" y="1285860"/>
            <a:ext cx="8501122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分析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当正方体在如图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所示的位置时，正方体的一个面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及其相对的另一面与投影面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，这两个面的正投影是与正方体的一个面的形状、大小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的正方形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A'B'C'D'.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A'B'C'D'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的四条边分别是正方体其余四个面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这些面垂直于投影面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因此，正方体的正投影是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6870" y="4286250"/>
            <a:ext cx="708279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当正方体在如图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所示的位置时，它的面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和面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ABGF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倾斜于投影面，它们的投影是</a:t>
            </a:r>
            <a:r>
              <a:rPr lang="zh-CN" altLang="en-US" sz="2400" i="1" u="sng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　　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;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正方体其余两个侧面的投影也分别是</a:t>
            </a:r>
            <a:r>
              <a:rPr lang="zh-CN" altLang="en-US" sz="2400" i="1" u="sng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　　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;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上、下底面的投影分别是</a:t>
            </a:r>
            <a:r>
              <a:rPr lang="zh-CN" altLang="en-US" sz="2400" i="1" u="sng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　　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和</a:t>
            </a:r>
            <a:r>
              <a:rPr lang="zh-CN" altLang="en-US" sz="2400" i="1" u="sng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　　</a:t>
            </a:r>
            <a:r>
              <a:rPr lang="en-US" altLang="zh-CN" sz="24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因此，正方体的投影是</a:t>
            </a:r>
            <a:r>
              <a:rPr lang="zh-CN" altLang="en-US" sz="2400" i="1" u="sng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　　</a:t>
            </a:r>
            <a:r>
              <a:rPr lang="en-US" altLang="zh-CN" sz="24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i="1" dirty="0" smtClean="0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</a:rPr>
              <a:t> </a:t>
            </a:r>
            <a:endParaRPr lang="en-US" altLang="zh-CN" sz="2400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bldLvl="0" animBg="1"/>
      <p:bldP spid="6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2461</Words>
  <Application>WPS 演示</Application>
  <PresentationFormat>宽屏</PresentationFormat>
  <Paragraphs>361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楷体_GB2312</vt:lpstr>
      <vt:lpstr>新宋体</vt:lpstr>
      <vt:lpstr>方正书宋_GBK</vt:lpstr>
      <vt:lpstr>Arial Unicode MS</vt:lpstr>
      <vt:lpstr>Times New Roman</vt:lpstr>
      <vt:lpstr>黑体</vt:lpstr>
      <vt:lpstr>方正黑体_GBK</vt:lpstr>
      <vt:lpstr>方正楷体_GBK</vt:lpstr>
      <vt:lpstr>方正书宋_GBK</vt:lpstr>
      <vt:lpstr>Arial</vt:lpstr>
      <vt:lpstr>方正黑体_GBK</vt:lpstr>
      <vt:lpstr>微软雅黑</vt:lpstr>
      <vt:lpstr>1_Office 主题</vt:lpstr>
      <vt:lpstr>2_Office 主题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如图所示，把一块正方形硬纸板P（例如正方形ABCD）放在三个不同的位置：（1）纸板平行于投影面；（2）纸板倾斜于投影面；（3）纸板垂直于投影面.三种情形下纸板的正投影各是什么形状？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lenovop</dc:creator>
  <cp:lastModifiedBy>lenovop</cp:lastModifiedBy>
  <cp:revision>6</cp:revision>
  <dcterms:created xsi:type="dcterms:W3CDTF">2020-09-09T03:32:00Z</dcterms:created>
  <dcterms:modified xsi:type="dcterms:W3CDTF">2020-10-09T03:35:42Z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