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19"/>
  </p:notesMasterIdLst>
  <p:sldIdLst>
    <p:sldId id="270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26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5.jpeg"/><Relationship Id="rId15" Type="http://schemas.openxmlformats.org/officeDocument/2006/relationships/vmlDrawing" Target="../drawings/vmlDrawing4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9.png"/><Relationship Id="rId12" Type="http://schemas.openxmlformats.org/officeDocument/2006/relationships/image" Target="../media/image8.png"/><Relationship Id="rId11" Type="http://schemas.openxmlformats.org/officeDocument/2006/relationships/image" Target="../media/image7.png"/><Relationship Id="rId10" Type="http://schemas.openxmlformats.org/officeDocument/2006/relationships/image" Target="../media/image27.wmf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9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8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wmf"/><Relationship Id="rId8" Type="http://schemas.openxmlformats.org/officeDocument/2006/relationships/oleObject" Target="../embeddings/oleObject22.bin"/><Relationship Id="rId7" Type="http://schemas.openxmlformats.org/officeDocument/2006/relationships/oleObject" Target="../embeddings/oleObject21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30.png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.bin"/><Relationship Id="rId8" Type="http://schemas.openxmlformats.org/officeDocument/2006/relationships/image" Target="../media/image37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34.png"/><Relationship Id="rId17" Type="http://schemas.openxmlformats.org/officeDocument/2006/relationships/vmlDrawing" Target="../drawings/vmlDrawing7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9.png"/><Relationship Id="rId14" Type="http://schemas.openxmlformats.org/officeDocument/2006/relationships/image" Target="../media/image8.png"/><Relationship Id="rId13" Type="http://schemas.openxmlformats.org/officeDocument/2006/relationships/image" Target="../media/image7.png"/><Relationship Id="rId12" Type="http://schemas.openxmlformats.org/officeDocument/2006/relationships/image" Target="../media/image39.wmf"/><Relationship Id="rId11" Type="http://schemas.openxmlformats.org/officeDocument/2006/relationships/oleObject" Target="../embeddings/oleObject27.bin"/><Relationship Id="rId10" Type="http://schemas.openxmlformats.org/officeDocument/2006/relationships/image" Target="../media/image38.wmf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oleObject" Target="../embeddings/oleObject3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oleObject" Target="../embeddings/oleObject7.bin"/><Relationship Id="rId7" Type="http://schemas.openxmlformats.org/officeDocument/2006/relationships/image" Target="../media/image15.wmf"/><Relationship Id="rId6" Type="http://schemas.openxmlformats.org/officeDocument/2006/relationships/oleObject" Target="../embeddings/oleObject6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4.bin"/><Relationship Id="rId19" Type="http://schemas.openxmlformats.org/officeDocument/2006/relationships/vmlDrawing" Target="../drawings/vmlDrawing2.vml"/><Relationship Id="rId18" Type="http://schemas.openxmlformats.org/officeDocument/2006/relationships/slideLayout" Target="../slideLayouts/slideLayout8.xml"/><Relationship Id="rId17" Type="http://schemas.openxmlformats.org/officeDocument/2006/relationships/image" Target="../media/image9.png"/><Relationship Id="rId16" Type="http://schemas.openxmlformats.org/officeDocument/2006/relationships/image" Target="../media/image8.png"/><Relationship Id="rId15" Type="http://schemas.openxmlformats.org/officeDocument/2006/relationships/image" Target="../media/image7.png"/><Relationship Id="rId14" Type="http://schemas.openxmlformats.org/officeDocument/2006/relationships/image" Target="../media/image18.wmf"/><Relationship Id="rId13" Type="http://schemas.openxmlformats.org/officeDocument/2006/relationships/oleObject" Target="../embeddings/oleObject10.bin"/><Relationship Id="rId12" Type="http://schemas.openxmlformats.org/officeDocument/2006/relationships/image" Target="../media/image17.wmf"/><Relationship Id="rId11" Type="http://schemas.openxmlformats.org/officeDocument/2006/relationships/oleObject" Target="../embeddings/oleObject9.bin"/><Relationship Id="rId10" Type="http://schemas.openxmlformats.org/officeDocument/2006/relationships/image" Target="../media/image16.wmf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23.wmf"/><Relationship Id="rId6" Type="http://schemas.openxmlformats.org/officeDocument/2006/relationships/oleObject" Target="../embeddings/oleObject13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2.bin"/><Relationship Id="rId3" Type="http://schemas.openxmlformats.org/officeDocument/2006/relationships/image" Target="../media/image21.wmf"/><Relationship Id="rId2" Type="http://schemas.openxmlformats.org/officeDocument/2006/relationships/oleObject" Target="../embeddings/oleObject11.bin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8.xml"/><Relationship Id="rId10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6572478" y="1063670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1357290" y="3000372"/>
          <a:ext cx="571504" cy="77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3" imgW="7010400" imgH="9448800" progId="Equation.DSMT4">
                  <p:embed/>
                </p:oleObj>
              </mc:Choice>
              <mc:Fallback>
                <p:oleObj name="Equation" r:id="rId3" imgW="70104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57290" y="3000372"/>
                        <a:ext cx="571504" cy="7702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428992" y="3000372"/>
          <a:ext cx="642942" cy="7118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5" imgW="8534400" imgH="9448800" progId="Equation.DSMT4">
                  <p:embed/>
                </p:oleObj>
              </mc:Choice>
              <mc:Fallback>
                <p:oleObj name="Equation" r:id="rId5" imgW="85344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28992" y="3000372"/>
                        <a:ext cx="642942" cy="71182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85720" y="857232"/>
            <a:ext cx="664373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一定质量的干松木，当它的体积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时，它的密度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的函数关系式是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     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4357686" y="3929066"/>
          <a:ext cx="374652" cy="82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7" imgW="4267200" imgH="9448800" progId="Equation.DSMT4">
                  <p:embed/>
                </p:oleObj>
              </mc:Choice>
              <mc:Fallback>
                <p:oleObj name="Equation" r:id="rId7" imgW="4267200" imgH="94488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57686" y="3929066"/>
                        <a:ext cx="374652" cy="8295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5143504" y="5214950"/>
          <a:ext cx="714380" cy="7909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9" imgW="8534400" imgH="9448800" progId="Equation.DSMT4">
                  <p:embed/>
                </p:oleObj>
              </mc:Choice>
              <mc:Fallback>
                <p:oleObj name="Equation" r:id="rId9" imgW="8534400" imgH="9448800" progId="Equation.DSMT4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43504" y="5214950"/>
                        <a:ext cx="714380" cy="79092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357158" y="3929066"/>
            <a:ext cx="7500990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根据物理知识得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∵体积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时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它的密度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5×10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kg/m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=2×0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5×10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=1000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85918" y="207167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bldLvl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857224" y="214290"/>
            <a:ext cx="6786610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如果变阻器两端电压不变，那么通过变阻器的电流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与电阻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之间的函数关系图象大致是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0" name="图片 15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500298" y="1714488"/>
            <a:ext cx="2714644" cy="2221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928662" y="4143380"/>
            <a:ext cx="614366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依题意，得电压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)=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电阻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)×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电流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U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一定时，可得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 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，∴函数图象为双曲线在第一象限的部分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5429256" y="4500570"/>
          <a:ext cx="285752" cy="5905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3" imgW="4572000" imgH="9448800" progId="Equation.DSMT4">
                  <p:embed/>
                </p:oleObj>
              </mc:Choice>
              <mc:Fallback>
                <p:oleObj name="Equation" r:id="rId3" imgW="4572000" imgH="9448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29256" y="4500570"/>
                        <a:ext cx="285752" cy="5905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143372" y="107154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57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5500694" y="500042"/>
            <a:ext cx="3206944" cy="2500330"/>
          </a:xfrm>
          <a:prstGeom prst="rect">
            <a:avLst/>
          </a:prstGeom>
          <a:noFill/>
          <a:ln>
            <a:noFill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42844" y="857797"/>
            <a:ext cx="5214974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二氧化碳的密度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关于其体积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的函数关系如图所示，那么函数关系式是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    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42844" y="3571876"/>
            <a:ext cx="8429684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由题意得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成反比例函数的关系，设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ρ=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，根据图象信息可得当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=19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ρV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=19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8×0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5=9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9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，即可得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5605" name="Object 5"/>
          <p:cNvGraphicFramePr>
            <a:graphicFrameLocks noChangeAspect="1"/>
          </p:cNvGraphicFramePr>
          <p:nvPr/>
        </p:nvGraphicFramePr>
        <p:xfrm>
          <a:off x="7643834" y="3571876"/>
          <a:ext cx="374652" cy="82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3" imgW="4267200" imgH="9448800" progId="Equation.DSMT4">
                  <p:embed/>
                </p:oleObj>
              </mc:Choice>
              <mc:Fallback>
                <p:oleObj name="Equation" r:id="rId3" imgW="4267200" imgH="944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43834" y="3571876"/>
                        <a:ext cx="374652" cy="8295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6"/>
          <p:cNvGraphicFramePr>
            <a:graphicFrameLocks noChangeAspect="1"/>
          </p:cNvGraphicFramePr>
          <p:nvPr/>
        </p:nvGraphicFramePr>
        <p:xfrm>
          <a:off x="5572132" y="4857760"/>
          <a:ext cx="484190" cy="750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5" imgW="6096000" imgH="9448800" progId="Equation.DSMT4">
                  <p:embed/>
                </p:oleObj>
              </mc:Choice>
              <mc:Fallback>
                <p:oleObj name="Equation" r:id="rId5" imgW="6096000" imgH="94488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72132" y="4857760"/>
                        <a:ext cx="484190" cy="7504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7" name="Object 7"/>
          <p:cNvGraphicFramePr>
            <a:graphicFrameLocks noChangeAspect="1"/>
          </p:cNvGraphicFramePr>
          <p:nvPr/>
        </p:nvGraphicFramePr>
        <p:xfrm>
          <a:off x="7429520" y="4857760"/>
          <a:ext cx="495712" cy="768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7" imgW="6096000" imgH="9448800" progId="Equation.DSMT4">
                  <p:embed/>
                </p:oleObj>
              </mc:Choice>
              <mc:Fallback>
                <p:oleObj name="Equation" r:id="rId7" imgW="6096000" imgH="94488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29520" y="4857760"/>
                        <a:ext cx="495712" cy="7683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8" name="Object 8"/>
          <p:cNvGraphicFramePr>
            <a:graphicFrameLocks noChangeAspect="1"/>
          </p:cNvGraphicFramePr>
          <p:nvPr/>
        </p:nvGraphicFramePr>
        <p:xfrm>
          <a:off x="857224" y="2643182"/>
          <a:ext cx="857256" cy="66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8" imgW="12192000" imgH="9448800" progId="Equation.DSMT4">
                  <p:embed/>
                </p:oleObj>
              </mc:Choice>
              <mc:Fallback>
                <p:oleObj name="Equation" r:id="rId8" imgW="12192000" imgH="94488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7224" y="2643182"/>
                        <a:ext cx="857256" cy="6643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60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643570" y="714356"/>
            <a:ext cx="296049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928662" y="214290"/>
            <a:ext cx="471490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在压力不变的情况下，某物体承受的压强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是它的受力面积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的反比例函数，其图象如图所示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14282" y="2000240"/>
            <a:ext cx="7786742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求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之间的函数关系式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求当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时物体承受的压强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若要获得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2500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的压强，受力面积应为多少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2071670" y="3143248"/>
          <a:ext cx="387350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3" imgW="3962400" imgH="9448800" progId="Equation.DSMT4">
                  <p:embed/>
                </p:oleObj>
              </mc:Choice>
              <mc:Fallback>
                <p:oleObj name="Equation" r:id="rId3" imgW="3962400" imgH="944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1670" y="3143248"/>
                        <a:ext cx="387350" cy="9223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1643042" y="4786322"/>
          <a:ext cx="704341" cy="839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5" imgW="7924800" imgH="9448800" progId="Equation.DSMT4">
                  <p:embed/>
                </p:oleObj>
              </mc:Choice>
              <mc:Fallback>
                <p:oleObj name="Equation" r:id="rId5" imgW="7924800" imgH="9448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43042" y="4786322"/>
                        <a:ext cx="704341" cy="8397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3714744" y="5429264"/>
          <a:ext cx="642942" cy="830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7" imgW="7315200" imgH="9448800" progId="Equation.DSMT4">
                  <p:embed/>
                </p:oleObj>
              </mc:Choice>
              <mc:Fallback>
                <p:oleObj name="Equation" r:id="rId7" imgW="7315200" imgH="94488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14744" y="5429264"/>
                        <a:ext cx="642942" cy="83046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285720" y="3214686"/>
            <a:ext cx="478634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设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在这个函数的图象上，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的函数关系式为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&gt;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6633" name="Object 9"/>
          <p:cNvGraphicFramePr>
            <a:graphicFrameLocks noChangeAspect="1"/>
          </p:cNvGraphicFramePr>
          <p:nvPr/>
        </p:nvGraphicFramePr>
        <p:xfrm>
          <a:off x="5572132" y="3857628"/>
          <a:ext cx="509590" cy="658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9" imgW="7315200" imgH="9448800" progId="Equation.DSMT4">
                  <p:embed/>
                </p:oleObj>
              </mc:Choice>
              <mc:Fallback>
                <p:oleObj name="Equation" r:id="rId9" imgW="7315200" imgH="94488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72132" y="3857628"/>
                        <a:ext cx="509590" cy="6582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5072066" y="3286124"/>
            <a:ext cx="378621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6638" name="Object 14"/>
          <p:cNvGraphicFramePr>
            <a:graphicFrameLocks noChangeAspect="1"/>
          </p:cNvGraphicFramePr>
          <p:nvPr/>
        </p:nvGraphicFramePr>
        <p:xfrm>
          <a:off x="5572132" y="5214950"/>
          <a:ext cx="622202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11" imgW="9144000" imgH="9448800" progId="Equation.DSMT4">
                  <p:embed/>
                </p:oleObj>
              </mc:Choice>
              <mc:Fallback>
                <p:oleObj name="Equation" r:id="rId11" imgW="9144000" imgH="9448800" progId="Equation.DSMT4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72132" y="5214950"/>
                        <a:ext cx="622202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5143504" y="4643446"/>
            <a:ext cx="342902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令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NEU-BZ-S92"/>
              </a:rPr>
              <a:t>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动作按钮: 第一张 16">
            <a:hlinkClick r:id="" action="ppaction://hlinkshowjump?jump=firstslide" highlightClick="1"/>
          </p:cNvPr>
          <p:cNvSpPr/>
          <p:nvPr/>
        </p:nvSpPr>
        <p:spPr>
          <a:xfrm>
            <a:off x="6194137" y="6198577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bldLvl="0" animBg="1"/>
      <p:bldP spid="26634" grpId="0" bldLvl="0" animBg="1"/>
      <p:bldP spid="2663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357290" y="1785926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第二十六章       反比例函数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14348" y="3000372"/>
            <a:ext cx="70723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26.2  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实际问题与反比例函数（第</a:t>
            </a:r>
            <a: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AutoShape 11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/>
          </a:p>
        </p:txBody>
      </p:sp>
      <p:sp>
        <p:nvSpPr>
          <p:cNvPr id="16396" name="AutoShape 12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16399" name="Group 4"/>
          <p:cNvGrpSpPr/>
          <p:nvPr/>
        </p:nvGrpSpPr>
        <p:grpSpPr bwMode="auto">
          <a:xfrm>
            <a:off x="5215573" y="213995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37181" y="1052812"/>
            <a:ext cx="757242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有一个可以改变体积的密闭容器内装有一定质量的二氧化碳，当改变容器的体积时，气体的密度也会随之改变，密度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单位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是体积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单位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的反比例函数，它的图象如图所示，当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时，气体的密度是多少千克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8662" y="21429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问题思考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098" name="图片 145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068814" y="4377060"/>
            <a:ext cx="3357586" cy="2255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d:2147495563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8327" y="214290"/>
            <a:ext cx="85725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45415" y="214630"/>
            <a:ext cx="8262620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          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教材例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小伟欲用撬棍撬动一块大石头，已知阻力和阻力臂分别为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8355" marR="0" lvl="0" indent="-80835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动力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与动力臂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有怎样的函数关系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当动力臂为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时，撬动石头至少需要多大的力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94080" marR="0" lvl="0" indent="-89408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若想使动力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不超过题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中所用力的一半，则动力臂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至少要加长多少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                                                          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2786058"/>
            <a:ext cx="2185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回答下列问题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214282" y="3214686"/>
            <a:ext cx="6429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杠杆原理中的等量关系是什么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282" y="3571876"/>
            <a:ext cx="73581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阻力和阻力臂一定时，其乘积是常数，动力</a:t>
            </a:r>
            <a:r>
              <a:rPr lang="en-US" altLang="zh-CN" sz="20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与动力臂</a:t>
            </a:r>
            <a:r>
              <a:rPr lang="en-US" altLang="zh-CN" sz="20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有怎样的函数关系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282" y="4286256"/>
            <a:ext cx="67151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如何求动力</a:t>
            </a:r>
            <a:r>
              <a:rPr lang="en-US" altLang="zh-CN" sz="20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与动力臂</a:t>
            </a:r>
            <a:r>
              <a:rPr lang="en-US" altLang="zh-CN" sz="20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之间的函数解析式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282" y="4714884"/>
            <a:ext cx="67929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当自变量</a:t>
            </a:r>
            <a:r>
              <a:rPr lang="en-US" altLang="zh-CN" sz="20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000" i="1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时，你能否求出对应的函数值</a:t>
            </a:r>
            <a:r>
              <a:rPr lang="en-US" altLang="zh-CN" sz="20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282" y="5143512"/>
            <a:ext cx="8286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在动力</a:t>
            </a:r>
            <a:r>
              <a:rPr lang="en-US" altLang="zh-CN" sz="20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与动力臂</a:t>
            </a:r>
            <a:r>
              <a:rPr lang="en-US" altLang="zh-CN" sz="20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的函数关系中，函数值随自变量的增大怎样变化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4282" y="5572140"/>
            <a:ext cx="76438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en-US" altLang="zh-CN" sz="2000" dirty="0" smtClean="0">
                <a:solidFill>
                  <a:srgbClr val="FF33CC"/>
                </a:solidFill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“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动力</a:t>
            </a:r>
            <a:r>
              <a:rPr lang="en-US" altLang="zh-CN" sz="20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不超过题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中所用力的一半</a:t>
            </a:r>
            <a:r>
              <a:rPr lang="zh-CN" altLang="en-US" sz="2000" dirty="0" smtClean="0">
                <a:solidFill>
                  <a:srgbClr val="FF33CC"/>
                </a:solidFill>
                <a:latin typeface="Arial" panose="020B0604020202020204"/>
                <a:ea typeface="宋体" panose="02010600030101010101" pitchFamily="2" charset="-122"/>
                <a:cs typeface="方正书宋_GBK" charset="-122"/>
              </a:rPr>
              <a:t>”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的含义是什么意思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4282" y="6000768"/>
            <a:ext cx="5643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你能结合函数图象，用方程思想求解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吗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4282" y="6357958"/>
            <a:ext cx="69627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你还能用不等式等其他方法求解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吗</a:t>
            </a:r>
            <a:r>
              <a:rPr lang="en-US" altLang="zh-CN" sz="20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2000" dirty="0" smtClean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357166"/>
            <a:ext cx="7143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动力</a:t>
            </a:r>
            <a:r>
              <a:rPr lang="en-US" altLang="zh-CN" sz="24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与动力臂</a:t>
            </a:r>
            <a:r>
              <a:rPr lang="en-US" altLang="zh-CN" sz="24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有怎样的函数关系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当动力臂为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时，撬动石头至少需要多大的力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2400" dirty="0">
              <a:solidFill>
                <a:srgbClr val="FF33CC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57158" y="1357298"/>
            <a:ext cx="828680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根据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杠杆原理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，得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3857628"/>
            <a:ext cx="70723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当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endParaRPr lang="en-US" altLang="zh-CN" sz="28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0100" y="2500306"/>
            <a:ext cx="70723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所以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关于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的函数解析式为</a:t>
            </a:r>
            <a:endParaRPr lang="en-US" altLang="zh-CN" sz="32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lvl="0" eaLnBrk="0" hangingPunct="0"/>
            <a:r>
              <a:rPr lang="en-US" altLang="zh-CN" sz="32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3200" i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3428992" y="3000372"/>
          <a:ext cx="503240" cy="678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7010400" imgH="9448800" progId="Equation.DSMT4">
                  <p:embed/>
                </p:oleObj>
              </mc:Choice>
              <mc:Fallback>
                <p:oleObj name="Equation" r:id="rId2" imgW="70104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28992" y="3000372"/>
                        <a:ext cx="503240" cy="6782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56870" y="4514215"/>
            <a:ext cx="607885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对于函数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，当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，此时杠杆平衡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因此，撬动石头至少需要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的力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800" dirty="0"/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3857620" y="3571876"/>
          <a:ext cx="785818" cy="942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7010400" imgH="9448800" progId="Equation.DSMT4">
                  <p:embed/>
                </p:oleObj>
              </mc:Choice>
              <mc:Fallback>
                <p:oleObj name="Equation" r:id="rId4" imgW="7010400" imgH="94488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57620" y="3571876"/>
                        <a:ext cx="785818" cy="94204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2354254" y="4431356"/>
          <a:ext cx="503238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7010400" imgH="9448800" progId="Equation.DSMT4">
                  <p:embed/>
                </p:oleObj>
              </mc:Choice>
              <mc:Fallback>
                <p:oleObj name="Equation" r:id="rId6" imgW="7010400" imgH="94488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54254" y="4431356"/>
                        <a:ext cx="503238" cy="6778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bldLvl="0" animBg="1"/>
      <p:bldP spid="4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285728"/>
            <a:ext cx="66437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若想使动力</a:t>
            </a:r>
            <a:r>
              <a:rPr lang="en-US" altLang="zh-CN" sz="28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不超过题</a:t>
            </a:r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中所用力的一半，则动力臂</a:t>
            </a:r>
            <a:r>
              <a:rPr lang="en-US" altLang="zh-CN" sz="28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en-US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至少要加长多少</a:t>
            </a:r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 </a:t>
            </a:r>
            <a:endParaRPr lang="zh-CN" altLang="en-US" sz="2800" dirty="0">
              <a:solidFill>
                <a:srgbClr val="FF33CC"/>
              </a:solidFill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28596" y="1285860"/>
            <a:ext cx="785818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对于函数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的增大而减小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因此，只要求出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时对应的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的值，就能确定动力臂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至少应加长的量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3286116" y="1142984"/>
          <a:ext cx="431802" cy="581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7010400" imgH="9448800" progId="Equation.DSMT4">
                  <p:embed/>
                </p:oleObj>
              </mc:Choice>
              <mc:Fallback>
                <p:oleObj name="Equation" r:id="rId2" imgW="70104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86116" y="1142984"/>
                        <a:ext cx="431802" cy="58199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500034" y="2357430"/>
            <a:ext cx="721523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2071670" y="2357430"/>
          <a:ext cx="331841" cy="857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71670" y="2357430"/>
                        <a:ext cx="331841" cy="85725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1214414" y="2928934"/>
          <a:ext cx="571504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6" imgW="7315200" imgH="9448800" progId="Equation.DSMT4">
                  <p:embed/>
                </p:oleObj>
              </mc:Choice>
              <mc:Fallback>
                <p:oleObj name="Equation" r:id="rId6" imgW="7315200" imgH="94488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14414" y="2928934"/>
                        <a:ext cx="571504" cy="7381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4714876" y="2428868"/>
          <a:ext cx="582405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8" imgW="7010400" imgH="9448800" progId="Equation.DSMT4">
                  <p:embed/>
                </p:oleObj>
              </mc:Choice>
              <mc:Fallback>
                <p:oleObj name="Equation" r:id="rId8" imgW="7010400" imgH="9448800" progId="Equation.DSMT4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14876" y="2428868"/>
                        <a:ext cx="582405" cy="78581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571472" y="3500438"/>
            <a:ext cx="792961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对于函数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，当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&gt;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越大，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越小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因此，若想用力不超过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的一半，则动力臂至少要加长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8440" name="Object 8"/>
          <p:cNvGraphicFramePr>
            <a:graphicFrameLocks noChangeAspect="1"/>
          </p:cNvGraphicFramePr>
          <p:nvPr/>
        </p:nvGraphicFramePr>
        <p:xfrm>
          <a:off x="2285984" y="3571876"/>
          <a:ext cx="571504" cy="77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9" imgW="7010400" imgH="9448800" progId="Equation.DSMT4">
                  <p:embed/>
                </p:oleObj>
              </mc:Choice>
              <mc:Fallback>
                <p:oleObj name="Equation" r:id="rId9" imgW="7010400" imgH="9448800" progId="Equation.DSMT4">
                  <p:embed/>
                  <p:pic>
                    <p:nvPicPr>
                      <p:cNvPr id="0" name="图片 2052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85984" y="3571876"/>
                        <a:ext cx="571504" cy="7702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642910" y="4643446"/>
            <a:ext cx="7429552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另解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，因为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，所以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3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所以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若想用力不超过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的一半，则动力臂至少要加长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8442" name="Object 10"/>
          <p:cNvGraphicFramePr>
            <a:graphicFrameLocks noChangeAspect="1"/>
          </p:cNvGraphicFramePr>
          <p:nvPr/>
        </p:nvGraphicFramePr>
        <p:xfrm>
          <a:off x="2214546" y="4500570"/>
          <a:ext cx="500066" cy="674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11" imgW="7010400" imgH="9448800" progId="Equation.DSMT4">
                  <p:embed/>
                </p:oleObj>
              </mc:Choice>
              <mc:Fallback>
                <p:oleObj name="Equation" r:id="rId11" imgW="7010400" imgH="9448800" progId="Equation.DSMT4">
                  <p:embed/>
                  <p:pic>
                    <p:nvPicPr>
                      <p:cNvPr id="0" name="图片 2053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14546" y="4500570"/>
                        <a:ext cx="500066" cy="67400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3714744" y="4500570"/>
          <a:ext cx="500066" cy="674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13" imgW="7010400" imgH="9448800" progId="Equation.DSMT4">
                  <p:embed/>
                </p:oleObj>
              </mc:Choice>
              <mc:Fallback>
                <p:oleObj name="Equation" r:id="rId13" imgW="7010400" imgH="9448800" progId="Equation.DSMT4">
                  <p:embed/>
                  <p:pic>
                    <p:nvPicPr>
                      <p:cNvPr id="0" name="图片 2054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14744" y="4500570"/>
                        <a:ext cx="500066" cy="67400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571472" y="5715016"/>
            <a:ext cx="707236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追加思考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】</a:t>
            </a:r>
            <a:r>
              <a:rPr kumimoji="0" 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此题利用反比例函数知识解释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为什么使用撬棍时，动力臂越长越省力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ldLvl="0" animBg="1"/>
      <p:bldP spid="18435" grpId="0" bldLvl="0" animBg="1"/>
      <p:bldP spid="18439" grpId="0" bldLvl="0" animBg="1"/>
      <p:bldP spid="18441" grpId="0" bldLvl="0" animBg="1"/>
      <p:bldP spid="1844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d:2147495577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290"/>
            <a:ext cx="100013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51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357950" y="714356"/>
            <a:ext cx="2357454" cy="1948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428596" y="785794"/>
            <a:ext cx="5786478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教材例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一个用电器的电阻是可调节的，其范围为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110 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～ 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220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，已知电压为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，这个用电器的电路图如图所示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功率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与电阻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有怎样的函数关系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这个用电器的功率的范围是多少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14282" y="2643182"/>
            <a:ext cx="8001056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分析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电学知识中，用电器的功率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、电阻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、两端的电压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之间的等量关系式是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，也可以写成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，或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500034" y="4214818"/>
            <a:ext cx="692948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得功率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与电阻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之间的关系为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500034" y="4786322"/>
            <a:ext cx="828680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由反比例函数性质可得功率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随着电阻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的增大而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500034" y="5429989"/>
            <a:ext cx="8429684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当电阻最小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时，功率有最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值，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，当电阻最大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时，功率有最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值，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，所以用电器功率的范围是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/>
      <p:bldP spid="19462" grpId="0" bldLvl="0" animBg="1"/>
      <p:bldP spid="19463" grpId="0" bldLvl="0" animBg="1"/>
      <p:bldP spid="1946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214290"/>
            <a:ext cx="62151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功率</a:t>
            </a:r>
            <a:r>
              <a:rPr lang="en-US" altLang="zh-CN" sz="28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en-US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与电阻</a:t>
            </a:r>
            <a:r>
              <a:rPr lang="en-US" altLang="zh-CN" sz="28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有怎样的函数关系</a:t>
            </a:r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2800" dirty="0">
              <a:solidFill>
                <a:srgbClr val="FF33CC"/>
              </a:solidFill>
            </a:endParaRP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929322" y="1071546"/>
          <a:ext cx="642942" cy="731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2" imgW="8839200" imgH="10058400" progId="Equation.DSMT4">
                  <p:embed/>
                </p:oleObj>
              </mc:Choice>
              <mc:Fallback>
                <p:oleObj name="Equation" r:id="rId2" imgW="8839200" imgH="10058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29322" y="1071546"/>
                        <a:ext cx="642942" cy="7316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57158" y="1071546"/>
            <a:ext cx="750099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根据电学知识，当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kumimoji="0" lang="en-US" altLang="zh-C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8662" y="2000240"/>
            <a:ext cx="6000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这个用电器的功率的范围是多少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2400" dirty="0">
              <a:solidFill>
                <a:srgbClr val="FF33CC"/>
              </a:solidFill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571472" y="2714620"/>
            <a:ext cx="778674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根据反比例函数性质可知，电阻越大，功率越小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3500438"/>
            <a:ext cx="71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把电阻的最小值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dirty="0" smtClean="0"/>
              <a:t>=110</a:t>
            </a:r>
            <a:r>
              <a:rPr lang="zh-CN" altLang="en-US" sz="2400" dirty="0" smtClean="0"/>
              <a:t>代入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①式，得到功率的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最大</a:t>
            </a:r>
            <a:endParaRPr lang="en-US" altLang="zh-CN" sz="24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值              </a:t>
            </a:r>
            <a:r>
              <a:rPr lang="zh-CN" altLang="en-US" sz="2400" dirty="0" smtClean="0"/>
              <a:t>（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en-US" sz="2400" dirty="0" smtClean="0"/>
              <a:t>）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en-US" sz="2400" dirty="0"/>
          </a:p>
        </p:txBody>
      </p:sp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1392238" y="3929063"/>
          <a:ext cx="1881187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4" imgW="24079200" imgH="10058400" progId="Equation.DSMT4">
                  <p:embed/>
                </p:oleObj>
              </mc:Choice>
              <mc:Fallback>
                <p:oleObj name="Equation" r:id="rId4" imgW="24079200" imgH="100584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92238" y="3929063"/>
                        <a:ext cx="1881187" cy="7858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714348" y="4857760"/>
            <a:ext cx="6715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把电阻的最大值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dirty="0" smtClean="0"/>
              <a:t>=220</a:t>
            </a:r>
            <a:r>
              <a:rPr lang="zh-CN" altLang="en-US" sz="2400" dirty="0" smtClean="0"/>
              <a:t>代入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/>
              <a:t>= 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①式</a:t>
            </a:r>
            <a:r>
              <a:rPr lang="zh-CN" altLang="en-US" sz="2400" dirty="0" smtClean="0"/>
              <a:t>，得到功率的</a:t>
            </a:r>
            <a:r>
              <a:rPr lang="zh-CN" altLang="en-US" sz="2400" dirty="0" smtClean="0"/>
              <a:t>最小值                      （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en-US" sz="2400" dirty="0" smtClean="0"/>
              <a:t>）</a:t>
            </a:r>
            <a:r>
              <a:rPr lang="en-US" altLang="zh-CN" sz="2400" dirty="0" smtClean="0"/>
              <a:t>.</a:t>
            </a:r>
            <a:endParaRPr lang="zh-CN" altLang="en-US" sz="2400" dirty="0"/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1785918" y="5286388"/>
          <a:ext cx="170973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6" imgW="24079200" imgH="10058400" progId="Equation.DSMT4">
                  <p:embed/>
                </p:oleObj>
              </mc:Choice>
              <mc:Fallback>
                <p:oleObj name="Equation" r:id="rId6" imgW="24079200" imgH="100584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85918" y="5286388"/>
                        <a:ext cx="1709738" cy="714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785786" y="6143644"/>
            <a:ext cx="53578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因此用电器功率的范围为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 ～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440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subSp spid="_x0000_s2048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485">
                                            <p:subSp spid="_x0000_s2048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 autoUpdateAnimBg="0"/>
      <p:bldP spid="5" grpId="0" autoUpdateAnimBg="0"/>
      <p:bldP spid="20484" grpId="0" bldLvl="0" animBg="1" autoUpdateAnimBg="0"/>
      <p:bldP spid="7" grpId="0" autoUpdateAnimBg="0"/>
      <p:bldP spid="9" grpId="0"/>
      <p:bldP spid="2048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857224" y="1428736"/>
            <a:ext cx="7143800" cy="2221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黑体_GBK"/>
              </a:rPr>
              <a:t>[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黑体_GBK"/>
              </a:rPr>
              <a:t>知识拓展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黑体_GBK"/>
              </a:rPr>
              <a:t>]</a:t>
            </a:r>
            <a:r>
              <a:rPr kumimoji="0" lang="zh-CN" altLang="en-US" sz="2400" b="1" i="1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在利用反比例函数解决跨学科问题时，要根据物理、化学等学科中的公式建立函数关系式，再根据需要进行变形或计算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8662" y="3500438"/>
            <a:ext cx="7300940" cy="11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本节知识用到了转化思想及数学建模思想，如将实际问题中的数量关系转化为数学问题中的函数关系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lang="zh-CN" altLang="en-US" sz="3200" dirty="0"/>
          </a:p>
        </p:txBody>
      </p:sp>
      <p:sp>
        <p:nvSpPr>
          <p:cNvPr id="4" name="动作按钮: 第一张 3">
            <a:hlinkClick r:id="" action="ppaction://hlinkshowjump?jump=firstslide" highlightClick="1"/>
          </p:cNvPr>
          <p:cNvSpPr/>
          <p:nvPr/>
        </p:nvSpPr>
        <p:spPr>
          <a:xfrm>
            <a:off x="6182072" y="613952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bldLvl="0" animBg="1"/>
      <p:bldP spid="3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2546</Words>
  <Application>WPS 演示</Application>
  <PresentationFormat>宽屏</PresentationFormat>
  <Paragraphs>146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27</vt:i4>
      </vt:variant>
      <vt:variant>
        <vt:lpstr>幻灯片标题</vt:lpstr>
      </vt:variant>
      <vt:variant>
        <vt:i4>14</vt:i4>
      </vt:variant>
    </vt:vector>
  </HeadingPairs>
  <TitlesOfParts>
    <vt:vector size="62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方正书宋_GBK</vt:lpstr>
      <vt:lpstr>Arial Unicode MS</vt:lpstr>
      <vt:lpstr>Times New Roman</vt:lpstr>
      <vt:lpstr>方正楷体_GBK</vt:lpstr>
      <vt:lpstr>方正书宋_GBK</vt:lpstr>
      <vt:lpstr>Arial</vt:lpstr>
      <vt:lpstr>隶书</vt:lpstr>
      <vt:lpstr>方正黑体_GBK</vt:lpstr>
      <vt:lpstr>NEU-BZ-S92</vt:lpstr>
      <vt:lpstr>微软雅黑</vt:lpstr>
      <vt:lpstr>Segoe Print</vt:lpstr>
      <vt:lpstr>1_Office 主题</vt:lpstr>
      <vt:lpstr>2_Office 主题</vt:lpstr>
      <vt:lpstr>3_Office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