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9"/>
  </p:notesMasterIdLst>
  <p:sldIdLst>
    <p:sldId id="269" r:id="rId5"/>
    <p:sldId id="257" r:id="rId6"/>
    <p:sldId id="258" r:id="rId7"/>
    <p:sldId id="259" r:id="rId8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7.png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2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20.png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8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857434" y="2667000"/>
            <a:ext cx="35416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85720" y="714356"/>
            <a:ext cx="721523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所示，为了测量某建筑物的高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，在距离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处安置测角仪，测得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点的仰角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，若仪器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57158" y="2786058"/>
            <a:ext cx="428628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所示，过点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E.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根据题意，在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=35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=45°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=35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的长为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7752" y="1785926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36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 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90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2066" y="3429000"/>
            <a:ext cx="3389336" cy="19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928662" y="428604"/>
            <a:ext cx="757242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3.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如图所示，小明同学用自制的直角三角形纸板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测量树的高度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，他调整自己的位置，设法使斜边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保持水平，并且边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在同一直线上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已知纸板的两条直角边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，测得边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离地面的高度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，则树高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857224" y="4071942"/>
          <a:ext cx="857256" cy="49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16459200" imgH="9448800" progId="Equation.DSMT4">
                  <p:embed/>
                </p:oleObj>
              </mc:Choice>
              <mc:Fallback>
                <p:oleObj name="Equation" r:id="rId3" imgW="164592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224" y="4071942"/>
                        <a:ext cx="857256" cy="4921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2857488" y="4857760"/>
          <a:ext cx="857256" cy="521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15544800" imgH="9448800" progId="Equation.DSMT4">
                  <p:embed/>
                </p:oleObj>
              </mc:Choice>
              <mc:Fallback>
                <p:oleObj name="Equation" r:id="rId5" imgW="155448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7488" y="4857760"/>
                        <a:ext cx="857256" cy="5210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57158" y="3357562"/>
            <a:ext cx="4429156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3636" y="264318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ldLvl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57224" y="285728"/>
            <a:ext cx="7572428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如图所示，九年级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班课外活动小组利用标杆测量学校旗杆的高度，已知标杆高度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，标杆与旗杆的水平距离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，人的眼睛与地面的高度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，人与标杆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的水平距离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，求旗杆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4" name="图片 69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2428868"/>
            <a:ext cx="283665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57158" y="2071678"/>
            <a:ext cx="471490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642910" y="3357562"/>
          <a:ext cx="2774802" cy="2143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37490400" imgH="28956000" progId="Equation.DSMT4">
                  <p:embed/>
                </p:oleObj>
              </mc:Choice>
              <mc:Fallback>
                <p:oleObj name="Equation" r:id="rId3" imgW="37490400" imgH="28956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910" y="3357562"/>
                        <a:ext cx="2774802" cy="21431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42910" y="5500702"/>
            <a:ext cx="628654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旗杆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的高度为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075" grpId="1" animBg="1"/>
      <p:bldP spid="3078" grpId="0" bldLvl="0" animBg="1"/>
      <p:bldP spid="307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1214414" y="21429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857356" y="1643050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第二十七章       相似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214415" y="3286124"/>
            <a:ext cx="70723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27.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2.3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相似三角形应用举例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）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4736783" y="37846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28662" y="2142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1571612"/>
            <a:ext cx="8215370" cy="1682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如图所示，屋顶上有一只猫，院子里有一只小老鼠，若猫看见了小老鼠，则小老鼠就会有危险，小老鼠在墙的哪部分活动是安全的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试画出小老鼠在墙的左端的安全区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图片 67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71670" y="3571876"/>
            <a:ext cx="416721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d:2147498760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642942" cy="32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57224" y="214290"/>
            <a:ext cx="785818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所示，左、右并排的两棵大树的高分别为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，两树底部的距离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，一个人估计自己眼睛距地面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她沿着正对这两棵树的一条水平直路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从左向右前进，当她与左边较低的树的距离小于多少时，就看不到右边较高的树的顶端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2" name="RT248A.eps" descr="id:2147498767;FounderCE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214942" y="1857364"/>
            <a:ext cx="3571900" cy="172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14282" y="1571612"/>
            <a:ext cx="500066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在图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中，这个人观察的盲区是哪部分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当她自左向右前进中，她的视线与两棵树的顶端恰好在同一条直线上时，如图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所示，她观察的盲区是哪部分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如果她再向右走，她还能看到右边较高的树的顶端吗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14282" y="3786190"/>
            <a:ext cx="821537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所示，假设观察者从左向右走到点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时，她的眼睛的位置点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与两棵树的顶端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恰在一条直线上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00034" y="4500570"/>
            <a:ext cx="292895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AEH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CEK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71472" y="5572140"/>
          <a:ext cx="2293829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4" imgW="41757600" imgH="19507200" progId="Equation.DSMT4">
                  <p:embed/>
                </p:oleObj>
              </mc:Choice>
              <mc:Fallback>
                <p:oleObj name="Equation" r:id="rId4" imgW="41757600" imgH="195072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472" y="5572140"/>
                        <a:ext cx="2293829" cy="10715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000496" y="4643446"/>
            <a:ext cx="300039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EH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由此可知，如果观察者继续前进，当她与左边的树的距离小于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时，由于这棵树的遮挡，她看不到右边树的顶端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 bldLvl="0" animBg="1"/>
      <p:bldP spid="17415" grpId="0" bldLvl="0" animBg="1"/>
      <p:bldP spid="174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rt249a.jpg" descr="id:2147498781;FounderCES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5074" y="2285992"/>
            <a:ext cx="212959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071538" y="285728"/>
            <a:ext cx="757242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小明想利用树影测量树高，他在某一时刻测得长为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的竹竿影长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9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，但当他马上测量树影时，因树靠近一幢建筑物，影子不会全落在地面上，有一部分影子在墙上，如图所示，他先测得留在墙上的影高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，又测得地面部分的影长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，求树高是多少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36" name="Picture 4" descr="id:2147498774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7143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57158" y="2500306"/>
            <a:ext cx="571504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00826" y="4071942"/>
            <a:ext cx="2143140" cy="182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6858016" y="5143512"/>
            <a:ext cx="1214446" cy="1588"/>
          </a:xfrm>
          <a:prstGeom prst="line">
            <a:avLst/>
          </a:prstGeom>
          <a:ln w="31750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28596" y="3143248"/>
            <a:ext cx="535785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根据题意，得四边形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是矩形，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14282" y="4000504"/>
            <a:ext cx="650085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某一时刻测得长为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的竹竿影长为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739775" y="4643438"/>
          <a:ext cx="3163888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5" imgW="41757600" imgH="9448800" progId="Equation.DSMT4">
                  <p:embed/>
                </p:oleObj>
              </mc:Choice>
              <mc:Fallback>
                <p:oleObj name="Equation" r:id="rId5" imgW="417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9775" y="4643438"/>
                        <a:ext cx="3163888" cy="715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714348" y="5500702"/>
            <a:ext cx="550072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785786" y="6143644"/>
            <a:ext cx="450059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树高为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9" grpId="0" bldLvl="0" animBg="1"/>
      <p:bldP spid="18440" grpId="0" bldLvl="0" animBg="1"/>
      <p:bldP spid="18443" grpId="0" bldLvl="0" animBg="1"/>
      <p:bldP spid="184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357298"/>
            <a:ext cx="578647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某一时刻测得长为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的竹竿影长为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，墙上的影高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50004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解法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如图所示，延长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交于点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72132" y="2143116"/>
            <a:ext cx="20002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7072330" y="3429000"/>
            <a:ext cx="428628" cy="1588"/>
          </a:xfrm>
          <a:prstGeom prst="line">
            <a:avLst/>
          </a:prstGeom>
          <a:ln w="31750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72330" y="3143248"/>
            <a:ext cx="428628" cy="285752"/>
          </a:xfrm>
          <a:prstGeom prst="line">
            <a:avLst/>
          </a:prstGeom>
          <a:ln w="31750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500958" y="321468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785786" y="2357430"/>
          <a:ext cx="3000396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3" imgW="38404800" imgH="9448800" progId="Equation.DSMT4">
                  <p:embed/>
                </p:oleObj>
              </mc:Choice>
              <mc:Fallback>
                <p:oleObj name="Equation" r:id="rId3" imgW="384048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5786" y="2357430"/>
                        <a:ext cx="3000396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00034" y="3214686"/>
            <a:ext cx="750099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515938" y="5214938"/>
          <a:ext cx="362585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43586400" imgH="9448800" progId="Equation.DSMT4">
                  <p:embed/>
                </p:oleObj>
              </mc:Choice>
              <mc:Fallback>
                <p:oleObj name="Equation" r:id="rId5" imgW="435864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938" y="5214938"/>
                        <a:ext cx="3625850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4429124" y="5214950"/>
            <a:ext cx="435771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树高为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ldLvl="0" animBg="1" autoUpdateAnimBg="0"/>
      <p:bldP spid="4" grpId="0" autoUpdateAnimBg="0"/>
      <p:bldP spid="20" grpId="0" autoUpdateAnimBg="0"/>
      <p:bldP spid="20485" grpId="0" bldLvl="0" animBg="1" autoUpdateAnimBg="0"/>
      <p:bldP spid="2048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928662" y="214290"/>
            <a:ext cx="64294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2786058"/>
            <a:ext cx="25431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5929322" y="3429000"/>
            <a:ext cx="1714512" cy="785818"/>
          </a:xfrm>
          <a:prstGeom prst="line">
            <a:avLst/>
          </a:prstGeom>
          <a:ln w="349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85720" y="1071546"/>
            <a:ext cx="521497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四边形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是平行四边形，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57158" y="2357430"/>
            <a:ext cx="557216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又在平行投影中，同一时刻物高与影长成比例，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804863" y="3286125"/>
          <a:ext cx="158591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19507200" imgH="9448800" progId="Equation.DSMT4">
                  <p:embed/>
                </p:oleObj>
              </mc:Choice>
              <mc:Fallback>
                <p:oleObj name="Equation" r:id="rId3" imgW="195072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4863" y="3286125"/>
                        <a:ext cx="1585912" cy="768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2143108" y="4071942"/>
          <a:ext cx="449623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6096000" imgH="9448800" progId="Equation.DSMT4">
                  <p:embed/>
                </p:oleObj>
              </mc:Choice>
              <mc:Fallback>
                <p:oleObj name="Equation" r:id="rId5" imgW="60960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3108" y="4071942"/>
                        <a:ext cx="449623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28596" y="4214818"/>
            <a:ext cx="4148893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树高为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21511" grpId="0" bldLvl="0" animBg="1"/>
      <p:bldP spid="215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1285860"/>
            <a:ext cx="7715304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归纳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求树高常用的方法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根据相似三角形对应线段成比例，列方程求解即可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在同一时刻，物体的实际高度和影长成比例，据此列方程即可求解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求树高常用的辅助线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作垂直，构造相似三角形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作平行，构造相似三角形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延长两条直线相交，构造相似三角形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动作按钮: 第一张 2">
            <a:hlinkClick r:id="" action="ppaction://hlinkshowjump?jump=firstslide" highlightClick="1"/>
          </p:cNvPr>
          <p:cNvSpPr/>
          <p:nvPr/>
        </p:nvSpPr>
        <p:spPr>
          <a:xfrm>
            <a:off x="5746462" y="622651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790668" y="25531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4097" name="zz60.jpg" descr="id:2147498823;FounderCE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72330" y="1500174"/>
            <a:ext cx="15716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1500174"/>
            <a:ext cx="671517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如图所示，为估算某河的宽度，在河对岸选定一个目标点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，在近岸取点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，使得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上，并且点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在同一条直线上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若测得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，则河的宽度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等于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kumimoji="0" lang="en-US" altLang="zh-C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714348" y="4714884"/>
          <a:ext cx="1143009" cy="681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4" imgW="15849600" imgH="9448800" progId="Equation.DSMT4">
                  <p:embed/>
                </p:oleObj>
              </mc:Choice>
              <mc:Fallback>
                <p:oleObj name="Equation" r:id="rId4" imgW="158496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348" y="4714884"/>
                        <a:ext cx="1143009" cy="6814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7215206" y="4714884"/>
          <a:ext cx="928694" cy="61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6" imgW="14325600" imgH="9448800" progId="Equation.DSMT4">
                  <p:embed/>
                </p:oleObj>
              </mc:Choice>
              <mc:Fallback>
                <p:oleObj name="Equation" r:id="rId6" imgW="143256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15206" y="4714884"/>
                        <a:ext cx="928694" cy="6125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85720" y="4143380"/>
            <a:ext cx="850112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BAE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     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=10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    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=40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7818" y="292893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11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2139</Words>
  <Application>WPS 演示</Application>
  <PresentationFormat>宽屏</PresentationFormat>
  <Paragraphs>115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方正楷体_GBK</vt:lpstr>
      <vt:lpstr>Times New Roman</vt:lpstr>
      <vt:lpstr>方正书宋_GBK</vt:lpstr>
      <vt:lpstr>Arial</vt:lpstr>
      <vt:lpstr>方正黑体_GBK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6</cp:revision>
  <dcterms:created xsi:type="dcterms:W3CDTF">2020-09-09T03:32:00Z</dcterms:created>
  <dcterms:modified xsi:type="dcterms:W3CDTF">2020-10-09T03:42:25Z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