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tiff" ContentType="image/tiff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3"/>
    <p:sldMasterId id="2147483660" r:id="rId4"/>
  </p:sldMasterIdLst>
  <p:notesMasterIdLst>
    <p:notesMasterId r:id="rId12"/>
  </p:notesMasterIdLst>
  <p:sldIdLst>
    <p:sldId id="276" r:id="rId5"/>
    <p:sldId id="257" r:id="rId6"/>
    <p:sldId id="258" r:id="rId7"/>
    <p:sldId id="259" r:id="rId8"/>
    <p:sldId id="260" r:id="rId9"/>
    <p:sldId id="261" r:id="rId10"/>
    <p:sldId id="262" r:id="rId11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7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15.vml.rels><?xml version="1.0" encoding="UTF-8" standalone="yes"?>
<Relationships xmlns="http://schemas.openxmlformats.org/package/2006/relationships"><Relationship Id="rId4" Type="http://schemas.openxmlformats.org/officeDocument/2006/relationships/image" Target="../media/image41.wmf"/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AF46253-02FB-457B-A215-4A9967B19C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421"/>
            </a:avLst>
          </a:prstGeom>
          <a:solidFill>
            <a:schemeClr val="accent3">
              <a:lumMod val="75000"/>
            </a:schemeClr>
          </a:solidFill>
          <a:ln w="19050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A7DDA0-C5DA-4340-95D8-A0BF1D758F5A}" type="slidenum">
              <a:rPr lang="en-US" altLang="zh-CN"/>
            </a:fld>
            <a:endParaRPr lang="en-US" altLang="zh-CN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0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421"/>
            </a:avLst>
          </a:prstGeom>
          <a:solidFill>
            <a:schemeClr val="accent3">
              <a:lumMod val="75000"/>
            </a:schemeClr>
          </a:solidFill>
          <a:ln w="19050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tiff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wmf"/><Relationship Id="rId8" Type="http://schemas.openxmlformats.org/officeDocument/2006/relationships/oleObject" Target="../embeddings/oleObject14.bin"/><Relationship Id="rId7" Type="http://schemas.openxmlformats.org/officeDocument/2006/relationships/image" Target="../media/image23.png"/><Relationship Id="rId6" Type="http://schemas.openxmlformats.org/officeDocument/2006/relationships/image" Target="../media/image22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21.wmf"/><Relationship Id="rId3" Type="http://schemas.openxmlformats.org/officeDocument/2006/relationships/oleObject" Target="../embeddings/oleObject12.bin"/><Relationship Id="rId2" Type="http://schemas.openxmlformats.org/officeDocument/2006/relationships/image" Target="../media/image20.jpeg"/><Relationship Id="rId14" Type="http://schemas.openxmlformats.org/officeDocument/2006/relationships/vmlDrawing" Target="../drawings/vmlDrawing6.vml"/><Relationship Id="rId13" Type="http://schemas.openxmlformats.org/officeDocument/2006/relationships/slideLayout" Target="../slideLayouts/slideLayout8.xml"/><Relationship Id="rId12" Type="http://schemas.openxmlformats.org/officeDocument/2006/relationships/image" Target="../media/image9.png"/><Relationship Id="rId11" Type="http://schemas.openxmlformats.org/officeDocument/2006/relationships/image" Target="../media/image8.png"/><Relationship Id="rId10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7.vml"/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27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26.wmf"/><Relationship Id="rId3" Type="http://schemas.openxmlformats.org/officeDocument/2006/relationships/oleObject" Target="../embeddings/oleObject15.bin"/><Relationship Id="rId2" Type="http://schemas.openxmlformats.org/officeDocument/2006/relationships/image" Target="../media/image25.jpe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29.wmf"/><Relationship Id="rId4" Type="http://schemas.openxmlformats.org/officeDocument/2006/relationships/oleObject" Target="../embeddings/oleObject18.bin"/><Relationship Id="rId3" Type="http://schemas.openxmlformats.org/officeDocument/2006/relationships/image" Target="../media/image28.wmf"/><Relationship Id="rId2" Type="http://schemas.openxmlformats.org/officeDocument/2006/relationships/oleObject" Target="../embeddings/oleObject17.bin"/><Relationship Id="rId10" Type="http://schemas.openxmlformats.org/officeDocument/2006/relationships/vmlDrawing" Target="../drawings/vmlDrawing8.v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9.v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30.wmf"/><Relationship Id="rId2" Type="http://schemas.openxmlformats.org/officeDocument/2006/relationships/oleObject" Target="../embeddings/oleObject19.bin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0.v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31.wmf"/><Relationship Id="rId2" Type="http://schemas.openxmlformats.org/officeDocument/2006/relationships/oleObject" Target="../embeddings/oleObject20.bin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oleObject" Target="../embeddings/oleObject22.bin"/><Relationship Id="rId4" Type="http://schemas.openxmlformats.org/officeDocument/2006/relationships/image" Target="../media/image32.wmf"/><Relationship Id="rId3" Type="http://schemas.openxmlformats.org/officeDocument/2006/relationships/oleObject" Target="../embeddings/oleObject21.bin"/><Relationship Id="rId2" Type="http://schemas.openxmlformats.org/officeDocument/2006/relationships/image" Target="../media/image5.jpeg"/><Relationship Id="rId10" Type="http://schemas.openxmlformats.org/officeDocument/2006/relationships/vmlDrawing" Target="../drawings/vmlDrawing11.v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34.wmf"/><Relationship Id="rId4" Type="http://schemas.openxmlformats.org/officeDocument/2006/relationships/oleObject" Target="../embeddings/oleObject24.bin"/><Relationship Id="rId3" Type="http://schemas.openxmlformats.org/officeDocument/2006/relationships/image" Target="../media/image33.wmf"/><Relationship Id="rId2" Type="http://schemas.openxmlformats.org/officeDocument/2006/relationships/oleObject" Target="../embeddings/oleObject23.bin"/><Relationship Id="rId10" Type="http://schemas.openxmlformats.org/officeDocument/2006/relationships/vmlDrawing" Target="../drawings/vmlDrawing12.vml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3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6.wmf"/><Relationship Id="rId3" Type="http://schemas.openxmlformats.org/officeDocument/2006/relationships/oleObject" Target="../embeddings/oleObject25.bin"/><Relationship Id="rId2" Type="http://schemas.openxmlformats.org/officeDocument/2006/relationships/image" Target="../media/image35.png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4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37.wmf"/><Relationship Id="rId2" Type="http://schemas.openxmlformats.org/officeDocument/2006/relationships/oleObject" Target="../embeddings/oleObject26.bin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41.wmf"/><Relationship Id="rId8" Type="http://schemas.openxmlformats.org/officeDocument/2006/relationships/oleObject" Target="../embeddings/oleObject30.bin"/><Relationship Id="rId7" Type="http://schemas.openxmlformats.org/officeDocument/2006/relationships/image" Target="../media/image40.wmf"/><Relationship Id="rId6" Type="http://schemas.openxmlformats.org/officeDocument/2006/relationships/oleObject" Target="../embeddings/oleObject29.bin"/><Relationship Id="rId5" Type="http://schemas.openxmlformats.org/officeDocument/2006/relationships/image" Target="../media/image39.wmf"/><Relationship Id="rId4" Type="http://schemas.openxmlformats.org/officeDocument/2006/relationships/oleObject" Target="../embeddings/oleObject28.bin"/><Relationship Id="rId3" Type="http://schemas.openxmlformats.org/officeDocument/2006/relationships/image" Target="../media/image38.wmf"/><Relationship Id="rId2" Type="http://schemas.openxmlformats.org/officeDocument/2006/relationships/oleObject" Target="../embeddings/oleObject27.bin"/><Relationship Id="rId12" Type="http://schemas.openxmlformats.org/officeDocument/2006/relationships/vmlDrawing" Target="../drawings/vmlDrawing15.vml"/><Relationship Id="rId11" Type="http://schemas.openxmlformats.org/officeDocument/2006/relationships/slideLayout" Target="../slideLayouts/slideLayout2.xml"/><Relationship Id="rId10" Type="http://schemas.openxmlformats.org/officeDocument/2006/relationships/oleObject" Target="../embeddings/oleObject31.bin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5.xml"/><Relationship Id="rId2" Type="http://schemas.openxmlformats.org/officeDocument/2006/relationships/slide" Target="slide3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oleObject" Target="../embeddings/oleObject4.bin"/><Relationship Id="rId7" Type="http://schemas.openxmlformats.org/officeDocument/2006/relationships/image" Target="../media/image12.wmf"/><Relationship Id="rId6" Type="http://schemas.openxmlformats.org/officeDocument/2006/relationships/oleObject" Target="../embeddings/oleObject3.bin"/><Relationship Id="rId5" Type="http://schemas.openxmlformats.org/officeDocument/2006/relationships/image" Target="../media/image11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10.wmf"/><Relationship Id="rId2" Type="http://schemas.openxmlformats.org/officeDocument/2006/relationships/oleObject" Target="../embeddings/oleObject1.bin"/><Relationship Id="rId13" Type="http://schemas.openxmlformats.org/officeDocument/2006/relationships/vmlDrawing" Target="../drawings/vmlDrawing1.vml"/><Relationship Id="rId12" Type="http://schemas.openxmlformats.org/officeDocument/2006/relationships/slideLayout" Target="../slideLayouts/slideLayout8.xml"/><Relationship Id="rId11" Type="http://schemas.openxmlformats.org/officeDocument/2006/relationships/audio" Target="../media/audio3.wav"/><Relationship Id="rId10" Type="http://schemas.openxmlformats.org/officeDocument/2006/relationships/audio" Target="../media/audio2.wav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14.png"/><Relationship Id="rId3" Type="http://schemas.openxmlformats.org/officeDocument/2006/relationships/image" Target="../media/image13.wmf"/><Relationship Id="rId2" Type="http://schemas.openxmlformats.org/officeDocument/2006/relationships/oleObject" Target="../embeddings/oleObject6.bin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5.wmf"/><Relationship Id="rId2" Type="http://schemas.openxmlformats.org/officeDocument/2006/relationships/oleObject" Target="../embeddings/oleObject7.bin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17.wmf"/><Relationship Id="rId4" Type="http://schemas.openxmlformats.org/officeDocument/2006/relationships/oleObject" Target="../embeddings/oleObject9.bin"/><Relationship Id="rId3" Type="http://schemas.openxmlformats.org/officeDocument/2006/relationships/image" Target="../media/image16.wmf"/><Relationship Id="rId2" Type="http://schemas.openxmlformats.org/officeDocument/2006/relationships/oleObject" Target="../embeddings/oleObject8.bin"/><Relationship Id="rId10" Type="http://schemas.openxmlformats.org/officeDocument/2006/relationships/vmlDrawing" Target="../drawings/vmlDrawing4.v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5.vml"/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19.wmf"/><Relationship Id="rId4" Type="http://schemas.openxmlformats.org/officeDocument/2006/relationships/oleObject" Target="../embeddings/oleObject11.bin"/><Relationship Id="rId3" Type="http://schemas.openxmlformats.org/officeDocument/2006/relationships/image" Target="../media/image18.wmf"/><Relationship Id="rId2" Type="http://schemas.openxmlformats.org/officeDocument/2006/relationships/oleObject" Target="../embeddings/oleObject10.bin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7236296" y="3717032"/>
            <a:ext cx="770384" cy="67207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mtClean="0"/>
              <a:t>人</a:t>
            </a:r>
            <a:endParaRPr lang="zh-CN" altLang="en-US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494513" y="3813043"/>
            <a:ext cx="881973" cy="3693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新课标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283968" y="4965171"/>
            <a:ext cx="1130424" cy="1027179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+mn-ea"/>
              </a:rPr>
              <a:t>数学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24128" y="4965172"/>
            <a:ext cx="12827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latin typeface="+mn-ea"/>
              </a:rPr>
              <a:t>9</a:t>
            </a:r>
            <a:r>
              <a:rPr lang="zh-CN" altLang="en-US" b="1" dirty="0" smtClean="0">
                <a:latin typeface="+mn-ea"/>
              </a:rPr>
              <a:t>年级</a:t>
            </a:r>
            <a:r>
              <a:rPr lang="en-US" altLang="zh-CN" b="1" dirty="0" smtClean="0">
                <a:latin typeface="+mn-ea"/>
              </a:rPr>
              <a:t>/</a:t>
            </a:r>
            <a:r>
              <a:rPr lang="zh-CN" altLang="en-US" b="1" dirty="0" smtClean="0">
                <a:latin typeface="+mn-ea"/>
              </a:rPr>
              <a:t>下</a:t>
            </a:r>
            <a:endParaRPr lang="zh-CN" altLang="en-US" b="1" dirty="0">
              <a:latin typeface="+mn-ea"/>
            </a:endParaRPr>
          </a:p>
        </p:txBody>
      </p:sp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8384" y="260648"/>
            <a:ext cx="971600" cy="71508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80"/>
          <a:stretch>
            <a:fillRect/>
          </a:stretch>
        </p:blipFill>
        <p:spPr>
          <a:xfrm>
            <a:off x="71406" y="761981"/>
            <a:ext cx="3624794" cy="5673152"/>
          </a:xfrm>
          <a:prstGeom prst="rect">
            <a:avLst/>
          </a:prstGeom>
          <a:effectLst>
            <a:outerShdw blurRad="50800" dist="38100" dir="5400000" sx="101000" sy="101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 descr="图片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678" y="1142984"/>
            <a:ext cx="5620048" cy="2129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5" name="Picture 3" descr="id:2147494643;FounderC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88640"/>
            <a:ext cx="631542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4036" name="Object 4"/>
          <p:cNvGraphicFramePr>
            <a:graphicFrameLocks noChangeAspect="1"/>
          </p:cNvGraphicFramePr>
          <p:nvPr/>
        </p:nvGraphicFramePr>
        <p:xfrm>
          <a:off x="3667125" y="115888"/>
          <a:ext cx="1087438" cy="71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Equation" r:id="rId3" imgW="15240000" imgH="10058400" progId="Equation.DSMT4">
                  <p:embed/>
                </p:oleObj>
              </mc:Choice>
              <mc:Fallback>
                <p:oleObj name="Equation" r:id="rId3" imgW="15240000" imgH="10058400" progId="Equation.DSMT4">
                  <p:embed/>
                  <p:pic>
                    <p:nvPicPr>
                      <p:cNvPr id="0" name="图片 6144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67125" y="115888"/>
                        <a:ext cx="1087438" cy="7175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37" name="Object 5"/>
          <p:cNvGraphicFramePr>
            <a:graphicFrameLocks noChangeAspect="1"/>
          </p:cNvGraphicFramePr>
          <p:nvPr/>
        </p:nvGraphicFramePr>
        <p:xfrm>
          <a:off x="2236788" y="3357563"/>
          <a:ext cx="744537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Equation" r:id="rId5" imgW="15240000" imgH="10058400" progId="Equation.DSMT4">
                  <p:embed/>
                </p:oleObj>
              </mc:Choice>
              <mc:Fallback>
                <p:oleObj name="Equation" r:id="rId5" imgW="15240000" imgH="10058400" progId="Equation.DSMT4">
                  <p:embed/>
                  <p:pic>
                    <p:nvPicPr>
                      <p:cNvPr id="0" name="图片 6145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36788" y="3357563"/>
                        <a:ext cx="744537" cy="4905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038" name="Rectangle 6"/>
          <p:cNvSpPr>
            <a:spLocks noChangeArrowheads="1"/>
          </p:cNvSpPr>
          <p:nvPr/>
        </p:nvSpPr>
        <p:spPr bwMode="auto">
          <a:xfrm>
            <a:off x="1643042" y="214290"/>
            <a:ext cx="7056784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反比例函数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的图象大致是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4039" name="图片 10"/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rgbClr val="7030A0">
                <a:tint val="45000"/>
                <a:satMod val="400000"/>
              </a:srgbClr>
            </a:duotone>
          </a:blip>
          <a:srcRect l="8511" t="5520" r="12766"/>
          <a:stretch>
            <a:fillRect/>
          </a:stretch>
        </p:blipFill>
        <p:spPr bwMode="auto">
          <a:xfrm>
            <a:off x="6012160" y="692696"/>
            <a:ext cx="2664296" cy="2465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4040" name="Object 8"/>
          <p:cNvGraphicFramePr>
            <a:graphicFrameLocks noChangeAspect="1"/>
          </p:cNvGraphicFramePr>
          <p:nvPr/>
        </p:nvGraphicFramePr>
        <p:xfrm>
          <a:off x="1115616" y="1484784"/>
          <a:ext cx="628433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Equation" r:id="rId8" imgW="10972800" imgH="10058400" progId="Equation.DSMT4">
                  <p:embed/>
                </p:oleObj>
              </mc:Choice>
              <mc:Fallback>
                <p:oleObj name="Equation" r:id="rId8" imgW="10972800" imgH="10058400" progId="Equation.DSMT4">
                  <p:embed/>
                  <p:pic>
                    <p:nvPicPr>
                      <p:cNvPr id="0" name="图片 6146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15616" y="1484784"/>
                        <a:ext cx="628433" cy="57606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041" name="Rectangle 9"/>
          <p:cNvSpPr>
            <a:spLocks noChangeArrowheads="1"/>
          </p:cNvSpPr>
          <p:nvPr/>
        </p:nvSpPr>
        <p:spPr bwMode="auto">
          <a:xfrm>
            <a:off x="285720" y="3286124"/>
            <a:ext cx="7488832" cy="31085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(2)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已知函数</a:t>
            </a:r>
            <a:r>
              <a:rPr kumimoji="0" lang="zh-CN" altLang="en-US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      </a:t>
            </a:r>
            <a:r>
              <a:rPr kumimoji="0" lang="zh-CN" altLang="en-US" sz="2800" b="0" i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中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，用哪个代数式表示比例系数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?(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8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+1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表示比例系数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k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，决定函数图象的位置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)(3)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你能判断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8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+1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的正负吗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?(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因为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8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≥0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，所以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8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+1&gt;0)(4)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你能确定函数图象的位置吗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?(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由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8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+1&gt;0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得函数图象在第一、三象限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) (5)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自变量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的取值范围是什么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?(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自变量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的取值范围是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≠0)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故选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7544" y="980728"/>
            <a:ext cx="554461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书宋_GBK"/>
              </a:rPr>
              <a:t>〔</a:t>
            </a:r>
            <a:r>
              <a:rPr lang="zh-CN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书宋_GBK"/>
              </a:rPr>
              <a:t>解析</a:t>
            </a:r>
            <a:r>
              <a:rPr lang="zh-CN" altLang="zh-CN" sz="32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书宋_GBK"/>
              </a:rPr>
              <a:t>〕</a:t>
            </a:r>
            <a:r>
              <a:rPr lang="en-US" altLang="zh-CN" sz="3200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方正楷体_GBK"/>
              </a:rPr>
              <a:t>(</a:t>
            </a:r>
            <a:r>
              <a:rPr lang="en-US" altLang="zh-CN" sz="3200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方正楷体_GBK"/>
              </a:rPr>
              <a:t>)</a:t>
            </a:r>
            <a:r>
              <a:rPr lang="zh-CN" altLang="en-US" sz="3200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方正楷体_GBK"/>
              </a:rPr>
              <a:t>反比例函数解析式</a:t>
            </a:r>
            <a:r>
              <a:rPr lang="zh-CN" altLang="en-US" sz="3200" i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3200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i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k</a:t>
            </a:r>
            <a:r>
              <a:rPr lang="en-US" altLang="zh-CN" sz="3200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NEU-BZ-S92"/>
              </a:rPr>
              <a:t>≠</a:t>
            </a:r>
            <a:r>
              <a:rPr lang="en-US" altLang="zh-CN" sz="3200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0</a:t>
            </a:r>
            <a:r>
              <a:rPr lang="en-US" altLang="zh-CN" sz="3200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方正楷体_GBK"/>
              </a:rPr>
              <a:t>)</a:t>
            </a:r>
            <a:r>
              <a:rPr lang="zh-CN" altLang="en-US" sz="3200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方正楷体_GBK"/>
              </a:rPr>
              <a:t>中，哪个量决定函数图象的位置</a:t>
            </a:r>
            <a:r>
              <a:rPr lang="en-US" altLang="zh-CN" sz="3200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方正楷体_GBK"/>
              </a:rPr>
              <a:t>?(</a:t>
            </a:r>
            <a:r>
              <a:rPr lang="zh-CN" altLang="en-US" sz="3200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方正楷体_GBK"/>
              </a:rPr>
              <a:t>比例系数</a:t>
            </a:r>
            <a:r>
              <a:rPr lang="en-US" altLang="zh-CN" sz="3200" i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k</a:t>
            </a:r>
            <a:r>
              <a:rPr lang="zh-CN" altLang="en-US" sz="3200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方正楷体_GBK"/>
              </a:rPr>
              <a:t>决定函数图象的位置</a:t>
            </a:r>
            <a:r>
              <a:rPr lang="en-US" altLang="zh-CN" sz="3200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方正楷体_GBK"/>
              </a:rPr>
              <a:t>)</a:t>
            </a:r>
            <a:endParaRPr lang="en-US" altLang="zh-CN" sz="3200" dirty="0" smtClean="0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cs typeface="方正楷体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596336" y="188640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1" grpId="0" bldLvl="0" animBg="1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1" descr="id:2147494657;FounderC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836712"/>
            <a:ext cx="882103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2714612" y="4357694"/>
          <a:ext cx="432048" cy="432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Equation" r:id="rId3" imgW="9448800" imgH="9448800" progId="Equation.DSMT4">
                  <p:embed/>
                </p:oleObj>
              </mc:Choice>
              <mc:Fallback>
                <p:oleObj name="Equation" r:id="rId3" imgW="9448800" imgH="9448800" progId="Equation.DSMT4">
                  <p:embed/>
                  <p:pic>
                    <p:nvPicPr>
                      <p:cNvPr id="0" name="图片 7168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14612" y="4357694"/>
                        <a:ext cx="432048" cy="43204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1011223" y="477277"/>
            <a:ext cx="7920880" cy="1568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若点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-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-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在反比例函数</a:t>
            </a:r>
            <a:endParaRPr kumimoji="0" lang="zh-CN" altLang="en-US" sz="2400" b="0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的图象上，则下列结论中正确的是　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&gt;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&gt;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    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&gt;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&gt;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400" dirty="0" smtClean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endParaRPr lang="en-US" altLang="zh-CN" sz="2400" dirty="0" smtClean="0"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&gt;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&gt;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      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&gt;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&gt;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395536" y="2132856"/>
            <a:ext cx="8424936" cy="415498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〔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解析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〕</a:t>
            </a:r>
            <a:r>
              <a:rPr kumimoji="0" 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(1)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已知三点的横、纵坐标分别是什么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?(2)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函数值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与已知点的横坐标有什么关系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?(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点的横坐标和纵坐标满足函数解析式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)(3)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已知函数解析式和自变量的值，怎样求出对应的函数值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?(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把点的横坐标代入函数解析式求出对应的函数值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)(4)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你能分别求出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的值吗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?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三者的大小关系是什么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?(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把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=-2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=-1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分别代入函数解析式求出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)(5)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反比例函数</a:t>
            </a:r>
            <a:r>
              <a:rPr kumimoji="0" lang="zh-CN" alt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 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的图象及增减性是怎样的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?(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反比例函数的图象在第一、三象限，在每个象限内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随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的增大而减小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)(6)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你能根据函数增减性判断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的大小关系吗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?(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第三象限图象上的点的纵坐标小于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，且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随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的增大而减小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;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第一象限图象上的点的纵坐标大于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0)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6085" name="Object 5"/>
          <p:cNvGraphicFramePr>
            <a:graphicFrameLocks noChangeAspect="1"/>
          </p:cNvGraphicFramePr>
          <p:nvPr/>
        </p:nvGraphicFramePr>
        <p:xfrm>
          <a:off x="7491943" y="404664"/>
          <a:ext cx="576064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Equation" r:id="rId5" imgW="9448800" imgH="9448800" progId="Equation.DSMT4">
                  <p:embed/>
                </p:oleObj>
              </mc:Choice>
              <mc:Fallback>
                <p:oleObj name="Equation" r:id="rId5" imgW="9448800" imgH="9448800" progId="Equation.DSMT4">
                  <p:embed/>
                  <p:pic>
                    <p:nvPicPr>
                      <p:cNvPr id="0" name="图片 7169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491943" y="404664"/>
                        <a:ext cx="576064" cy="57606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6520542" y="836712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323528" y="590169"/>
            <a:ext cx="7704856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解法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: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把三个点的横坐标分别代入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=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得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=-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=-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=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/>
              </a:rPr>
              <a:t>∴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&gt;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&gt;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 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故选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6300192" y="548680"/>
          <a:ext cx="292224" cy="754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Equation" r:id="rId2" imgW="3657600" imgH="9448800" progId="Equation.DSMT4">
                  <p:embed/>
                </p:oleObj>
              </mc:Choice>
              <mc:Fallback>
                <p:oleObj name="Equation" r:id="rId2" imgW="3657600" imgH="9448800" progId="Equation.DSMT4">
                  <p:embed/>
                  <p:pic>
                    <p:nvPicPr>
                      <p:cNvPr id="0" name="图片 8192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300192" y="548680"/>
                        <a:ext cx="292224" cy="7549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07" name="Object 3"/>
          <p:cNvGraphicFramePr>
            <a:graphicFrameLocks noChangeAspect="1"/>
          </p:cNvGraphicFramePr>
          <p:nvPr/>
        </p:nvGraphicFramePr>
        <p:xfrm>
          <a:off x="1835696" y="1196752"/>
          <a:ext cx="288032" cy="7440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Equation" r:id="rId4" imgW="3657600" imgH="9448800" progId="Equation.DSMT4">
                  <p:embed/>
                </p:oleObj>
              </mc:Choice>
              <mc:Fallback>
                <p:oleObj name="Equation" r:id="rId4" imgW="3657600" imgH="9448800" progId="Equation.DSMT4">
                  <p:embed/>
                  <p:pic>
                    <p:nvPicPr>
                      <p:cNvPr id="0" name="图片 8193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35696" y="1196752"/>
                        <a:ext cx="288032" cy="74408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323528" y="2996371"/>
            <a:ext cx="8352928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解法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: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可以看出点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-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-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在同一象限，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/>
              </a:rPr>
              <a:t>∵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=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&gt;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/>
              </a:rPr>
              <a:t>∴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在每个象限内，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随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的增大而减小，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/>
              </a:rPr>
              <a:t>∵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/>
              </a:rPr>
              <a:t>-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/>
              </a:rPr>
              <a:t>&lt;-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/>
              </a:rPr>
              <a:t>&lt;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/>
              </a:rPr>
              <a:t>∴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 &lt;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&lt;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又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/>
              </a:rPr>
              <a:t>∵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/>
              </a:rPr>
              <a:t>&gt;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/>
              </a:rPr>
              <a:t>∴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&gt;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/>
              </a:rPr>
              <a:t>∴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&gt;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&gt;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 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故选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subSp spid="_x0000_s47106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7106">
                                            <p:subSp spid="_x0000_s47106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subSp spid="_x0000_s47107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7107">
                                            <p:subSp spid="_x0000_s47107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5" grpId="0" bldLvl="0" animBg="1" autoUpdateAnimBg="0"/>
      <p:bldP spid="4710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2483768" y="2276872"/>
          <a:ext cx="504056" cy="504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Equation" r:id="rId2" imgW="9448800" imgH="9448800" progId="Equation.DSMT4">
                  <p:embed/>
                </p:oleObj>
              </mc:Choice>
              <mc:Fallback>
                <p:oleObj name="Equation" r:id="rId2" imgW="9448800" imgH="9448800" progId="Equation.DSMT4">
                  <p:embed/>
                  <p:pic>
                    <p:nvPicPr>
                      <p:cNvPr id="0" name="图片 9216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483768" y="2276872"/>
                        <a:ext cx="504056" cy="50405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131" name="Rectangle 3"/>
          <p:cNvSpPr>
            <a:spLocks noChangeArrowheads="1"/>
          </p:cNvSpPr>
          <p:nvPr/>
        </p:nvSpPr>
        <p:spPr bwMode="auto">
          <a:xfrm>
            <a:off x="251520" y="764704"/>
            <a:ext cx="8496944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1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反比例函数的图象是双曲线，它有两支，它的两个分支是断开的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71600" y="188640"/>
            <a:ext cx="19896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[</a:t>
            </a:r>
            <a:r>
              <a:rPr lang="zh-CN" altLang="en-US" sz="2800" b="1" dirty="0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知识拓展</a:t>
            </a:r>
            <a:r>
              <a:rPr lang="en-US" altLang="zh-CN" sz="2800" b="1" dirty="0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]</a:t>
            </a:r>
            <a:endParaRPr lang="zh-CN" altLang="en-US" sz="3200" dirty="0"/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611560" y="1412776"/>
            <a:ext cx="8064896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当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&gt;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时，双曲线的两支分别位于第一、第三象限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当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&lt;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时，双曲线的两支分别位于第二、第四象限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683568" y="2276872"/>
            <a:ext cx="7704856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反比例函数</a:t>
            </a:r>
            <a:r>
              <a:rPr kumimoji="0" lang="zh-CN" altLang="en-US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≠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的图象的两个分支关于原点成中心对称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.</a:t>
            </a:r>
            <a:r>
              <a:rPr kumimoji="0" lang="en-US" altLang="zh-CN" sz="9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.</a:t>
            </a: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8134" name="Rectangle 6"/>
          <p:cNvSpPr>
            <a:spLocks noChangeArrowheads="1"/>
          </p:cNvSpPr>
          <p:nvPr/>
        </p:nvSpPr>
        <p:spPr bwMode="auto">
          <a:xfrm>
            <a:off x="683568" y="2780928"/>
            <a:ext cx="7992888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反比例函数的图象与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轴、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轴都没有交点，双曲线的两个分支无限接近坐标轴，但永远不与坐标轴相交，这是因为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≠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≠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8135" name="Rectangle 7"/>
          <p:cNvSpPr>
            <a:spLocks noChangeArrowheads="1"/>
          </p:cNvSpPr>
          <p:nvPr/>
        </p:nvSpPr>
        <p:spPr bwMode="auto">
          <a:xfrm>
            <a:off x="683568" y="3645024"/>
            <a:ext cx="7128792" cy="10156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反比例函数图象的位置和函数的增减性都是由比例系数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的符号决定的，反过来，由双曲线的位置或函数的增减性可以判断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的符号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8136" name="Rectangle 8"/>
          <p:cNvSpPr>
            <a:spLocks noChangeArrowheads="1"/>
          </p:cNvSpPr>
          <p:nvPr/>
        </p:nvSpPr>
        <p:spPr bwMode="auto">
          <a:xfrm>
            <a:off x="755576" y="4725144"/>
            <a:ext cx="7776864" cy="13234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反比例函数的增减性必须强调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-S92"/>
                <a:ea typeface="宋体" panose="02010600030101010101" pitchFamily="2" charset="-122"/>
                <a:cs typeface="方正书宋_GBK" charset="-122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在每一个象限内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-S92"/>
                <a:ea typeface="宋体" panose="02010600030101010101" pitchFamily="2" charset="-122"/>
                <a:cs typeface="方正书宋_GBK" charset="-122"/>
              </a:rPr>
              <a:t>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，当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&gt;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时，在每一个象限内，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随着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的增大而减小，但不能笼统地说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当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&gt;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时，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随着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的增大而减小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同样，当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&lt;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时，在每一个象限内，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随着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的增大而增大，也不能笼统地说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当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&lt;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时，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随着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的增大而增大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bldLvl="0" animBg="1" autoUpdateAnimBg="0"/>
      <p:bldP spid="48132" grpId="0" bldLvl="0" animBg="1" autoUpdateAnimBg="0"/>
      <p:bldP spid="48133" grpId="0" bldLvl="0" animBg="1"/>
      <p:bldP spid="48134" grpId="0" bldLvl="0" animBg="1"/>
      <p:bldP spid="48135" grpId="0" bldLvl="0" animBg="1"/>
      <p:bldP spid="4813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592" y="188640"/>
            <a:ext cx="183255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课堂小结</a:t>
            </a:r>
            <a:endParaRPr lang="zh-CN" altLang="en-US" sz="32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95536" y="908720"/>
          <a:ext cx="8352928" cy="5223256"/>
        </p:xfrm>
        <a:graphic>
          <a:graphicData uri="http://schemas.openxmlformats.org/drawingml/2006/table">
            <a:tbl>
              <a:tblPr/>
              <a:tblGrid>
                <a:gridCol w="1676172"/>
                <a:gridCol w="3377179"/>
                <a:gridCol w="3299577"/>
              </a:tblGrid>
              <a:tr h="35489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solidFill>
                          <a:srgbClr val="FF0000"/>
                        </a:solidFill>
                        <a:latin typeface="NEU-BZ-S92"/>
                        <a:ea typeface="宋体" panose="02010600030101010101" pitchFamily="2" charset="-122"/>
                        <a:cs typeface="方正书宋_GBK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solidFill>
                            <a:srgbClr val="FF0000"/>
                          </a:solidFill>
                          <a:latin typeface="NEU-BZ-S92"/>
                          <a:ea typeface="宋体" panose="02010600030101010101" pitchFamily="2" charset="-122"/>
                          <a:cs typeface="方正书宋_GBK"/>
                        </a:rPr>
                        <a:t>函数</a:t>
                      </a:r>
                      <a:endParaRPr lang="zh-CN" sz="2000" kern="100" dirty="0">
                        <a:solidFill>
                          <a:srgbClr val="FF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solidFill>
                          <a:srgbClr val="FF0000"/>
                        </a:solidFill>
                        <a:latin typeface="NEU-BZ-S92"/>
                        <a:ea typeface="宋体" panose="02010600030101010101" pitchFamily="2" charset="-122"/>
                        <a:cs typeface="方正书宋_GBK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solidFill>
                            <a:srgbClr val="FF0000"/>
                          </a:solidFill>
                          <a:latin typeface="NEU-BZ-S92"/>
                          <a:ea typeface="宋体" panose="02010600030101010101" pitchFamily="2" charset="-122"/>
                          <a:cs typeface="方正书宋_GBK"/>
                        </a:rPr>
                        <a:t>正比例</a:t>
                      </a:r>
                      <a:r>
                        <a:rPr lang="zh-CN" sz="2000" kern="100" dirty="0">
                          <a:solidFill>
                            <a:srgbClr val="FF0000"/>
                          </a:solidFill>
                          <a:latin typeface="NEU-BZ-S92"/>
                          <a:ea typeface="宋体" panose="02010600030101010101" pitchFamily="2" charset="-122"/>
                          <a:cs typeface="方正书宋_GBK"/>
                        </a:rPr>
                        <a:t>函数</a:t>
                      </a:r>
                      <a:endParaRPr lang="zh-CN" sz="2000" kern="100" dirty="0">
                        <a:solidFill>
                          <a:srgbClr val="FF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solidFill>
                          <a:srgbClr val="FF0000"/>
                        </a:solidFill>
                        <a:latin typeface="NEU-BZ-S92"/>
                        <a:ea typeface="宋体" panose="02010600030101010101" pitchFamily="2" charset="-122"/>
                        <a:cs typeface="方正书宋_GBK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solidFill>
                            <a:srgbClr val="FF0000"/>
                          </a:solidFill>
                          <a:latin typeface="NEU-BZ-S92"/>
                          <a:ea typeface="宋体" panose="02010600030101010101" pitchFamily="2" charset="-122"/>
                          <a:cs typeface="方正书宋_GBK"/>
                        </a:rPr>
                        <a:t>反比例</a:t>
                      </a:r>
                      <a:r>
                        <a:rPr lang="zh-CN" sz="2000" kern="100" dirty="0">
                          <a:solidFill>
                            <a:srgbClr val="FF0000"/>
                          </a:solidFill>
                          <a:latin typeface="NEU-BZ-S92"/>
                          <a:ea typeface="宋体" panose="02010600030101010101" pitchFamily="2" charset="-122"/>
                          <a:cs typeface="方正书宋_GBK"/>
                        </a:rPr>
                        <a:t>函数</a:t>
                      </a:r>
                      <a:endParaRPr lang="zh-CN" sz="2000" kern="100" dirty="0">
                        <a:solidFill>
                          <a:srgbClr val="FF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9793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rgbClr val="FF0000"/>
                          </a:solidFill>
                          <a:latin typeface="NEU-BZ-S92"/>
                          <a:ea typeface="宋体" panose="02010600030101010101" pitchFamily="2" charset="-122"/>
                          <a:cs typeface="方正书宋_GBK"/>
                        </a:rPr>
                        <a:t>关系式</a:t>
                      </a:r>
                      <a:endParaRPr lang="zh-CN" sz="2000" kern="100" dirty="0">
                        <a:solidFill>
                          <a:srgbClr val="FF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000" i="1" kern="100" dirty="0" smtClean="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NEU-BZ-S92"/>
                        </a:rPr>
                        <a:t>          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000" kern="1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方正书宋_GBK"/>
                        <a:cs typeface="方正书宋_GBK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方正书宋_GBK"/>
                          <a:cs typeface="方正书宋_GBK"/>
                        </a:rPr>
                        <a:t>               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89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rgbClr val="FF0000"/>
                          </a:solidFill>
                          <a:latin typeface="NEU-BZ-S92"/>
                          <a:ea typeface="宋体" panose="02010600030101010101" pitchFamily="2" charset="-122"/>
                          <a:cs typeface="方正书宋_GBK"/>
                        </a:rPr>
                        <a:t>图象</a:t>
                      </a:r>
                      <a:endParaRPr lang="zh-CN" sz="2000" kern="100" dirty="0">
                        <a:solidFill>
                          <a:srgbClr val="FF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solidFill>
                          <a:srgbClr val="000000"/>
                        </a:solidFill>
                        <a:latin typeface="NEU-BZ-S92"/>
                        <a:ea typeface="宋体" panose="02010600030101010101" pitchFamily="2" charset="-122"/>
                        <a:cs typeface="方正书宋_GBK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zh-CN" sz="20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zh-CN" sz="20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9793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rgbClr val="FF0000"/>
                          </a:solidFill>
                          <a:latin typeface="NEU-BZ-S92"/>
                          <a:ea typeface="宋体" panose="02010600030101010101" pitchFamily="2" charset="-122"/>
                          <a:cs typeface="方正书宋_GBK"/>
                        </a:rPr>
                        <a:t>自变量的</a:t>
                      </a:r>
                      <a:endParaRPr lang="zh-CN" sz="2000" kern="100" dirty="0">
                        <a:solidFill>
                          <a:srgbClr val="FF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solidFill>
                          <a:srgbClr val="FF0000"/>
                        </a:solidFill>
                        <a:latin typeface="NEU-BZ-S92"/>
                        <a:ea typeface="宋体" panose="02010600030101010101" pitchFamily="2" charset="-122"/>
                        <a:cs typeface="方正书宋_GBK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solidFill>
                            <a:srgbClr val="FF0000"/>
                          </a:solidFill>
                          <a:latin typeface="NEU-BZ-S92"/>
                          <a:ea typeface="宋体" panose="02010600030101010101" pitchFamily="2" charset="-122"/>
                          <a:cs typeface="方正书宋_GBK"/>
                        </a:rPr>
                        <a:t>取值</a:t>
                      </a:r>
                      <a:r>
                        <a:rPr lang="zh-CN" sz="2000" kern="100" dirty="0">
                          <a:solidFill>
                            <a:srgbClr val="FF0000"/>
                          </a:solidFill>
                          <a:latin typeface="NEU-BZ-S92"/>
                          <a:ea typeface="宋体" panose="02010600030101010101" pitchFamily="2" charset="-122"/>
                          <a:cs typeface="方正书宋_GBK"/>
                        </a:rPr>
                        <a:t>范围</a:t>
                      </a:r>
                      <a:endParaRPr lang="zh-CN" sz="2000" kern="100" dirty="0">
                        <a:solidFill>
                          <a:srgbClr val="FF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zh-CN" sz="20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zh-CN" sz="20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9587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rgbClr val="FF0000"/>
                          </a:solidFill>
                          <a:latin typeface="NEU-BZ-S92"/>
                          <a:ea typeface="宋体" panose="02010600030101010101" pitchFamily="2" charset="-122"/>
                          <a:cs typeface="方正书宋_GBK"/>
                        </a:rPr>
                        <a:t>图象位置</a:t>
                      </a:r>
                      <a:endParaRPr lang="zh-CN" sz="2000" kern="100" dirty="0">
                        <a:solidFill>
                          <a:srgbClr val="FF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zh-CN" sz="20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zh-CN" sz="20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9587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rgbClr val="FF0000"/>
                          </a:solidFill>
                          <a:latin typeface="NEU-BZ-S92"/>
                          <a:ea typeface="宋体" panose="02010600030101010101" pitchFamily="2" charset="-122"/>
                          <a:cs typeface="方正书宋_GBK"/>
                        </a:rPr>
                        <a:t>性质</a:t>
                      </a:r>
                      <a:endParaRPr lang="zh-CN" sz="2000" kern="100" dirty="0">
                        <a:solidFill>
                          <a:srgbClr val="FF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solidFill>
                          <a:srgbClr val="000000"/>
                        </a:solidFill>
                        <a:latin typeface="NEU-BZ-S92"/>
                        <a:ea typeface="宋体" panose="02010600030101010101" pitchFamily="2" charset="-122"/>
                        <a:cs typeface="方正书宋_GBK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solidFill>
                          <a:srgbClr val="000000"/>
                        </a:solidFill>
                        <a:latin typeface="NEU-BZ-S92"/>
                        <a:ea typeface="宋体" panose="02010600030101010101" pitchFamily="2" charset="-122"/>
                        <a:cs typeface="方正书宋_GBK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solidFill>
                          <a:srgbClr val="000000"/>
                        </a:solidFill>
                        <a:latin typeface="NEU-BZ-S92"/>
                        <a:ea typeface="宋体" panose="02010600030101010101" pitchFamily="2" charset="-122"/>
                        <a:cs typeface="方正书宋_GBK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solidFill>
                          <a:srgbClr val="000000"/>
                        </a:solidFill>
                        <a:latin typeface="NEU-BZ-S92"/>
                        <a:ea typeface="宋体" panose="02010600030101010101" pitchFamily="2" charset="-122"/>
                        <a:cs typeface="方正书宋_GBK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solidFill>
                          <a:srgbClr val="000000"/>
                        </a:solidFill>
                        <a:latin typeface="NEU-BZ-S92"/>
                        <a:ea typeface="宋体" panose="02010600030101010101" pitchFamily="2" charset="-122"/>
                        <a:cs typeface="方正书宋_GB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2339752" y="3356992"/>
            <a:ext cx="2520280" cy="13234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当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&gt;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时，图象经过第一、第三象限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方正书宋_GBK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方正书宋_GBK"/>
              </a:rPr>
              <a:t>当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NEU-BZ-S92"/>
              </a:rPr>
              <a:t>&lt;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方正书宋_GBK"/>
              </a:rPr>
              <a:t>时，图象经过第二、第四象限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5580112" y="3356992"/>
            <a:ext cx="3168352" cy="13234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当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&gt;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时，图象位于第一、第三象限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方正书宋_GBK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方正书宋_GBK" charset="-122"/>
              </a:rPr>
              <a:t>当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NEU-BZ-S92" charset="-122"/>
              </a:rPr>
              <a:t>&lt;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方正书宋_GBK" charset="-122"/>
              </a:rPr>
              <a:t>时，图象位于第二、第四象限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2195736" y="4797152"/>
            <a:ext cx="2808312" cy="13234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当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&gt;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时，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随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的增大而增大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方正书宋_GBK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方正书宋_GBK" charset="-122"/>
              </a:rPr>
              <a:t>当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NEU-BZ-S92" charset="-122"/>
              </a:rPr>
              <a:t>&lt;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方正书宋_GBK" charset="-122"/>
              </a:rPr>
              <a:t>时，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方正书宋_GBK" charset="-122"/>
              </a:rPr>
              <a:t>随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方正书宋_GBK" charset="-122"/>
              </a:rPr>
              <a:t>的增大而减小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5580112" y="4797152"/>
            <a:ext cx="2699792" cy="13234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当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&gt;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时，在每一象限内，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随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的增大而减小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方正书宋_GBK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方正书宋_GBK" charset="-122"/>
              </a:rPr>
              <a:t>当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NEU-BZ-S92" charset="-122"/>
              </a:rPr>
              <a:t>&lt;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方正书宋_GBK" charset="-122"/>
              </a:rPr>
              <a:t>时，在每一象限内，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方正书宋_GBK" charset="-122"/>
              </a:rPr>
              <a:t>随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方正书宋_GBK" charset="-122"/>
              </a:rPr>
              <a:t>的增大而增大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15816" y="1484784"/>
            <a:ext cx="134363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i="1" kern="100" dirty="0" smtClean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NEU-BZ-S92"/>
              </a:rPr>
              <a:t>y</a:t>
            </a:r>
            <a:r>
              <a:rPr lang="en-US" altLang="zh-CN" sz="2000" kern="100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NEU-BZ-S92"/>
              </a:rPr>
              <a:t>=</a:t>
            </a:r>
            <a:r>
              <a:rPr lang="en-US" altLang="zh-CN" sz="2000" i="1" kern="100" dirty="0" err="1" smtClean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NEU-BZ-S92"/>
              </a:rPr>
              <a:t>kx</a:t>
            </a:r>
            <a:r>
              <a:rPr lang="en-US" altLang="zh-CN" sz="2000" kern="100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方正书宋_GBK"/>
              </a:rPr>
              <a:t>(</a:t>
            </a:r>
            <a:r>
              <a:rPr lang="en-US" altLang="zh-CN" sz="2000" i="1" kern="100" dirty="0" smtClean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NEU-BZ-S92"/>
              </a:rPr>
              <a:t>k</a:t>
            </a:r>
            <a:r>
              <a:rPr lang="zh-CN" altLang="en-US" sz="2000" kern="100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NEU-BZ-S92"/>
              </a:rPr>
              <a:t>≠</a:t>
            </a:r>
            <a:r>
              <a:rPr lang="en-US" altLang="zh-CN" sz="2000" kern="100" dirty="0" smtClean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NEU-BZ-S92"/>
              </a:rPr>
              <a:t>0</a:t>
            </a:r>
            <a:r>
              <a:rPr lang="en-US" altLang="zh-CN" sz="2000" kern="100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方正书宋_GBK"/>
              </a:rPr>
              <a:t>)</a:t>
            </a:r>
            <a:endParaRPr lang="zh-CN" altLang="en-US" sz="2000" kern="100" dirty="0">
              <a:solidFill>
                <a:srgbClr val="000000"/>
              </a:solidFill>
              <a:latin typeface="NEU-BZ-S92"/>
              <a:ea typeface="方正书宋_GBK"/>
              <a:cs typeface="NEU-BZ-S9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64288" y="1340768"/>
            <a:ext cx="93610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2000" kern="100" dirty="0" smtClean="0">
              <a:solidFill>
                <a:srgbClr val="000000"/>
              </a:solidFill>
              <a:latin typeface="宋体" panose="02010600030101010101" pitchFamily="2" charset="-122"/>
              <a:ea typeface="方正书宋_GBK"/>
              <a:cs typeface="方正书宋_GBK"/>
            </a:endParaRPr>
          </a:p>
          <a:p>
            <a:pPr lvl="0"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kern="100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方正书宋_GBK"/>
              </a:rPr>
              <a:t>             (</a:t>
            </a:r>
            <a:r>
              <a:rPr lang="en-US" altLang="zh-CN" sz="2000" i="1" kern="100" dirty="0" smtClean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NEU-BZ-S92"/>
              </a:rPr>
              <a:t>k</a:t>
            </a:r>
            <a:r>
              <a:rPr lang="zh-CN" altLang="en-US" sz="2000" kern="100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NEU-BZ-S92"/>
              </a:rPr>
              <a:t>≠</a:t>
            </a:r>
            <a:r>
              <a:rPr lang="en-US" altLang="zh-CN" sz="2000" kern="100" dirty="0" smtClean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NEU-BZ-S92"/>
              </a:rPr>
              <a:t>0</a:t>
            </a:r>
            <a:r>
              <a:rPr lang="en-US" altLang="zh-CN" sz="2000" kern="100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方正书宋_GBK"/>
              </a:rPr>
              <a:t>)</a:t>
            </a:r>
            <a:endParaRPr lang="zh-CN" altLang="en-US" sz="2000" kern="100" dirty="0">
              <a:solidFill>
                <a:srgbClr val="000000"/>
              </a:solidFill>
              <a:latin typeface="NEU-BZ-S92"/>
              <a:ea typeface="方正书宋_GBK"/>
              <a:cs typeface="NEU-BZ-S92"/>
            </a:endParaRPr>
          </a:p>
        </p:txBody>
      </p:sp>
      <p:graphicFrame>
        <p:nvGraphicFramePr>
          <p:cNvPr id="49157" name="Object 5"/>
          <p:cNvGraphicFramePr>
            <a:graphicFrameLocks noChangeAspect="1"/>
          </p:cNvGraphicFramePr>
          <p:nvPr/>
        </p:nvGraphicFramePr>
        <p:xfrm>
          <a:off x="6500826" y="1357298"/>
          <a:ext cx="720080" cy="540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Equation" r:id="rId2" imgW="9448800" imgH="9448800" progId="Equation.DSMT4">
                  <p:embed/>
                </p:oleObj>
              </mc:Choice>
              <mc:Fallback>
                <p:oleObj name="Equation" r:id="rId2" imgW="9448800" imgH="9448800" progId="Equation.DSMT4">
                  <p:embed/>
                  <p:pic>
                    <p:nvPicPr>
                      <p:cNvPr id="0" name="图片 10240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500826" y="1357298"/>
                        <a:ext cx="720080" cy="54006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2483768" y="2132856"/>
            <a:ext cx="172354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kern="100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方正书宋_GBK"/>
              </a:rPr>
              <a:t>过原点的直线</a:t>
            </a:r>
            <a:endParaRPr lang="en-US" altLang="zh-CN" sz="2000" kern="100" dirty="0" smtClean="0">
              <a:solidFill>
                <a:srgbClr val="000000"/>
              </a:solidFill>
              <a:latin typeface="NEU-BZ-S92"/>
              <a:ea typeface="宋体" panose="02010600030101010101" pitchFamily="2" charset="-122"/>
              <a:cs typeface="方正书宋_GBK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29256" y="1928802"/>
            <a:ext cx="434859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000" kern="100" dirty="0" smtClean="0">
              <a:solidFill>
                <a:srgbClr val="000000"/>
              </a:solidFill>
              <a:latin typeface="NEU-BZ-S92"/>
              <a:ea typeface="方正书宋_GBK"/>
              <a:cs typeface="NEU-BZ-S92"/>
            </a:endParaRPr>
          </a:p>
          <a:p>
            <a:pPr lvl="0"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2000" kern="100" dirty="0" smtClean="0">
              <a:solidFill>
                <a:srgbClr val="000000"/>
              </a:solidFill>
              <a:latin typeface="NEU-BZ-S92"/>
              <a:ea typeface="宋体" panose="02010600030101010101" pitchFamily="2" charset="-122"/>
              <a:cs typeface="方正书宋_GBK"/>
            </a:endParaRPr>
          </a:p>
          <a:p>
            <a:pPr lvl="0"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kern="100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方正书宋_GBK"/>
              </a:rPr>
              <a:t>与坐标轴没有交点</a:t>
            </a:r>
            <a:r>
              <a:rPr lang="zh-CN" altLang="en-US" sz="2000" kern="100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方正书宋_GBK"/>
              </a:rPr>
              <a:t>的双</a:t>
            </a:r>
            <a:r>
              <a:rPr lang="zh-CN" altLang="en-US" sz="2000" kern="100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方正书宋_GBK"/>
              </a:rPr>
              <a:t>曲线</a:t>
            </a:r>
            <a:endParaRPr lang="en-US" altLang="zh-CN" sz="2000" kern="100" dirty="0" smtClean="0">
              <a:solidFill>
                <a:srgbClr val="000000"/>
              </a:solidFill>
              <a:latin typeface="NEU-BZ-S92"/>
              <a:ea typeface="宋体" panose="02010600030101010101" pitchFamily="2" charset="-122"/>
              <a:cs typeface="方正书宋_GBK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843808" y="2780928"/>
            <a:ext cx="121058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kern="100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方正书宋_GBK"/>
              </a:rPr>
              <a:t>全体实数</a:t>
            </a:r>
            <a:endParaRPr lang="zh-CN" altLang="en-US" sz="2000" kern="100" dirty="0">
              <a:solidFill>
                <a:srgbClr val="000000"/>
              </a:solidFill>
              <a:latin typeface="NEU-BZ-S92"/>
              <a:ea typeface="方正书宋_GBK"/>
              <a:cs typeface="NEU-BZ-S9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012160" y="2780928"/>
            <a:ext cx="189987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i="1" kern="100" dirty="0" smtClean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NEU-BZ-S92"/>
              </a:rPr>
              <a:t>x</a:t>
            </a:r>
            <a:r>
              <a:rPr lang="zh-CN" altLang="en-US" sz="2000" kern="100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NEU-BZ-S92"/>
              </a:rPr>
              <a:t>≠</a:t>
            </a:r>
            <a:r>
              <a:rPr lang="en-US" altLang="zh-CN" sz="2000" kern="100" dirty="0" smtClean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NEU-BZ-S92"/>
              </a:rPr>
              <a:t>0</a:t>
            </a:r>
            <a:r>
              <a:rPr lang="zh-CN" altLang="en-US" sz="2000" kern="100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方正书宋_GBK"/>
              </a:rPr>
              <a:t>的全体实数</a:t>
            </a:r>
            <a:endParaRPr lang="zh-CN" altLang="en-US" sz="2000" kern="100" dirty="0">
              <a:solidFill>
                <a:srgbClr val="000000"/>
              </a:solidFill>
              <a:latin typeface="NEU-BZ-S92"/>
              <a:ea typeface="方正书宋_GBK"/>
              <a:cs typeface="NEU-BZ-S92"/>
            </a:endParaRPr>
          </a:p>
        </p:txBody>
      </p:sp>
      <p:sp>
        <p:nvSpPr>
          <p:cNvPr id="15" name="动作按钮: 第一张 14">
            <a:hlinkClick r:id="" action="ppaction://hlinkshowjump?jump=firstslide" highlightClick="1"/>
          </p:cNvPr>
          <p:cNvSpPr/>
          <p:nvPr/>
        </p:nvSpPr>
        <p:spPr>
          <a:xfrm>
            <a:off x="7020272" y="6237312"/>
            <a:ext cx="720080" cy="4320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9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3" grpId="0" bldLvl="0" animBg="1"/>
      <p:bldP spid="49154" grpId="0" bldLvl="0" animBg="1"/>
      <p:bldP spid="49155" grpId="0" bldLvl="0" animBg="1"/>
      <p:bldP spid="49156" grpId="0" bldLvl="0" animBg="1"/>
      <p:bldP spid="8" grpId="0"/>
      <p:bldP spid="9" grpId="0"/>
      <p:bldP spid="11" grpId="0"/>
      <p:bldP spid="12" grpId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2" name="Group 9"/>
          <p:cNvGrpSpPr/>
          <p:nvPr/>
        </p:nvGrpSpPr>
        <p:grpSpPr bwMode="auto">
          <a:xfrm>
            <a:off x="6455638" y="823005"/>
            <a:ext cx="2483769" cy="1008062"/>
            <a:chOff x="-1951" y="453"/>
            <a:chExt cx="1682" cy="635"/>
          </a:xfrm>
        </p:grpSpPr>
        <p:pic>
          <p:nvPicPr>
            <p:cNvPr id="1033" name="Picture 10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902" y="453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34" name="Rectangle 2"/>
            <p:cNvSpPr txBox="1">
              <a:spLocks noChangeArrowheads="1"/>
            </p:cNvSpPr>
            <p:nvPr/>
          </p:nvSpPr>
          <p:spPr bwMode="auto">
            <a:xfrm>
              <a:off x="-1951" y="453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CC0000"/>
                  </a:solidFill>
                  <a:ea typeface="黑体" panose="02010609060101010101" pitchFamily="2" charset="-122"/>
                </a:rPr>
                <a:t>检测反馈</a:t>
              </a:r>
              <a:endParaRPr lang="zh-CN" altLang="en-US" sz="3200" b="1" dirty="0">
                <a:solidFill>
                  <a:srgbClr val="CC0000"/>
                </a:solidFill>
                <a:ea typeface="黑体" panose="02010609060101010101" pitchFamily="2" charset="-122"/>
              </a:endParaRPr>
            </a:p>
          </p:txBody>
        </p:sp>
      </p:grp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467544" y="1197417"/>
            <a:ext cx="7056784" cy="1383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当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&gt;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时，函数</a:t>
            </a:r>
            <a:r>
              <a:rPr kumimoji="0" lang="zh-CN" altLang="en-US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图象在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zh-CN" altLang="en-US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第四象限　　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第三象限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第二象限　　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第一象限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3275856" y="1124744"/>
          <a:ext cx="724726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Equation" r:id="rId3" imgW="11887200" imgH="9448800" progId="Equation.DSMT4">
                  <p:embed/>
                </p:oleObj>
              </mc:Choice>
              <mc:Fallback>
                <p:oleObj name="Equation" r:id="rId3" imgW="11887200" imgH="9448800" progId="Equation.DSMT4">
                  <p:embed/>
                  <p:pic>
                    <p:nvPicPr>
                      <p:cNvPr id="0" name="图片 11264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75856" y="1124744"/>
                        <a:ext cx="724726" cy="57606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611560" y="2961820"/>
            <a:ext cx="7632848" cy="2031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:∵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反比例函数</a:t>
            </a:r>
            <a:r>
              <a:rPr kumimoji="0" lang="zh-CN" altLang="en-US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    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中，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=-5&lt;0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，∴此函数的图象位于第二、四象限，当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&gt;0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时，函数的图象位于第四象限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故选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6868" name="Object 4"/>
          <p:cNvGraphicFramePr>
            <a:graphicFrameLocks noChangeAspect="1"/>
          </p:cNvGraphicFramePr>
          <p:nvPr/>
        </p:nvGraphicFramePr>
        <p:xfrm>
          <a:off x="3643306" y="3000372"/>
          <a:ext cx="864096" cy="6859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name="Equation" r:id="rId5" imgW="11887200" imgH="9448800" progId="Equation.DSMT4">
                  <p:embed/>
                </p:oleObj>
              </mc:Choice>
              <mc:Fallback>
                <p:oleObj name="Equation" r:id="rId5" imgW="11887200" imgH="9448800" progId="Equation.DSMT4">
                  <p:embed/>
                  <p:pic>
                    <p:nvPicPr>
                      <p:cNvPr id="0" name="图片 11265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43306" y="3000372"/>
                        <a:ext cx="864096" cy="68597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5437609" y="1177067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ldLvl="0" animBg="1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251520" y="764704"/>
            <a:ext cx="8568952" cy="224676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对于反比例函数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，下列说法正确的是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图象经过点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-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图象在第二、四象限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8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r>
              <a:rPr kumimoji="0" lang="en-US" altLang="zh-CN" sz="28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&gt;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时，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随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的增大而增大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8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r>
              <a:rPr kumimoji="0" lang="en-US" altLang="zh-CN" sz="28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&lt;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时，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随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的增大而减小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3203848" y="764704"/>
          <a:ext cx="576064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" name="Equation" r:id="rId2" imgW="9448800" imgH="9448800" progId="Equation.DSMT4">
                  <p:embed/>
                </p:oleObj>
              </mc:Choice>
              <mc:Fallback>
                <p:oleObj name="Equation" r:id="rId2" imgW="9448800" imgH="9448800" progId="Equation.DSMT4">
                  <p:embed/>
                  <p:pic>
                    <p:nvPicPr>
                      <p:cNvPr id="0" name="图片 12288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203848" y="764704"/>
                        <a:ext cx="576064" cy="57606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467544" y="3429000"/>
            <a:ext cx="7776864" cy="224676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:∵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反比例函数</a:t>
            </a:r>
            <a:r>
              <a:rPr kumimoji="0" lang="zh-CN" altLang="en-US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，∴</a:t>
            </a:r>
            <a:r>
              <a:rPr kumimoji="0" lang="en-US" altLang="zh-CN" sz="28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xy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=3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，故图象经过点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(1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3)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，故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错误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;∵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&gt;0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，∴图象在第一、三象限，故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错误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;∵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&gt;0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，∴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&gt;0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时，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随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的增大而减小，故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错误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;∵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&gt;0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，∴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&lt;0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时，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随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的增大而减小，故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D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正确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故选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0180" name="Object 4"/>
          <p:cNvGraphicFramePr>
            <a:graphicFrameLocks noChangeAspect="1"/>
          </p:cNvGraphicFramePr>
          <p:nvPr/>
        </p:nvGraphicFramePr>
        <p:xfrm>
          <a:off x="3500430" y="3429000"/>
          <a:ext cx="537716" cy="5377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0" name="Equation" r:id="rId4" imgW="9448800" imgH="9448800" progId="Equation.DSMT4">
                  <p:embed/>
                </p:oleObj>
              </mc:Choice>
              <mc:Fallback>
                <p:oleObj name="Equation" r:id="rId4" imgW="9448800" imgH="9448800" progId="Equation.DSMT4">
                  <p:embed/>
                  <p:pic>
                    <p:nvPicPr>
                      <p:cNvPr id="0" name="图片 12289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00430" y="3429000"/>
                        <a:ext cx="537716" cy="53771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7596336" y="764704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bldLvl="0" animBg="1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图片 13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803990" y="3872984"/>
            <a:ext cx="1728192" cy="165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1203" name="Object 3"/>
          <p:cNvGraphicFramePr>
            <a:graphicFrameLocks noChangeAspect="1"/>
          </p:cNvGraphicFramePr>
          <p:nvPr/>
        </p:nvGraphicFramePr>
        <p:xfrm>
          <a:off x="2555776" y="548680"/>
          <a:ext cx="785614" cy="7380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3" name="Equation" r:id="rId3" imgW="10058400" imgH="9448800" progId="Equation.DSMT4">
                  <p:embed/>
                </p:oleObj>
              </mc:Choice>
              <mc:Fallback>
                <p:oleObj name="Equation" r:id="rId3" imgW="10058400" imgH="9448800" progId="Equation.DSMT4">
                  <p:embed/>
                  <p:pic>
                    <p:nvPicPr>
                      <p:cNvPr id="0" name="图片 13312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55776" y="548680"/>
                        <a:ext cx="785614" cy="73800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04" name="Rectangle 4"/>
          <p:cNvSpPr>
            <a:spLocks noChangeArrowheads="1"/>
          </p:cNvSpPr>
          <p:nvPr/>
        </p:nvSpPr>
        <p:spPr bwMode="auto">
          <a:xfrm>
            <a:off x="251520" y="764704"/>
            <a:ext cx="8496944" cy="31085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反比例函数</a:t>
            </a:r>
            <a:r>
              <a:rPr kumimoji="0" lang="zh-CN" altLang="en-US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的图象如图所示，以下结论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: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/>
              </a:rPr>
              <a:t>①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常数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 &lt;-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;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/>
              </a:rPr>
              <a:t>②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在每个象限内，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随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的增大而增大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;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/>
              </a:rPr>
              <a:t>③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若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-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在图象上，则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&lt;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;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/>
              </a:rPr>
              <a:t>④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若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在图象上，则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'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-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-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也在图象上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其中正确的是　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/>
              </a:rPr>
              <a:t>.①②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/>
              </a:rPr>
              <a:t>.②③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/>
              </a:rPr>
              <a:t>.③④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/>
              </a:rPr>
              <a:t>.①④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1205" name="Rectangle 5"/>
          <p:cNvSpPr>
            <a:spLocks noChangeArrowheads="1"/>
          </p:cNvSpPr>
          <p:nvPr/>
        </p:nvSpPr>
        <p:spPr bwMode="auto">
          <a:xfrm>
            <a:off x="323528" y="3933056"/>
            <a:ext cx="6480720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由图象在第一、三象限可得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&gt;0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，所以①错误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;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观察图象可得，在每个象限内，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随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的增大而减小，所以②错误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;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当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=-1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时，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h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&lt;0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，当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时，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&gt;0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，所以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h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&lt;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k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，所以③正确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;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反比例函数图象关于原点成中心对称，所以点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P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关于原点的对称点为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P'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(-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，所以④正确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故选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51920" y="2924944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3347864" y="764704"/>
          <a:ext cx="1024880" cy="661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7" name="Equation" r:id="rId2" imgW="14630400" imgH="9448800" progId="Equation.DSMT4">
                  <p:embed/>
                </p:oleObj>
              </mc:Choice>
              <mc:Fallback>
                <p:oleObj name="Equation" r:id="rId2" imgW="14630400" imgH="9448800" progId="Equation.DSMT4">
                  <p:embed/>
                  <p:pic>
                    <p:nvPicPr>
                      <p:cNvPr id="0" name="图片 14336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347864" y="764704"/>
                        <a:ext cx="1024880" cy="66190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251" name="Rectangle 3"/>
          <p:cNvSpPr>
            <a:spLocks noChangeArrowheads="1"/>
          </p:cNvSpPr>
          <p:nvPr/>
        </p:nvSpPr>
        <p:spPr bwMode="auto">
          <a:xfrm>
            <a:off x="323528" y="697959"/>
            <a:ext cx="7848872" cy="195053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设有反比例函数</a:t>
            </a:r>
            <a:r>
              <a:rPr kumimoji="0" lang="zh-CN" altLang="en-US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为其图象上两点，若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&lt;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&lt;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&gt;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，则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的取值范围是</a:t>
            </a:r>
            <a:r>
              <a:rPr kumimoji="0" lang="zh-CN" altLang="en-US" sz="28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　　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 Western"/>
              </a:rPr>
              <a:t>.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-S92"/>
                <a:ea typeface="宋体" panose="02010600030101010101" pitchFamily="2" charset="-122"/>
                <a:cs typeface="NEU-BZ-S92 Western"/>
              </a:rPr>
              <a:t> 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3252" name="Rectangle 4"/>
          <p:cNvSpPr>
            <a:spLocks noChangeArrowheads="1"/>
          </p:cNvSpPr>
          <p:nvPr/>
        </p:nvSpPr>
        <p:spPr bwMode="auto">
          <a:xfrm>
            <a:off x="251520" y="2996952"/>
            <a:ext cx="8424936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因为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&lt;0&lt;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时，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&gt;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，所以双曲线在第二、四象限，则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+2&lt;0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，解得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&lt;-2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故填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&lt;-2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59632" y="198884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-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 bldLvl="0" animBg="1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3851920" y="836712"/>
          <a:ext cx="2587330" cy="631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1" name="Equation" r:id="rId2" imgW="24993600" imgH="6096000" progId="Equation.DSMT4">
                  <p:embed/>
                </p:oleObj>
              </mc:Choice>
              <mc:Fallback>
                <p:oleObj name="Equation" r:id="rId2" imgW="24993600" imgH="6096000" progId="Equation.DSMT4">
                  <p:embed/>
                  <p:pic>
                    <p:nvPicPr>
                      <p:cNvPr id="0" name="图片 15360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51920" y="836712"/>
                        <a:ext cx="2587330" cy="63105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275" name="Rectangle 3"/>
          <p:cNvSpPr>
            <a:spLocks noChangeArrowheads="1"/>
          </p:cNvSpPr>
          <p:nvPr/>
        </p:nvSpPr>
        <p:spPr bwMode="auto">
          <a:xfrm>
            <a:off x="827584" y="908139"/>
            <a:ext cx="7920880" cy="18158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已知反比例函数</a:t>
            </a:r>
            <a:r>
              <a:rPr kumimoji="0" lang="zh-CN" altLang="en-US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求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的值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;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它的图象位于哪些象限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当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≤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≤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时，求函数值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的取值范围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54276" name="Object 4"/>
          <p:cNvGraphicFramePr>
            <a:graphicFrameLocks noChangeAspect="1"/>
          </p:cNvGraphicFramePr>
          <p:nvPr/>
        </p:nvGraphicFramePr>
        <p:xfrm>
          <a:off x="2339752" y="2204864"/>
          <a:ext cx="220216" cy="5688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2" name="Equation" r:id="rId4" imgW="3657600" imgH="9448800" progId="Equation.DSMT4">
                  <p:embed/>
                </p:oleObj>
              </mc:Choice>
              <mc:Fallback>
                <p:oleObj name="Equation" r:id="rId4" imgW="3657600" imgH="9448800" progId="Equation.DSMT4">
                  <p:embed/>
                  <p:pic>
                    <p:nvPicPr>
                      <p:cNvPr id="0" name="图片 15361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39752" y="2204864"/>
                        <a:ext cx="220216" cy="56889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77" name="Object 5"/>
          <p:cNvGraphicFramePr>
            <a:graphicFrameLocks noChangeAspect="1"/>
          </p:cNvGraphicFramePr>
          <p:nvPr/>
        </p:nvGraphicFramePr>
        <p:xfrm>
          <a:off x="3995936" y="3645024"/>
          <a:ext cx="2156639" cy="5459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3" name="Equation" r:id="rId6" imgW="24079200" imgH="6096000" progId="Equation.DSMT4">
                  <p:embed/>
                </p:oleObj>
              </mc:Choice>
              <mc:Fallback>
                <p:oleObj name="Equation" r:id="rId6" imgW="24079200" imgH="6096000" progId="Equation.DSMT4">
                  <p:embed/>
                  <p:pic>
                    <p:nvPicPr>
                      <p:cNvPr id="0" name="图片 15362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95936" y="3645024"/>
                        <a:ext cx="2156639" cy="54598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78" name="Object 6"/>
          <p:cNvGraphicFramePr>
            <a:graphicFrameLocks noChangeAspect="1"/>
          </p:cNvGraphicFramePr>
          <p:nvPr/>
        </p:nvGraphicFramePr>
        <p:xfrm>
          <a:off x="6572264" y="4071942"/>
          <a:ext cx="648072" cy="5151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4" name="Equation" r:id="rId8" imgW="11887200" imgH="9448800" progId="Equation.DSMT4">
                  <p:embed/>
                </p:oleObj>
              </mc:Choice>
              <mc:Fallback>
                <p:oleObj name="Equation" r:id="rId8" imgW="11887200" imgH="9448800" progId="Equation.DSMT4">
                  <p:embed/>
                  <p:pic>
                    <p:nvPicPr>
                      <p:cNvPr id="0" name="图片 15363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572264" y="4071942"/>
                        <a:ext cx="648072" cy="51513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279" name="Rectangle 7"/>
          <p:cNvSpPr>
            <a:spLocks noChangeArrowheads="1"/>
          </p:cNvSpPr>
          <p:nvPr/>
        </p:nvSpPr>
        <p:spPr bwMode="auto">
          <a:xfrm>
            <a:off x="499745" y="2786380"/>
            <a:ext cx="8112125" cy="3538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  <a:cs typeface="方正黑体_GBK"/>
              </a:rPr>
              <a:t>解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黑体_GBK"/>
              </a:rPr>
              <a:t>: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依题意可得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8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NEU-BZ-S92"/>
              </a:rPr>
              <a:t>-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NEU-BZ-S92"/>
              </a:rPr>
              <a:t>=-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，且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NEU-BZ-S92"/>
              </a:rPr>
              <a:t>-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NEU-BZ-S92"/>
              </a:rPr>
              <a:t>≠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，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_GB2312" pitchFamily="49" charset="-122"/>
              <a:ea typeface="楷体_GB2312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　解得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NEU-BZ-S92"/>
              </a:rPr>
              <a:t>=-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NEU-BZ-S9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_GB2312" pitchFamily="49" charset="-122"/>
              <a:ea typeface="楷体_GB2312" pitchFamily="49" charset="-122"/>
              <a:cs typeface="宋体" panose="02010600030101010101" pitchFamily="2" charset="-122"/>
            </a:endParaRPr>
          </a:p>
          <a:p>
            <a:pPr lvl="0" eaLnBrk="0" hangingPunct="0"/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　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NEU-BZ-S92 Western"/>
              </a:rPr>
              <a:t>∴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当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NEU-BZ-S92"/>
              </a:rPr>
              <a:t>=-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时，</a:t>
            </a:r>
            <a:r>
              <a:rPr lang="zh-CN" altLang="en-US" sz="2800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方正书宋_GBK"/>
              </a:rPr>
              <a:t>函数             是</a:t>
            </a:r>
            <a:r>
              <a:rPr lang="zh-CN" altLang="en-US" sz="2800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方正书宋_GBK"/>
              </a:rPr>
              <a:t>反比例函数</a:t>
            </a:r>
            <a:r>
              <a:rPr lang="en-US" altLang="zh-CN" sz="2800" i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NEU-BZ-S9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_GB2312" pitchFamily="49" charset="-122"/>
              <a:ea typeface="楷体_GB2312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当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NEU-BZ-S92"/>
              </a:rPr>
              <a:t>=-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时，代入函数解析式可得</a:t>
            </a:r>
            <a:r>
              <a:rPr kumimoji="0" lang="zh-CN" altLang="en-US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     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NEU-BZ-S9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_GB2312" pitchFamily="49" charset="-122"/>
              <a:ea typeface="楷体_GB2312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　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NEU-BZ-S92 Western"/>
              </a:rPr>
              <a:t>∵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NEU-BZ-S92"/>
              </a:rPr>
              <a:t>=-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NEU-BZ-S92"/>
              </a:rPr>
              <a:t>&lt;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，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NEU-BZ-S92 Western"/>
              </a:rPr>
              <a:t>∴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它的图象位于第二、第四象限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NEU-BZ-S9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_GB2312" pitchFamily="49" charset="-122"/>
              <a:ea typeface="楷体_GB2312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)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NEU-BZ-S92 Western"/>
              </a:rPr>
              <a:t>∵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反比例函数图象在每个象限内，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随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的增大而增大，且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NEU-BZ-S92"/>
              </a:rPr>
              <a:t>≤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NEU-BZ-S92"/>
              </a:rPr>
              <a:t>≤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，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_GB2312" pitchFamily="49" charset="-122"/>
              <a:ea typeface="楷体_GB2312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/>
              </a:rPr>
              <a:t>　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NEU-BZ-S92 Western"/>
              </a:rPr>
              <a:t>∴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NEU-BZ-S92 Western"/>
              </a:rPr>
              <a:t>-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8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NEU-BZ-S92"/>
              </a:rPr>
              <a:t>≤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NEU-BZ-S92"/>
              </a:rPr>
              <a:t>≤-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NEU-BZ-S9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_GB2312" pitchFamily="49" charset="-122"/>
              <a:ea typeface="楷体_GB2312" pitchFamily="49" charset="-122"/>
              <a:cs typeface="宋体" panose="02010600030101010101" pitchFamily="2" charset="-122"/>
            </a:endParaRPr>
          </a:p>
        </p:txBody>
      </p:sp>
      <p:graphicFrame>
        <p:nvGraphicFramePr>
          <p:cNvPr id="54280" name="Object 8"/>
          <p:cNvGraphicFramePr>
            <a:graphicFrameLocks noChangeAspect="1"/>
          </p:cNvGraphicFramePr>
          <p:nvPr/>
        </p:nvGraphicFramePr>
        <p:xfrm>
          <a:off x="2627784" y="5445224"/>
          <a:ext cx="157119" cy="4046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5" name="Equation" r:id="rId10" imgW="3657600" imgH="9448800" progId="Equation.DSMT4">
                  <p:embed/>
                </p:oleObj>
              </mc:Choice>
              <mc:Fallback>
                <p:oleObj name="Equation" r:id="rId10" imgW="3657600" imgH="9448800" progId="Equation.DSMT4">
                  <p:embed/>
                  <p:pic>
                    <p:nvPicPr>
                      <p:cNvPr id="0" name="图片 15364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27784" y="5445224"/>
                        <a:ext cx="157119" cy="40466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Text Box 3"/>
          <p:cNvSpPr txBox="1">
            <a:spLocks noChangeArrowheads="1"/>
          </p:cNvSpPr>
          <p:nvPr/>
        </p:nvSpPr>
        <p:spPr bwMode="auto">
          <a:xfrm>
            <a:off x="971600" y="188640"/>
            <a:ext cx="525621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CC0000"/>
                </a:solidFill>
                <a:latin typeface="方正楷体_GBK" pitchFamily="65" charset="-122"/>
                <a:ea typeface="方正楷体_GBK" pitchFamily="65" charset="-122"/>
              </a:rPr>
              <a:t>九年级数学</a:t>
            </a:r>
            <a:r>
              <a:rPr lang="en-US" altLang="zh-CN" sz="2800" b="1" dirty="0" smtClean="0">
                <a:solidFill>
                  <a:srgbClr val="CC0000"/>
                </a:solidFill>
                <a:latin typeface="方正楷体_GBK" pitchFamily="65" charset="-122"/>
                <a:ea typeface="方正楷体_GBK" pitchFamily="65" charset="-122"/>
              </a:rPr>
              <a:t>·</a:t>
            </a:r>
            <a:r>
              <a:rPr lang="zh-CN" altLang="en-US" sz="2800" b="1" dirty="0" smtClean="0">
                <a:solidFill>
                  <a:srgbClr val="CC0000"/>
                </a:solidFill>
                <a:latin typeface="方正楷体_GBK" pitchFamily="65" charset="-122"/>
                <a:ea typeface="方正楷体_GBK" pitchFamily="65" charset="-122"/>
              </a:rPr>
              <a:t>下     新课标</a:t>
            </a:r>
            <a:r>
              <a:rPr lang="en-US" altLang="zh-CN" sz="2800" b="1" dirty="0" smtClean="0">
                <a:solidFill>
                  <a:srgbClr val="CC0000"/>
                </a:solidFill>
                <a:latin typeface="方正楷体_GBK" pitchFamily="65" charset="-122"/>
                <a:ea typeface="方正楷体_GBK" pitchFamily="65" charset="-122"/>
              </a:rPr>
              <a:t>[</a:t>
            </a:r>
            <a:r>
              <a:rPr lang="zh-CN" altLang="en-US" sz="2800" b="1" dirty="0" smtClean="0">
                <a:solidFill>
                  <a:srgbClr val="CC0000"/>
                </a:solidFill>
                <a:latin typeface="方正楷体_GBK" pitchFamily="65" charset="-122"/>
                <a:ea typeface="方正楷体_GBK" pitchFamily="65" charset="-122"/>
              </a:rPr>
              <a:t>人</a:t>
            </a:r>
            <a:r>
              <a:rPr lang="en-US" altLang="zh-CN" sz="2800" b="1" dirty="0" smtClean="0">
                <a:solidFill>
                  <a:srgbClr val="CC0000"/>
                </a:solidFill>
                <a:latin typeface="方正楷体_GBK" pitchFamily="65" charset="-122"/>
                <a:ea typeface="方正楷体_GBK" pitchFamily="65" charset="-122"/>
              </a:rPr>
              <a:t>]</a:t>
            </a:r>
            <a:endParaRPr lang="zh-CN" altLang="en-US" sz="3200" b="1" dirty="0">
              <a:solidFill>
                <a:srgbClr val="CC0000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12294" name="TextBox 16"/>
          <p:cNvSpPr txBox="1">
            <a:spLocks noChangeArrowheads="1"/>
          </p:cNvSpPr>
          <p:nvPr/>
        </p:nvSpPr>
        <p:spPr bwMode="auto">
          <a:xfrm>
            <a:off x="1403648" y="1700808"/>
            <a:ext cx="5832426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CC0000"/>
                </a:solidFill>
                <a:latin typeface="Calibri" panose="020F0502020204030204" charset="0"/>
              </a:rPr>
              <a:t>第二十六章       反比例函数  </a:t>
            </a:r>
            <a:endParaRPr lang="zh-CN" altLang="en-US" sz="3200" b="1" dirty="0">
              <a:solidFill>
                <a:srgbClr val="CC0000"/>
              </a:solidFill>
              <a:latin typeface="Calibri" panose="020F0502020204030204" charset="0"/>
            </a:endParaRPr>
          </a:p>
        </p:txBody>
      </p:sp>
      <p:grpSp>
        <p:nvGrpSpPr>
          <p:cNvPr id="2" name="Group 4"/>
          <p:cNvGrpSpPr/>
          <p:nvPr/>
        </p:nvGrpSpPr>
        <p:grpSpPr bwMode="auto">
          <a:xfrm>
            <a:off x="1403350" y="5300663"/>
            <a:ext cx="2016125" cy="1009650"/>
            <a:chOff x="340" y="3022"/>
            <a:chExt cx="1270" cy="636"/>
          </a:xfrm>
        </p:grpSpPr>
        <p:sp>
          <p:nvSpPr>
            <p:cNvPr id="12297" name="Oval 5"/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2298" name="Rectangle 6">
              <a:hlinkClick r:id="rId2" tooltip="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 </a:t>
              </a:r>
              <a:r>
                <a:rPr lang="zh-CN" altLang="en-US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学习新知</a:t>
              </a:r>
              <a:endPara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Group 7"/>
          <p:cNvGrpSpPr/>
          <p:nvPr/>
        </p:nvGrpSpPr>
        <p:grpSpPr bwMode="auto">
          <a:xfrm>
            <a:off x="4932040" y="5157192"/>
            <a:ext cx="2160587" cy="1009650"/>
            <a:chOff x="2018" y="2976"/>
            <a:chExt cx="1361" cy="636"/>
          </a:xfrm>
        </p:grpSpPr>
        <p:sp>
          <p:nvSpPr>
            <p:cNvPr id="12300" name="Oval 8"/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2301" name="Rectangle 9">
              <a:hlinkClick r:id="rId3" tooltip="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检测反馈</a:t>
              </a:r>
              <a:endPara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0" y="3286124"/>
            <a:ext cx="939231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26.1.2  </a:t>
            </a:r>
            <a:r>
              <a:rPr lang="zh-CN" alt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反比例函数的图像和性质（第</a:t>
            </a:r>
            <a:r>
              <a:rPr lang="en-US" altLang="zh-CN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  <a:r>
              <a:rPr lang="zh-CN" alt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课时）</a:t>
            </a:r>
            <a:endParaRPr lang="zh-CN" altLang="en-US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文本框 78"/>
          <p:cNvSpPr txBox="1"/>
          <p:nvPr/>
        </p:nvSpPr>
        <p:spPr>
          <a:xfrm>
            <a:off x="3923929" y="3429000"/>
            <a:ext cx="2123477" cy="873669"/>
          </a:xfrm>
          <a:prstGeom prst="rect">
            <a:avLst/>
          </a:prstGeom>
          <a:noFill/>
        </p:spPr>
        <p:txBody>
          <a:bodyPr wrap="none" lIns="68580" tIns="34290" rIns="68580" bIns="34290" rtlCol="0">
            <a:prstTxWarp prst="textArchUp">
              <a:avLst/>
            </a:prstTxWarp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5400" dirty="0" smtClean="0">
                <a:solidFill>
                  <a:schemeClr val="accent6">
                    <a:lumMod val="75000"/>
                  </a:schemeClr>
                </a:solidFill>
              </a:rPr>
              <a:t>谢    谢</a:t>
            </a:r>
            <a:endParaRPr lang="zh-CN" altLang="en-US" sz="54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5" name="Picture 3" descr="field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39278" y="3552395"/>
            <a:ext cx="9183278" cy="3332989"/>
          </a:xfrm>
          <a:prstGeom prst="rect">
            <a:avLst/>
          </a:prstGeom>
        </p:spPr>
      </p:pic>
      <p:pic>
        <p:nvPicPr>
          <p:cNvPr id="50" name="Picture 2" descr="C:\Users\Administrator\Desktop\兔子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5803901"/>
            <a:ext cx="800100" cy="1054100"/>
          </a:xfrm>
          <a:prstGeom prst="rect">
            <a:avLst/>
          </a:prstGeom>
          <a:noFill/>
        </p:spPr>
      </p:pic>
      <p:sp>
        <p:nvSpPr>
          <p:cNvPr id="9" name="Oval 21"/>
          <p:cNvSpPr>
            <a:spLocks noChangeArrowheads="1"/>
          </p:cNvSpPr>
          <p:nvPr/>
        </p:nvSpPr>
        <p:spPr bwMode="auto">
          <a:xfrm>
            <a:off x="5978452" y="1232595"/>
            <a:ext cx="574675" cy="770467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Oval 22"/>
          <p:cNvSpPr>
            <a:spLocks noChangeArrowheads="1"/>
          </p:cNvSpPr>
          <p:nvPr/>
        </p:nvSpPr>
        <p:spPr bwMode="auto">
          <a:xfrm>
            <a:off x="6116564" y="2091962"/>
            <a:ext cx="576263" cy="768351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Oval 23"/>
          <p:cNvSpPr>
            <a:spLocks noChangeArrowheads="1"/>
          </p:cNvSpPr>
          <p:nvPr/>
        </p:nvSpPr>
        <p:spPr bwMode="auto">
          <a:xfrm>
            <a:off x="7289726" y="3124895"/>
            <a:ext cx="577850" cy="770467"/>
          </a:xfrm>
          <a:prstGeom prst="ellipse">
            <a:avLst/>
          </a:prstGeom>
          <a:solidFill>
            <a:srgbClr val="D8AEA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Oval 24"/>
          <p:cNvSpPr>
            <a:spLocks noChangeArrowheads="1"/>
          </p:cNvSpPr>
          <p:nvPr/>
        </p:nvSpPr>
        <p:spPr bwMode="auto">
          <a:xfrm>
            <a:off x="7538964" y="2091962"/>
            <a:ext cx="576263" cy="768351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Oval 25"/>
          <p:cNvSpPr>
            <a:spLocks noChangeArrowheads="1"/>
          </p:cNvSpPr>
          <p:nvPr/>
        </p:nvSpPr>
        <p:spPr bwMode="auto">
          <a:xfrm>
            <a:off x="6786489" y="1617828"/>
            <a:ext cx="695325" cy="931333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Oval 26"/>
          <p:cNvSpPr>
            <a:spLocks noChangeArrowheads="1"/>
          </p:cNvSpPr>
          <p:nvPr/>
        </p:nvSpPr>
        <p:spPr bwMode="auto">
          <a:xfrm>
            <a:off x="6607102" y="2477195"/>
            <a:ext cx="852487" cy="1138767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Oval 27"/>
          <p:cNvSpPr>
            <a:spLocks noChangeArrowheads="1"/>
          </p:cNvSpPr>
          <p:nvPr/>
        </p:nvSpPr>
        <p:spPr bwMode="auto">
          <a:xfrm>
            <a:off x="6481689" y="2741780"/>
            <a:ext cx="174625" cy="232833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Oval 28"/>
          <p:cNvSpPr>
            <a:spLocks noChangeArrowheads="1"/>
          </p:cNvSpPr>
          <p:nvPr/>
        </p:nvSpPr>
        <p:spPr bwMode="auto">
          <a:xfrm>
            <a:off x="7365926" y="2536462"/>
            <a:ext cx="304800" cy="408517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Oval 29"/>
          <p:cNvSpPr>
            <a:spLocks noChangeArrowheads="1"/>
          </p:cNvSpPr>
          <p:nvPr/>
        </p:nvSpPr>
        <p:spPr bwMode="auto">
          <a:xfrm>
            <a:off x="8244408" y="2468894"/>
            <a:ext cx="400050" cy="535516"/>
          </a:xfrm>
          <a:prstGeom prst="ellipse">
            <a:avLst/>
          </a:prstGeom>
          <a:solidFill>
            <a:srgbClr val="B03896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Oval 30"/>
          <p:cNvSpPr>
            <a:spLocks noChangeArrowheads="1"/>
          </p:cNvSpPr>
          <p:nvPr/>
        </p:nvSpPr>
        <p:spPr bwMode="auto">
          <a:xfrm>
            <a:off x="7307189" y="1782928"/>
            <a:ext cx="461963" cy="615951"/>
          </a:xfrm>
          <a:prstGeom prst="ellipse">
            <a:avLst/>
          </a:prstGeom>
          <a:solidFill>
            <a:srgbClr val="A8CE5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Oval 31"/>
          <p:cNvSpPr>
            <a:spLocks noChangeArrowheads="1"/>
          </p:cNvSpPr>
          <p:nvPr/>
        </p:nvSpPr>
        <p:spPr bwMode="auto">
          <a:xfrm>
            <a:off x="7245276" y="1338428"/>
            <a:ext cx="463550" cy="620184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Oval 32"/>
          <p:cNvSpPr>
            <a:spLocks noChangeArrowheads="1"/>
          </p:cNvSpPr>
          <p:nvPr/>
        </p:nvSpPr>
        <p:spPr bwMode="auto">
          <a:xfrm>
            <a:off x="6480101" y="1956495"/>
            <a:ext cx="290512" cy="387351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Oval 35"/>
          <p:cNvSpPr>
            <a:spLocks noChangeArrowheads="1"/>
          </p:cNvSpPr>
          <p:nvPr/>
        </p:nvSpPr>
        <p:spPr bwMode="auto">
          <a:xfrm>
            <a:off x="6588224" y="356659"/>
            <a:ext cx="1041400" cy="1386416"/>
          </a:xfrm>
          <a:prstGeom prst="ellipse">
            <a:avLst/>
          </a:prstGeom>
          <a:solidFill>
            <a:srgbClr val="A9D25A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Oval 36"/>
          <p:cNvSpPr>
            <a:spLocks noChangeArrowheads="1"/>
          </p:cNvSpPr>
          <p:nvPr/>
        </p:nvSpPr>
        <p:spPr bwMode="auto">
          <a:xfrm>
            <a:off x="7812361" y="1316766"/>
            <a:ext cx="1042987" cy="1384300"/>
          </a:xfrm>
          <a:prstGeom prst="ellipse">
            <a:avLst/>
          </a:prstGeom>
          <a:solidFill>
            <a:srgbClr val="FBE22D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39"/>
          <p:cNvSpPr>
            <a:spLocks noEditPoints="1"/>
          </p:cNvSpPr>
          <p:nvPr/>
        </p:nvSpPr>
        <p:spPr bwMode="auto">
          <a:xfrm>
            <a:off x="8770864" y="2238013"/>
            <a:ext cx="157163" cy="241300"/>
          </a:xfrm>
          <a:custGeom>
            <a:avLst/>
            <a:gdLst>
              <a:gd name="T0" fmla="*/ 14 w 72"/>
              <a:gd name="T1" fmla="*/ 49 h 84"/>
              <a:gd name="T2" fmla="*/ 21 w 72"/>
              <a:gd name="T3" fmla="*/ 49 h 84"/>
              <a:gd name="T4" fmla="*/ 18 w 72"/>
              <a:gd name="T5" fmla="*/ 60 h 84"/>
              <a:gd name="T6" fmla="*/ 14 w 72"/>
              <a:gd name="T7" fmla="*/ 63 h 84"/>
              <a:gd name="T8" fmla="*/ 21 w 72"/>
              <a:gd name="T9" fmla="*/ 63 h 84"/>
              <a:gd name="T10" fmla="*/ 18 w 72"/>
              <a:gd name="T11" fmla="*/ 33 h 84"/>
              <a:gd name="T12" fmla="*/ 14 w 72"/>
              <a:gd name="T13" fmla="*/ 36 h 84"/>
              <a:gd name="T14" fmla="*/ 21 w 72"/>
              <a:gd name="T15" fmla="*/ 36 h 84"/>
              <a:gd name="T16" fmla="*/ 69 w 72"/>
              <a:gd name="T17" fmla="*/ 13 h 84"/>
              <a:gd name="T18" fmla="*/ 60 w 72"/>
              <a:gd name="T19" fmla="*/ 13 h 84"/>
              <a:gd name="T20" fmla="*/ 58 w 72"/>
              <a:gd name="T21" fmla="*/ 10 h 84"/>
              <a:gd name="T22" fmla="*/ 45 w 72"/>
              <a:gd name="T23" fmla="*/ 4 h 84"/>
              <a:gd name="T24" fmla="*/ 27 w 72"/>
              <a:gd name="T25" fmla="*/ 4 h 84"/>
              <a:gd name="T26" fmla="*/ 14 w 72"/>
              <a:gd name="T27" fmla="*/ 10 h 84"/>
              <a:gd name="T28" fmla="*/ 12 w 72"/>
              <a:gd name="T29" fmla="*/ 13 h 84"/>
              <a:gd name="T30" fmla="*/ 0 w 72"/>
              <a:gd name="T31" fmla="*/ 16 h 84"/>
              <a:gd name="T32" fmla="*/ 3 w 72"/>
              <a:gd name="T33" fmla="*/ 84 h 84"/>
              <a:gd name="T34" fmla="*/ 72 w 72"/>
              <a:gd name="T35" fmla="*/ 81 h 84"/>
              <a:gd name="T36" fmla="*/ 69 w 72"/>
              <a:gd name="T37" fmla="*/ 13 h 84"/>
              <a:gd name="T38" fmla="*/ 30 w 72"/>
              <a:gd name="T39" fmla="*/ 6 h 84"/>
              <a:gd name="T40" fmla="*/ 42 w 72"/>
              <a:gd name="T41" fmla="*/ 6 h 84"/>
              <a:gd name="T42" fmla="*/ 28 w 72"/>
              <a:gd name="T43" fmla="*/ 10 h 84"/>
              <a:gd name="T44" fmla="*/ 16 w 72"/>
              <a:gd name="T45" fmla="*/ 13 h 84"/>
              <a:gd name="T46" fmla="*/ 56 w 72"/>
              <a:gd name="T47" fmla="*/ 13 h 84"/>
              <a:gd name="T48" fmla="*/ 16 w 72"/>
              <a:gd name="T49" fmla="*/ 19 h 84"/>
              <a:gd name="T50" fmla="*/ 66 w 72"/>
              <a:gd name="T51" fmla="*/ 78 h 84"/>
              <a:gd name="T52" fmla="*/ 7 w 72"/>
              <a:gd name="T53" fmla="*/ 78 h 84"/>
              <a:gd name="T54" fmla="*/ 12 w 72"/>
              <a:gd name="T55" fmla="*/ 19 h 84"/>
              <a:gd name="T56" fmla="*/ 14 w 72"/>
              <a:gd name="T57" fmla="*/ 23 h 84"/>
              <a:gd name="T58" fmla="*/ 60 w 72"/>
              <a:gd name="T59" fmla="*/ 21 h 84"/>
              <a:gd name="T60" fmla="*/ 66 w 72"/>
              <a:gd name="T61" fmla="*/ 19 h 84"/>
              <a:gd name="T62" fmla="*/ 54 w 72"/>
              <a:gd name="T63" fmla="*/ 34 h 84"/>
              <a:gd name="T64" fmla="*/ 27 w 72"/>
              <a:gd name="T65" fmla="*/ 34 h 84"/>
              <a:gd name="T66" fmla="*/ 27 w 72"/>
              <a:gd name="T67" fmla="*/ 38 h 84"/>
              <a:gd name="T68" fmla="*/ 56 w 72"/>
              <a:gd name="T69" fmla="*/ 36 h 84"/>
              <a:gd name="T70" fmla="*/ 54 w 72"/>
              <a:gd name="T71" fmla="*/ 61 h 84"/>
              <a:gd name="T72" fmla="*/ 27 w 72"/>
              <a:gd name="T73" fmla="*/ 61 h 84"/>
              <a:gd name="T74" fmla="*/ 27 w 72"/>
              <a:gd name="T75" fmla="*/ 65 h 84"/>
              <a:gd name="T76" fmla="*/ 56 w 72"/>
              <a:gd name="T77" fmla="*/ 63 h 84"/>
              <a:gd name="T78" fmla="*/ 54 w 72"/>
              <a:gd name="T79" fmla="*/ 48 h 84"/>
              <a:gd name="T80" fmla="*/ 27 w 72"/>
              <a:gd name="T81" fmla="*/ 48 h 84"/>
              <a:gd name="T82" fmla="*/ 27 w 72"/>
              <a:gd name="T83" fmla="*/ 51 h 84"/>
              <a:gd name="T84" fmla="*/ 56 w 72"/>
              <a:gd name="T85" fmla="*/ 4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84">
                <a:moveTo>
                  <a:pt x="18" y="46"/>
                </a:moveTo>
                <a:cubicBezTo>
                  <a:pt x="16" y="46"/>
                  <a:pt x="14" y="48"/>
                  <a:pt x="14" y="49"/>
                </a:cubicBezTo>
                <a:cubicBezTo>
                  <a:pt x="14" y="51"/>
                  <a:pt x="16" y="53"/>
                  <a:pt x="18" y="53"/>
                </a:cubicBezTo>
                <a:cubicBezTo>
                  <a:pt x="19" y="53"/>
                  <a:pt x="21" y="51"/>
                  <a:pt x="21" y="49"/>
                </a:cubicBezTo>
                <a:cubicBezTo>
                  <a:pt x="21" y="48"/>
                  <a:pt x="19" y="46"/>
                  <a:pt x="18" y="46"/>
                </a:cubicBezTo>
                <a:close/>
                <a:moveTo>
                  <a:pt x="18" y="60"/>
                </a:moveTo>
                <a:cubicBezTo>
                  <a:pt x="18" y="60"/>
                  <a:pt x="18" y="60"/>
                  <a:pt x="18" y="60"/>
                </a:cubicBezTo>
                <a:cubicBezTo>
                  <a:pt x="16" y="60"/>
                  <a:pt x="14" y="61"/>
                  <a:pt x="14" y="63"/>
                </a:cubicBezTo>
                <a:cubicBezTo>
                  <a:pt x="14" y="65"/>
                  <a:pt x="16" y="66"/>
                  <a:pt x="18" y="66"/>
                </a:cubicBezTo>
                <a:cubicBezTo>
                  <a:pt x="19" y="66"/>
                  <a:pt x="21" y="65"/>
                  <a:pt x="21" y="63"/>
                </a:cubicBezTo>
                <a:cubicBezTo>
                  <a:pt x="21" y="61"/>
                  <a:pt x="19" y="60"/>
                  <a:pt x="18" y="60"/>
                </a:cubicBezTo>
                <a:close/>
                <a:moveTo>
                  <a:pt x="18" y="33"/>
                </a:moveTo>
                <a:cubicBezTo>
                  <a:pt x="18" y="33"/>
                  <a:pt x="18" y="33"/>
                  <a:pt x="18" y="33"/>
                </a:cubicBezTo>
                <a:cubicBezTo>
                  <a:pt x="16" y="33"/>
                  <a:pt x="14" y="34"/>
                  <a:pt x="14" y="36"/>
                </a:cubicBezTo>
                <a:cubicBezTo>
                  <a:pt x="14" y="38"/>
                  <a:pt x="16" y="39"/>
                  <a:pt x="18" y="39"/>
                </a:cubicBezTo>
                <a:cubicBezTo>
                  <a:pt x="19" y="39"/>
                  <a:pt x="21" y="38"/>
                  <a:pt x="21" y="36"/>
                </a:cubicBezTo>
                <a:cubicBezTo>
                  <a:pt x="21" y="34"/>
                  <a:pt x="19" y="33"/>
                  <a:pt x="18" y="33"/>
                </a:cubicBezTo>
                <a:close/>
                <a:moveTo>
                  <a:pt x="69" y="13"/>
                </a:moveTo>
                <a:cubicBezTo>
                  <a:pt x="69" y="13"/>
                  <a:pt x="69" y="13"/>
                  <a:pt x="69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0"/>
                  <a:pt x="59" y="10"/>
                  <a:pt x="5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7"/>
                  <a:pt x="46" y="5"/>
                  <a:pt x="45" y="4"/>
                </a:cubicBezTo>
                <a:cubicBezTo>
                  <a:pt x="43" y="1"/>
                  <a:pt x="39" y="0"/>
                  <a:pt x="36" y="0"/>
                </a:cubicBezTo>
                <a:cubicBezTo>
                  <a:pt x="33" y="0"/>
                  <a:pt x="30" y="1"/>
                  <a:pt x="27" y="4"/>
                </a:cubicBezTo>
                <a:cubicBezTo>
                  <a:pt x="26" y="5"/>
                  <a:pt x="25" y="7"/>
                  <a:pt x="2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2" y="10"/>
                  <a:pt x="12" y="11"/>
                </a:cubicBezTo>
                <a:cubicBezTo>
                  <a:pt x="12" y="13"/>
                  <a:pt x="12" y="13"/>
                  <a:pt x="12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2" y="13"/>
                  <a:pt x="0" y="15"/>
                  <a:pt x="0" y="16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2"/>
                  <a:pt x="2" y="84"/>
                  <a:pt x="3" y="84"/>
                </a:cubicBezTo>
                <a:cubicBezTo>
                  <a:pt x="69" y="84"/>
                  <a:pt x="69" y="84"/>
                  <a:pt x="69" y="84"/>
                </a:cubicBezTo>
                <a:cubicBezTo>
                  <a:pt x="70" y="84"/>
                  <a:pt x="72" y="82"/>
                  <a:pt x="72" y="81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15"/>
                  <a:pt x="70" y="13"/>
                  <a:pt x="69" y="13"/>
                </a:cubicBezTo>
                <a:close/>
                <a:moveTo>
                  <a:pt x="30" y="6"/>
                </a:moveTo>
                <a:cubicBezTo>
                  <a:pt x="30" y="6"/>
                  <a:pt x="30" y="6"/>
                  <a:pt x="30" y="6"/>
                </a:cubicBezTo>
                <a:cubicBezTo>
                  <a:pt x="31" y="5"/>
                  <a:pt x="34" y="4"/>
                  <a:pt x="36" y="4"/>
                </a:cubicBezTo>
                <a:cubicBezTo>
                  <a:pt x="38" y="4"/>
                  <a:pt x="41" y="5"/>
                  <a:pt x="42" y="6"/>
                </a:cubicBezTo>
                <a:cubicBezTo>
                  <a:pt x="43" y="7"/>
                  <a:pt x="44" y="8"/>
                  <a:pt x="44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8"/>
                  <a:pt x="29" y="7"/>
                  <a:pt x="30" y="6"/>
                </a:cubicBezTo>
                <a:close/>
                <a:moveTo>
                  <a:pt x="16" y="13"/>
                </a:moveTo>
                <a:cubicBezTo>
                  <a:pt x="16" y="13"/>
                  <a:pt x="16" y="13"/>
                  <a:pt x="16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9"/>
                  <a:pt x="56" y="19"/>
                  <a:pt x="5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3"/>
                  <a:pt x="16" y="13"/>
                  <a:pt x="16" y="13"/>
                </a:cubicBezTo>
                <a:close/>
                <a:moveTo>
                  <a:pt x="66" y="78"/>
                </a:moveTo>
                <a:cubicBezTo>
                  <a:pt x="66" y="78"/>
                  <a:pt x="66" y="78"/>
                  <a:pt x="66" y="78"/>
                </a:cubicBezTo>
                <a:cubicBezTo>
                  <a:pt x="7" y="78"/>
                  <a:pt x="7" y="78"/>
                  <a:pt x="7" y="78"/>
                </a:cubicBezTo>
                <a:cubicBezTo>
                  <a:pt x="7" y="19"/>
                  <a:pt x="7" y="19"/>
                  <a:pt x="7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2"/>
                  <a:pt x="13" y="23"/>
                  <a:pt x="14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9" y="23"/>
                  <a:pt x="60" y="22"/>
                  <a:pt x="60" y="21"/>
                </a:cubicBezTo>
                <a:cubicBezTo>
                  <a:pt x="60" y="19"/>
                  <a:pt x="60" y="19"/>
                  <a:pt x="60" y="19"/>
                </a:cubicBezTo>
                <a:cubicBezTo>
                  <a:pt x="66" y="19"/>
                  <a:pt x="66" y="19"/>
                  <a:pt x="66" y="19"/>
                </a:cubicBezTo>
                <a:cubicBezTo>
                  <a:pt x="66" y="78"/>
                  <a:pt x="66" y="78"/>
                  <a:pt x="66" y="78"/>
                </a:cubicBezTo>
                <a:close/>
                <a:moveTo>
                  <a:pt x="54" y="34"/>
                </a:moveTo>
                <a:cubicBezTo>
                  <a:pt x="54" y="34"/>
                  <a:pt x="54" y="34"/>
                  <a:pt x="54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6" y="34"/>
                  <a:pt x="25" y="35"/>
                  <a:pt x="25" y="36"/>
                </a:cubicBezTo>
                <a:cubicBezTo>
                  <a:pt x="25" y="37"/>
                  <a:pt x="26" y="38"/>
                  <a:pt x="27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5" y="38"/>
                  <a:pt x="56" y="37"/>
                  <a:pt x="56" y="36"/>
                </a:cubicBezTo>
                <a:cubicBezTo>
                  <a:pt x="56" y="35"/>
                  <a:pt x="55" y="34"/>
                  <a:pt x="54" y="34"/>
                </a:cubicBezTo>
                <a:close/>
                <a:moveTo>
                  <a:pt x="54" y="61"/>
                </a:moveTo>
                <a:cubicBezTo>
                  <a:pt x="54" y="61"/>
                  <a:pt x="54" y="61"/>
                  <a:pt x="54" y="61"/>
                </a:cubicBezTo>
                <a:cubicBezTo>
                  <a:pt x="27" y="61"/>
                  <a:pt x="27" y="61"/>
                  <a:pt x="27" y="61"/>
                </a:cubicBezTo>
                <a:cubicBezTo>
                  <a:pt x="26" y="61"/>
                  <a:pt x="25" y="62"/>
                  <a:pt x="25" y="63"/>
                </a:cubicBezTo>
                <a:cubicBezTo>
                  <a:pt x="25" y="64"/>
                  <a:pt x="26" y="65"/>
                  <a:pt x="27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5" y="65"/>
                  <a:pt x="56" y="64"/>
                  <a:pt x="56" y="63"/>
                </a:cubicBezTo>
                <a:cubicBezTo>
                  <a:pt x="56" y="62"/>
                  <a:pt x="55" y="61"/>
                  <a:pt x="54" y="61"/>
                </a:cubicBezTo>
                <a:close/>
                <a:moveTo>
                  <a:pt x="54" y="48"/>
                </a:moveTo>
                <a:cubicBezTo>
                  <a:pt x="54" y="48"/>
                  <a:pt x="54" y="48"/>
                  <a:pt x="54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6" y="48"/>
                  <a:pt x="25" y="48"/>
                  <a:pt x="25" y="49"/>
                </a:cubicBezTo>
                <a:cubicBezTo>
                  <a:pt x="25" y="51"/>
                  <a:pt x="26" y="51"/>
                  <a:pt x="27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5" y="51"/>
                  <a:pt x="56" y="51"/>
                  <a:pt x="56" y="49"/>
                </a:cubicBezTo>
                <a:cubicBezTo>
                  <a:pt x="56" y="48"/>
                  <a:pt x="55" y="48"/>
                  <a:pt x="54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04 0.01759 C -0.05638 0.01134 -0.05586 0.00416 -0.05938 -0.00463 C -0.06029 -0.00671 -0.06159 -0.0081 -0.0625 -0.01019 C -0.06706 -0.0206 -0.06836 -0.03033 -0.075 -0.03611 C -0.08464 -0.03033 -0.09271 -0.02685 -0.1 -0.01389 C -0.10195 -0.00324 -0.10039 0.00926 -0.10313 0.01944 C -0.10404 0.02291 -0.10938 0.02315 -0.10938 0.02338 C -0.11498 0.02199 -0.1207 0.02222 -0.12604 0.01944 C -0.12722 0.01875 -0.12761 0.01597 -0.12813 0.01389 C -0.13307 -0.00671 -0.12266 0.02407 -0.13333 -0.00463 C -0.13477 -0.00857 -0.13503 -0.01366 -0.13646 -0.01759 C -0.13867 -0.02338 -0.14154 -0.02847 -0.14375 -0.03426 C -0.1444 -0.03611 -0.14466 -0.03912 -0.14583 -0.03982 C -0.15013 -0.04236 -0.14805 -0.04051 -0.15208 -0.04537 C -0.16315 -0.04468 -0.17435 -0.04584 -0.18542 -0.04352 C -0.18672 -0.04329 -0.18724 -0.04005 -0.1875 -0.03796 C -0.18841 -0.02871 -0.18737 -0.01921 -0.18854 -0.01019 C -0.18906 -0.00579 -0.19128 -0.00278 -0.19271 0.00092 C -0.1957 0.00879 -0.19623 0.01643 -0.2 0.02315 C -0.20169 0.03241 -0.20534 0.0368 -0.21042 0.03981 C -0.21862 0.03773 -0.22214 0.03704 -0.22917 0.0287 C -0.23125 0.02616 -0.23542 0.02129 -0.23542 0.02153 C -0.23685 0.01759 -0.23815 0.01389 -0.23958 0.01018 C -0.24505 -0.00417 -0.24219 -0.02477 -0.25104 -0.03611 C -0.25404 -0.03982 -0.25599 -0.04028 -0.25938 -0.04167 C -0.26914 -0.04097 -0.27891 -0.04213 -0.28854 -0.03982 C -0.29219 -0.03889 -0.2918 -0.03056 -0.29271 -0.02685 C -0.29518 -0.0169 -0.29857 -0.01412 -0.30208 -0.00463 C -0.30352 -0.00093 -0.3043 0.0037 -0.30625 0.00648 C -0.31133 0.01342 -0.31693 0.01597 -0.32292 0.01944 C -0.32852 0.02268 -0.33281 0.03079 -0.33854 0.03426 C -0.34037 0.03403 -0.34974 0.0331 -0.35313 0.03055 C -0.35625 0.02824 -0.35768 0.025 -0.36146 0.025 " pathEditMode="relative" rAng="0" ptsTypes="ffffffffffffffffffffffffffffffffA">
                                      <p:cBhvr>
                                        <p:cTn id="30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" y="-2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37" dur="150" fill="hold"/>
                                        <p:tgtEl>
                                          <p:spTgt spid="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44" dur="150" fill="hold"/>
                                        <p:tgtEl>
                                          <p:spTgt spid="2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mph" presetSubtype="0" autoRev="1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55" dur="15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62" dur="15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69" dur="150" fill="hold"/>
                                        <p:tgtEl>
                                          <p:spTgt spid="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mph" presetSubtype="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76" dur="1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" presetClass="emph" presetSubtype="0" autoRev="1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83" dur="15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90" dur="15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97" dur="150" fill="hold"/>
                                        <p:tgtEl>
                                          <p:spTgt spid="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6" presetClass="emph" presetSubtype="0" autoRev="1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104" dur="15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" presetClass="emph" presetSubtype="0" autoRev="1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11" dur="15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118" dur="15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6" presetClass="emph" presetSubtype="0" autoRev="1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125" dur="15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132" dur="15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9" grpId="0" bldLvl="0" animBg="1"/>
      <p:bldP spid="9" grpId="1" bldLvl="0" animBg="1"/>
      <p:bldP spid="10" grpId="0" bldLvl="0" animBg="1"/>
      <p:bldP spid="10" grpId="1" bldLvl="0" animBg="1"/>
      <p:bldP spid="11" grpId="0" bldLvl="0" animBg="1"/>
      <p:bldP spid="11" grpId="1" bldLvl="0" animBg="1"/>
      <p:bldP spid="12" grpId="0" bldLvl="0" animBg="1"/>
      <p:bldP spid="12" grpId="1" bldLvl="0" animBg="1"/>
      <p:bldP spid="13" grpId="0" bldLvl="0" animBg="1"/>
      <p:bldP spid="13" grpId="1" bldLvl="0" animBg="1"/>
      <p:bldP spid="14" grpId="0" bldLvl="0" animBg="1"/>
      <p:bldP spid="14" grpId="1" bldLvl="0" animBg="1"/>
      <p:bldP spid="15" grpId="0" bldLvl="0" animBg="1"/>
      <p:bldP spid="15" grpId="1" bldLvl="0" animBg="1"/>
      <p:bldP spid="16" grpId="0" bldLvl="0" animBg="1"/>
      <p:bldP spid="16" grpId="1" bldLvl="0" animBg="1"/>
      <p:bldP spid="17" grpId="0" bldLvl="0" animBg="1"/>
      <p:bldP spid="17" grpId="1" bldLvl="0" animBg="1"/>
      <p:bldP spid="18" grpId="0" bldLvl="0" animBg="1"/>
      <p:bldP spid="18" grpId="1" bldLvl="0" animBg="1"/>
      <p:bldP spid="19" grpId="0" bldLvl="0" animBg="1"/>
      <p:bldP spid="19" grpId="1" bldLvl="0" animBg="1"/>
      <p:bldP spid="20" grpId="0" bldLvl="0" animBg="1"/>
      <p:bldP spid="20" grpId="1" bldLvl="0" animBg="1"/>
      <p:bldP spid="23" grpId="0" bldLvl="0" animBg="1"/>
      <p:bldP spid="23" grpId="1" bldLvl="0" animBg="1"/>
      <p:bldP spid="24" grpId="0" bldLvl="0" animBg="1"/>
      <p:bldP spid="24" grpId="1" bldLvl="0" animBg="1"/>
      <p:bldP spid="2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5" name="AutoShape 11" descr="[T0T9JKJ7@0M8OK29719M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 sz="3200"/>
          </a:p>
        </p:txBody>
      </p:sp>
      <p:sp>
        <p:nvSpPr>
          <p:cNvPr id="16396" name="AutoShape 12" descr="[T0T9JKJ7@0M8OK29719M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 sz="3200"/>
          </a:p>
        </p:txBody>
      </p:sp>
      <p:grpSp>
        <p:nvGrpSpPr>
          <p:cNvPr id="16399" name="Group 4"/>
          <p:cNvGrpSpPr/>
          <p:nvPr/>
        </p:nvGrpSpPr>
        <p:grpSpPr bwMode="auto">
          <a:xfrm>
            <a:off x="4581208" y="323215"/>
            <a:ext cx="2592387" cy="1008063"/>
            <a:chOff x="0" y="0"/>
            <a:chExt cx="1633" cy="635"/>
          </a:xfrm>
        </p:grpSpPr>
        <p:pic>
          <p:nvPicPr>
            <p:cNvPr id="16400" name="Picture 5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01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CC0000"/>
                  </a:solidFill>
                  <a:ea typeface="黑体" panose="02010609060101010101" pitchFamily="2" charset="-122"/>
                </a:rPr>
                <a:t>学 习 新 知</a:t>
              </a:r>
              <a:endParaRPr lang="zh-CN" altLang="en-US" sz="3200" b="1">
                <a:solidFill>
                  <a:srgbClr val="CC0000"/>
                </a:solidFill>
                <a:ea typeface="黑体" panose="02010609060101010101" pitchFamily="2" charset="-122"/>
              </a:endParaRPr>
            </a:p>
          </p:txBody>
        </p:sp>
      </p:grpSp>
      <p:pic>
        <p:nvPicPr>
          <p:cNvPr id="4098" name="Picture 2" descr="http://abc.2008php.com/09_Website_appreciate/2010-06-25/201006251438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3645024"/>
            <a:ext cx="3888432" cy="2430270"/>
          </a:xfrm>
          <a:prstGeom prst="rect">
            <a:avLst/>
          </a:prstGeom>
          <a:noFill/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251520" y="1484784"/>
            <a:ext cx="8424936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校园内有一块矩形草坪面积为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 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8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，它的长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单位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: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与宽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单位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: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之间满足的函数关系是什么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当它的长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单位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: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增加时，它的宽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单位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: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将怎样变化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1600" y="188640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问题思考</a:t>
            </a:r>
            <a:endParaRPr lang="zh-CN" altLang="en-US" sz="3600" b="1" dirty="0">
              <a:solidFill>
                <a:srgbClr val="FF33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899592" y="116632"/>
            <a:ext cx="7128792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方正黑体_GBK"/>
              </a:rPr>
              <a:t>一、描点法画反比例函数图象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隶书" panose="02010509060101010101" pitchFamily="49" charset="-122"/>
              <a:ea typeface="隶书" panose="02010509060101010101" pitchFamily="49" charset="-122"/>
              <a:cs typeface="方正黑体_GBK"/>
            </a:endParaRPr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179512" y="620688"/>
          <a:ext cx="3665109" cy="772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2" imgW="44805600" imgH="9448800" progId="Equation.DSMT4">
                  <p:embed/>
                </p:oleObj>
              </mc:Choice>
              <mc:Fallback>
                <p:oleObj name="Equation" r:id="rId2" imgW="44805600" imgH="94488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79512" y="620688"/>
                        <a:ext cx="3665109" cy="77291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251520" y="1772816"/>
          <a:ext cx="5544616" cy="1152129"/>
        </p:xfrm>
        <a:graphic>
          <a:graphicData uri="http://schemas.openxmlformats.org/drawingml/2006/table">
            <a:tbl>
              <a:tblPr/>
              <a:tblGrid>
                <a:gridCol w="924102"/>
                <a:gridCol w="231025"/>
                <a:gridCol w="462052"/>
                <a:gridCol w="577564"/>
                <a:gridCol w="462052"/>
                <a:gridCol w="462052"/>
                <a:gridCol w="577564"/>
                <a:gridCol w="420047"/>
                <a:gridCol w="273030"/>
                <a:gridCol w="231025"/>
                <a:gridCol w="346539"/>
                <a:gridCol w="231025"/>
                <a:gridCol w="346539"/>
              </a:tblGrid>
              <a:tr h="384043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800" i="1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NEU-BZ-S92"/>
                        </a:rPr>
                        <a:t>x</a:t>
                      </a:r>
                      <a:endParaRPr lang="zh-CN" sz="18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NEU-BZ-S92"/>
                          <a:ea typeface="宋体" panose="02010600030101010101" pitchFamily="2" charset="-122"/>
                          <a:cs typeface="方正书宋_GBK"/>
                        </a:rPr>
                        <a:t>…</a:t>
                      </a:r>
                      <a:endParaRPr lang="zh-CN" sz="18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方正书宋_GBK"/>
                          <a:cs typeface="NEU-BZ-S92"/>
                        </a:rPr>
                        <a:t>-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NEU-BZ-S92"/>
                        </a:rPr>
                        <a:t>6</a:t>
                      </a:r>
                      <a:endParaRPr lang="zh-CN" sz="18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方正书宋_GBK"/>
                          <a:cs typeface="NEU-BZ-S92"/>
                        </a:rPr>
                        <a:t>-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NEU-BZ-S92"/>
                        </a:rPr>
                        <a:t>4</a:t>
                      </a:r>
                      <a:endParaRPr lang="zh-CN" sz="18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方正书宋_GBK"/>
                          <a:cs typeface="NEU-BZ-S92"/>
                        </a:rPr>
                        <a:t>-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NEU-BZ-S92"/>
                        </a:rPr>
                        <a:t>3</a:t>
                      </a:r>
                      <a:endParaRPr lang="zh-CN" sz="18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方正书宋_GBK"/>
                          <a:cs typeface="NEU-BZ-S92"/>
                        </a:rPr>
                        <a:t>-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NEU-BZ-S92"/>
                        </a:rPr>
                        <a:t>2</a:t>
                      </a:r>
                      <a:endParaRPr lang="zh-CN" sz="18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方正书宋_GBK"/>
                          <a:cs typeface="NEU-BZ-S92"/>
                        </a:rPr>
                        <a:t>-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NEU-BZ-S92"/>
                        </a:rPr>
                        <a:t>1</a:t>
                      </a:r>
                      <a:endParaRPr lang="zh-CN" sz="18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NEU-BZ-S92"/>
                        </a:rPr>
                        <a:t>1</a:t>
                      </a:r>
                      <a:endParaRPr lang="zh-CN" sz="18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NEU-BZ-S92"/>
                        </a:rPr>
                        <a:t>2</a:t>
                      </a:r>
                      <a:endParaRPr lang="zh-CN" sz="18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NEU-BZ-S92"/>
                        </a:rPr>
                        <a:t>3</a:t>
                      </a:r>
                      <a:endParaRPr lang="zh-CN" sz="18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NEU-BZ-S92"/>
                        </a:rPr>
                        <a:t>4</a:t>
                      </a:r>
                      <a:endParaRPr lang="zh-CN" sz="18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NEU-BZ-S92"/>
                        </a:rPr>
                        <a:t>6</a:t>
                      </a:r>
                      <a:endParaRPr lang="zh-CN" sz="18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solidFill>
                            <a:srgbClr val="000000"/>
                          </a:solidFill>
                          <a:latin typeface="NEU-BZ-S92"/>
                          <a:ea typeface="宋体" panose="02010600030101010101" pitchFamily="2" charset="-122"/>
                          <a:cs typeface="方正书宋_GBK"/>
                        </a:rPr>
                        <a:t>…</a:t>
                      </a:r>
                      <a:endParaRPr lang="zh-CN" sz="18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4043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zh-CN" sz="18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solidFill>
                            <a:srgbClr val="000000"/>
                          </a:solidFill>
                          <a:latin typeface="NEU-BZ-S92"/>
                          <a:ea typeface="宋体" panose="02010600030101010101" pitchFamily="2" charset="-122"/>
                          <a:cs typeface="方正书宋_GBK"/>
                        </a:rPr>
                        <a:t>…</a:t>
                      </a:r>
                      <a:endParaRPr lang="zh-CN" sz="18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方正书宋_GBK"/>
                          <a:cs typeface="NEU-BZ-S92"/>
                        </a:rPr>
                        <a:t>-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NEU-BZ-S92"/>
                        </a:rPr>
                        <a:t>1</a:t>
                      </a:r>
                      <a:endParaRPr lang="zh-CN" sz="18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方正书宋_GBK"/>
                          <a:cs typeface="NEU-BZ-S92"/>
                        </a:rPr>
                        <a:t>-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NEU-BZ-S92"/>
                        </a:rPr>
                        <a:t>1</a:t>
                      </a:r>
                      <a:r>
                        <a:rPr lang="en-US" sz="1800" i="1" kern="1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方正书宋_GBK"/>
                          <a:cs typeface="NEU-BZ-S92"/>
                        </a:rPr>
                        <a:t>.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NEU-BZ-S92"/>
                        </a:rPr>
                        <a:t>5</a:t>
                      </a:r>
                      <a:endParaRPr lang="zh-CN" sz="18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方正书宋_GBK"/>
                          <a:cs typeface="NEU-BZ-S92"/>
                        </a:rPr>
                        <a:t>-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NEU-BZ-S92"/>
                        </a:rPr>
                        <a:t>2</a:t>
                      </a:r>
                      <a:endParaRPr lang="zh-CN" sz="18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方正书宋_GBK"/>
                          <a:cs typeface="NEU-BZ-S92"/>
                        </a:rPr>
                        <a:t>-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NEU-BZ-S92"/>
                        </a:rPr>
                        <a:t>3</a:t>
                      </a:r>
                      <a:endParaRPr lang="zh-CN" sz="18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方正书宋_GBK"/>
                          <a:cs typeface="NEU-BZ-S92"/>
                        </a:rPr>
                        <a:t>-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NEU-BZ-S92"/>
                        </a:rPr>
                        <a:t>6</a:t>
                      </a:r>
                      <a:endParaRPr lang="zh-CN" sz="18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NEU-BZ-S92"/>
                        </a:rPr>
                        <a:t>6</a:t>
                      </a:r>
                      <a:endParaRPr lang="zh-CN" sz="18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NEU-BZ-S92"/>
                        </a:rPr>
                        <a:t>3</a:t>
                      </a:r>
                      <a:endParaRPr lang="zh-CN" sz="18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NEU-BZ-S92"/>
                        </a:rPr>
                        <a:t>2</a:t>
                      </a:r>
                      <a:endParaRPr lang="zh-CN" sz="18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NEU-BZ-S92"/>
                        </a:rPr>
                        <a:t>1</a:t>
                      </a:r>
                      <a:r>
                        <a:rPr lang="en-US" sz="1800" i="1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方正书宋_GBK"/>
                          <a:cs typeface="NEU-BZ-S92"/>
                        </a:rPr>
                        <a:t>.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NEU-BZ-S92"/>
                        </a:rPr>
                        <a:t>5</a:t>
                      </a:r>
                      <a:endParaRPr lang="zh-CN" sz="18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NEU-BZ-S92"/>
                        </a:rPr>
                        <a:t>1</a:t>
                      </a:r>
                      <a:endParaRPr lang="zh-CN" sz="18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solidFill>
                            <a:srgbClr val="000000"/>
                          </a:solidFill>
                          <a:latin typeface="NEU-BZ-S92"/>
                          <a:ea typeface="宋体" panose="02010600030101010101" pitchFamily="2" charset="-122"/>
                          <a:cs typeface="方正书宋_GBK"/>
                        </a:rPr>
                        <a:t>…</a:t>
                      </a:r>
                      <a:endParaRPr lang="zh-CN" sz="18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4043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zh-CN" sz="18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solidFill>
                            <a:srgbClr val="000000"/>
                          </a:solidFill>
                          <a:latin typeface="NEU-BZ-S92"/>
                          <a:ea typeface="宋体" panose="02010600030101010101" pitchFamily="2" charset="-122"/>
                          <a:cs typeface="方正书宋_GBK"/>
                        </a:rPr>
                        <a:t>…</a:t>
                      </a:r>
                      <a:endParaRPr lang="zh-CN" sz="18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方正书宋_GBK"/>
                          <a:cs typeface="NEU-BZ-S92"/>
                        </a:rPr>
                        <a:t>-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NEU-BZ-S92"/>
                        </a:rPr>
                        <a:t>2</a:t>
                      </a:r>
                      <a:endParaRPr lang="zh-CN" sz="18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方正书宋_GBK"/>
                          <a:cs typeface="NEU-BZ-S92"/>
                        </a:rPr>
                        <a:t>-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NEU-BZ-S92"/>
                        </a:rPr>
                        <a:t>3</a:t>
                      </a:r>
                      <a:endParaRPr lang="zh-CN" sz="18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方正书宋_GBK"/>
                          <a:cs typeface="NEU-BZ-S92"/>
                        </a:rPr>
                        <a:t>-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NEU-BZ-S92"/>
                        </a:rPr>
                        <a:t>4</a:t>
                      </a:r>
                      <a:endParaRPr lang="zh-CN" sz="18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方正书宋_GBK"/>
                          <a:cs typeface="NEU-BZ-S92"/>
                        </a:rPr>
                        <a:t>-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NEU-BZ-S92"/>
                        </a:rPr>
                        <a:t>6</a:t>
                      </a:r>
                      <a:endParaRPr lang="zh-CN" sz="18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方正书宋_GBK"/>
                          <a:cs typeface="NEU-BZ-S92"/>
                        </a:rPr>
                        <a:t>-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NEU-BZ-S92"/>
                        </a:rPr>
                        <a:t>12</a:t>
                      </a:r>
                      <a:endParaRPr lang="zh-CN" sz="18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NEU-BZ-S92"/>
                        </a:rPr>
                        <a:t>12</a:t>
                      </a:r>
                      <a:endParaRPr lang="zh-CN" sz="18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NEU-BZ-S92"/>
                        </a:rPr>
                        <a:t>6</a:t>
                      </a:r>
                      <a:endParaRPr lang="zh-CN" sz="18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NEU-BZ-S92"/>
                        </a:rPr>
                        <a:t>4</a:t>
                      </a:r>
                      <a:endParaRPr lang="zh-CN" sz="18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NEU-BZ-S92"/>
                        </a:rPr>
                        <a:t>3</a:t>
                      </a:r>
                      <a:endParaRPr lang="zh-CN" sz="18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NEU-BZ-S92"/>
                        </a:rPr>
                        <a:t>2</a:t>
                      </a:r>
                      <a:endParaRPr lang="zh-CN" sz="18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NEU-BZ-S92"/>
                          <a:ea typeface="宋体" panose="02010600030101010101" pitchFamily="2" charset="-122"/>
                          <a:cs typeface="方正书宋_GBK"/>
                        </a:rPr>
                        <a:t>…</a:t>
                      </a:r>
                      <a:endParaRPr lang="zh-CN" sz="18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NEU-BZ-S9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179512" y="1340768"/>
            <a:ext cx="1512168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algn="ctr">
              <a:lnSpc>
                <a:spcPct val="90000"/>
              </a:lnSpc>
              <a:buClr>
                <a:schemeClr val="tx2"/>
              </a:buClr>
              <a:buFont typeface="Wingdings" panose="05000000000000000000" pitchFamily="2" charset="2"/>
              <a:buNone/>
            </a:pPr>
            <a:r>
              <a:rPr kumimoji="1" lang="en-US" altLang="zh-CN" sz="32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1.</a:t>
            </a:r>
            <a:r>
              <a:rPr kumimoji="1" lang="zh-CN" altLang="en-US" sz="32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列表</a:t>
            </a:r>
            <a:endParaRPr kumimoji="1" lang="zh-CN" altLang="en-US" sz="3200" b="1" dirty="0" smtClean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1763688" y="1268760"/>
            <a:ext cx="1512168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algn="ctr">
              <a:lnSpc>
                <a:spcPct val="90000"/>
              </a:lnSpc>
              <a:buClr>
                <a:schemeClr val="tx2"/>
              </a:buClr>
              <a:buFont typeface="Wingdings" panose="05000000000000000000" pitchFamily="2" charset="2"/>
              <a:buNone/>
            </a:pPr>
            <a:r>
              <a:rPr kumimoji="1" lang="en-US" altLang="zh-CN" sz="32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2.</a:t>
            </a:r>
            <a:r>
              <a:rPr kumimoji="1" lang="zh-CN" altLang="en-US" sz="32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描点</a:t>
            </a:r>
            <a:endParaRPr kumimoji="1" lang="zh-CN" altLang="en-US" sz="3200" b="1" dirty="0" smtClean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3275856" y="1268760"/>
            <a:ext cx="1512168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algn="ctr">
              <a:lnSpc>
                <a:spcPct val="90000"/>
              </a:lnSpc>
              <a:buClr>
                <a:schemeClr val="tx2"/>
              </a:buClr>
              <a:buFont typeface="Wingdings" panose="05000000000000000000" pitchFamily="2" charset="2"/>
              <a:buNone/>
            </a:pPr>
            <a:r>
              <a:rPr kumimoji="1" lang="en-US" altLang="zh-CN" sz="32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3.</a:t>
            </a:r>
            <a:r>
              <a:rPr kumimoji="1" lang="zh-CN" altLang="en-US" sz="32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连线</a:t>
            </a:r>
            <a:endParaRPr kumimoji="1" lang="zh-CN" altLang="en-US" sz="3200" b="1" dirty="0" smtClean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aphicFrame>
        <p:nvGraphicFramePr>
          <p:cNvPr id="20486" name="Object 6"/>
          <p:cNvGraphicFramePr>
            <a:graphicFrameLocks noChangeAspect="1"/>
          </p:cNvGraphicFramePr>
          <p:nvPr/>
        </p:nvGraphicFramePr>
        <p:xfrm>
          <a:off x="467544" y="2132856"/>
          <a:ext cx="3937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4" imgW="9448800" imgH="9448800" progId="Equation.DSMT4">
                  <p:embed/>
                </p:oleObj>
              </mc:Choice>
              <mc:Fallback>
                <p:oleObj name="Equation" r:id="rId4" imgW="9448800" imgH="9448800" progId="Equation.DSMT4">
                  <p:embed/>
                  <p:pic>
                    <p:nvPicPr>
                      <p:cNvPr id="0" name="图片 1025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7544" y="2132856"/>
                        <a:ext cx="393700" cy="393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7" name="Object 7"/>
          <p:cNvGraphicFramePr>
            <a:graphicFrameLocks noChangeAspect="1"/>
          </p:cNvGraphicFramePr>
          <p:nvPr/>
        </p:nvGraphicFramePr>
        <p:xfrm>
          <a:off x="467544" y="2564904"/>
          <a:ext cx="4445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Equation" r:id="rId6" imgW="10668000" imgH="9448800" progId="Equation.DSMT4">
                  <p:embed/>
                </p:oleObj>
              </mc:Choice>
              <mc:Fallback>
                <p:oleObj name="Equation" r:id="rId6" imgW="10668000" imgH="9448800" progId="Equation.DSMT4">
                  <p:embed/>
                  <p:pic>
                    <p:nvPicPr>
                      <p:cNvPr id="0" name="图片 1026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67544" y="2564904"/>
                        <a:ext cx="444500" cy="393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矩形 19"/>
          <p:cNvSpPr/>
          <p:nvPr/>
        </p:nvSpPr>
        <p:spPr>
          <a:xfrm>
            <a:off x="5508625" y="561975"/>
            <a:ext cx="266065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列表时取值不能太少，也不能只取正值</a:t>
            </a:r>
            <a:endParaRPr lang="zh-CN" altLang="en-US" sz="2000" b="1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236296" y="188640"/>
            <a:ext cx="7008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强调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814169" y="1124744"/>
            <a:ext cx="3114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描点时横、纵坐标易混淆</a:t>
            </a:r>
            <a:endParaRPr lang="zh-CN" altLang="en-US" sz="2000" b="1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796007" y="1393091"/>
            <a:ext cx="302433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连线时用平滑曲线，不能画成折线，因为自变量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zh-CN" sz="20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不等于</a:t>
            </a:r>
            <a:r>
              <a:rPr lang="en-US" altLang="zh-CN" sz="20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0</a:t>
            </a:r>
            <a:r>
              <a:rPr lang="zh-CN" altLang="zh-CN" sz="20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，所以画函数图象时，不能将左右两个图象连接起来</a:t>
            </a:r>
            <a:r>
              <a:rPr lang="en-US" altLang="zh-CN" sz="20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.</a:t>
            </a:r>
            <a:endParaRPr lang="zh-CN" altLang="en-US" sz="2000" b="1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24" name="Group 69"/>
          <p:cNvGrpSpPr/>
          <p:nvPr/>
        </p:nvGrpSpPr>
        <p:grpSpPr bwMode="auto">
          <a:xfrm>
            <a:off x="1259632" y="3429000"/>
            <a:ext cx="2554287" cy="2540000"/>
            <a:chOff x="4089" y="975"/>
            <a:chExt cx="1609" cy="1600"/>
          </a:xfrm>
        </p:grpSpPr>
        <p:sp>
          <p:nvSpPr>
            <p:cNvPr id="25" name="Line 70"/>
            <p:cNvSpPr>
              <a:spLocks noChangeShapeType="1"/>
            </p:cNvSpPr>
            <p:nvPr/>
          </p:nvSpPr>
          <p:spPr bwMode="auto">
            <a:xfrm>
              <a:off x="4089" y="1828"/>
              <a:ext cx="147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6" name="Line 71"/>
            <p:cNvSpPr>
              <a:spLocks noChangeShapeType="1"/>
            </p:cNvSpPr>
            <p:nvPr/>
          </p:nvSpPr>
          <p:spPr bwMode="auto">
            <a:xfrm flipV="1">
              <a:off x="4814" y="1002"/>
              <a:ext cx="0" cy="157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7" name="Line 72"/>
            <p:cNvSpPr>
              <a:spLocks noChangeShapeType="1"/>
            </p:cNvSpPr>
            <p:nvPr/>
          </p:nvSpPr>
          <p:spPr bwMode="auto">
            <a:xfrm>
              <a:off x="4959" y="1802"/>
              <a:ext cx="0" cy="2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8" name="Line 73"/>
            <p:cNvSpPr>
              <a:spLocks noChangeShapeType="1"/>
            </p:cNvSpPr>
            <p:nvPr/>
          </p:nvSpPr>
          <p:spPr bwMode="auto">
            <a:xfrm>
              <a:off x="5104" y="1802"/>
              <a:ext cx="0" cy="2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9" name="Line 74"/>
            <p:cNvSpPr>
              <a:spLocks noChangeShapeType="1"/>
            </p:cNvSpPr>
            <p:nvPr/>
          </p:nvSpPr>
          <p:spPr bwMode="auto">
            <a:xfrm>
              <a:off x="5249" y="1802"/>
              <a:ext cx="0" cy="2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0" name="Line 75"/>
            <p:cNvSpPr>
              <a:spLocks noChangeShapeType="1"/>
            </p:cNvSpPr>
            <p:nvPr/>
          </p:nvSpPr>
          <p:spPr bwMode="auto">
            <a:xfrm>
              <a:off x="4378" y="1802"/>
              <a:ext cx="0" cy="2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1" name="Line 76"/>
            <p:cNvSpPr>
              <a:spLocks noChangeShapeType="1"/>
            </p:cNvSpPr>
            <p:nvPr/>
          </p:nvSpPr>
          <p:spPr bwMode="auto">
            <a:xfrm>
              <a:off x="4523" y="1802"/>
              <a:ext cx="0" cy="2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2" name="Line 77"/>
            <p:cNvSpPr>
              <a:spLocks noChangeShapeType="1"/>
            </p:cNvSpPr>
            <p:nvPr/>
          </p:nvSpPr>
          <p:spPr bwMode="auto">
            <a:xfrm>
              <a:off x="4668" y="1802"/>
              <a:ext cx="0" cy="2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3" name="Line 78"/>
            <p:cNvSpPr>
              <a:spLocks noChangeShapeType="1"/>
            </p:cNvSpPr>
            <p:nvPr/>
          </p:nvSpPr>
          <p:spPr bwMode="auto">
            <a:xfrm>
              <a:off x="5394" y="1802"/>
              <a:ext cx="0" cy="2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4" name="Line 79"/>
            <p:cNvSpPr>
              <a:spLocks noChangeShapeType="1"/>
            </p:cNvSpPr>
            <p:nvPr/>
          </p:nvSpPr>
          <p:spPr bwMode="auto">
            <a:xfrm>
              <a:off x="4233" y="1802"/>
              <a:ext cx="0" cy="2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5" name="Line 80"/>
            <p:cNvSpPr>
              <a:spLocks noChangeShapeType="1"/>
            </p:cNvSpPr>
            <p:nvPr/>
          </p:nvSpPr>
          <p:spPr bwMode="auto">
            <a:xfrm>
              <a:off x="4814" y="1962"/>
              <a:ext cx="2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6" name="Line 81"/>
            <p:cNvSpPr>
              <a:spLocks noChangeShapeType="1"/>
            </p:cNvSpPr>
            <p:nvPr/>
          </p:nvSpPr>
          <p:spPr bwMode="auto">
            <a:xfrm>
              <a:off x="4814" y="2095"/>
              <a:ext cx="2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7" name="Line 82"/>
            <p:cNvSpPr>
              <a:spLocks noChangeShapeType="1"/>
            </p:cNvSpPr>
            <p:nvPr/>
          </p:nvSpPr>
          <p:spPr bwMode="auto">
            <a:xfrm>
              <a:off x="4814" y="2229"/>
              <a:ext cx="2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8" name="Line 83"/>
            <p:cNvSpPr>
              <a:spLocks noChangeShapeType="1"/>
            </p:cNvSpPr>
            <p:nvPr/>
          </p:nvSpPr>
          <p:spPr bwMode="auto">
            <a:xfrm>
              <a:off x="4814" y="2362"/>
              <a:ext cx="2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9" name="Line 84"/>
            <p:cNvSpPr>
              <a:spLocks noChangeShapeType="1"/>
            </p:cNvSpPr>
            <p:nvPr/>
          </p:nvSpPr>
          <p:spPr bwMode="auto">
            <a:xfrm>
              <a:off x="4814" y="2495"/>
              <a:ext cx="2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0" name="Line 85"/>
            <p:cNvSpPr>
              <a:spLocks noChangeShapeType="1"/>
            </p:cNvSpPr>
            <p:nvPr/>
          </p:nvSpPr>
          <p:spPr bwMode="auto">
            <a:xfrm>
              <a:off x="4814" y="1162"/>
              <a:ext cx="2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1" name="Line 86"/>
            <p:cNvSpPr>
              <a:spLocks noChangeShapeType="1"/>
            </p:cNvSpPr>
            <p:nvPr/>
          </p:nvSpPr>
          <p:spPr bwMode="auto">
            <a:xfrm>
              <a:off x="4814" y="1295"/>
              <a:ext cx="2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2" name="Line 87"/>
            <p:cNvSpPr>
              <a:spLocks noChangeShapeType="1"/>
            </p:cNvSpPr>
            <p:nvPr/>
          </p:nvSpPr>
          <p:spPr bwMode="auto">
            <a:xfrm>
              <a:off x="4814" y="1429"/>
              <a:ext cx="2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3" name="Line 88"/>
            <p:cNvSpPr>
              <a:spLocks noChangeShapeType="1"/>
            </p:cNvSpPr>
            <p:nvPr/>
          </p:nvSpPr>
          <p:spPr bwMode="auto">
            <a:xfrm>
              <a:off x="4814" y="1562"/>
              <a:ext cx="2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4" name="Line 89"/>
            <p:cNvSpPr>
              <a:spLocks noChangeShapeType="1"/>
            </p:cNvSpPr>
            <p:nvPr/>
          </p:nvSpPr>
          <p:spPr bwMode="auto">
            <a:xfrm>
              <a:off x="4814" y="1695"/>
              <a:ext cx="2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5" name="Text Box 90"/>
            <p:cNvSpPr txBox="1">
              <a:spLocks noChangeArrowheads="1"/>
            </p:cNvSpPr>
            <p:nvPr/>
          </p:nvSpPr>
          <p:spPr bwMode="auto">
            <a:xfrm>
              <a:off x="5480" y="1843"/>
              <a:ext cx="218" cy="29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kumimoji="1" lang="en-US" altLang="zh-CN" sz="2400" b="1" i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x</a:t>
              </a:r>
              <a:endParaRPr kumimoji="1" lang="en-US" altLang="zh-CN" sz="2400" b="1" i="1" dirty="0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46" name="Text Box 91"/>
            <p:cNvSpPr txBox="1">
              <a:spLocks noChangeArrowheads="1"/>
            </p:cNvSpPr>
            <p:nvPr/>
          </p:nvSpPr>
          <p:spPr bwMode="auto">
            <a:xfrm>
              <a:off x="4656" y="975"/>
              <a:ext cx="202" cy="291"/>
            </a:xfrm>
            <a:prstGeom prst="rect">
              <a:avLst/>
            </a:prstGeom>
            <a:noFill/>
            <a:ln w="0" cap="rnd">
              <a:noFill/>
              <a:prstDash val="sysDot"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kumimoji="1" lang="en-US" altLang="zh-CN" sz="2400" b="1" i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y</a:t>
              </a:r>
              <a:endParaRPr kumimoji="1" lang="en-US" altLang="zh-CN" sz="2400" b="1" i="1" dirty="0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47" name="Text Box 92"/>
            <p:cNvSpPr txBox="1">
              <a:spLocks noChangeArrowheads="1"/>
            </p:cNvSpPr>
            <p:nvPr/>
          </p:nvSpPr>
          <p:spPr bwMode="auto">
            <a:xfrm>
              <a:off x="4657" y="1804"/>
              <a:ext cx="180" cy="212"/>
            </a:xfrm>
            <a:prstGeom prst="rect">
              <a:avLst/>
            </a:prstGeom>
            <a:noFill/>
            <a:ln w="0" cap="rnd">
              <a:solidFill>
                <a:schemeClr val="bg1"/>
              </a:solidFill>
              <a:prstDash val="sysDot"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kumimoji="1" lang="en-US" altLang="zh-CN" sz="1600" b="1">
                  <a:latin typeface="Times New Roman" panose="02020603050405020304" pitchFamily="18" charset="0"/>
                  <a:ea typeface="黑体" panose="02010609060101010101" pitchFamily="2" charset="-122"/>
                </a:rPr>
                <a:t>0</a:t>
              </a:r>
              <a:endParaRPr kumimoji="1" lang="en-US" altLang="zh-CN" sz="1600" b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48" name="Text Box 93"/>
            <p:cNvSpPr txBox="1">
              <a:spLocks noChangeArrowheads="1"/>
            </p:cNvSpPr>
            <p:nvPr/>
          </p:nvSpPr>
          <p:spPr bwMode="auto">
            <a:xfrm>
              <a:off x="4860" y="1804"/>
              <a:ext cx="180" cy="212"/>
            </a:xfrm>
            <a:prstGeom prst="rect">
              <a:avLst/>
            </a:prstGeom>
            <a:noFill/>
            <a:ln w="0" cap="rnd">
              <a:solidFill>
                <a:schemeClr val="bg1"/>
              </a:solidFill>
              <a:prstDash val="sysDot"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kumimoji="1" lang="en-US" altLang="zh-CN" sz="1600" b="1">
                  <a:latin typeface="Times New Roman" panose="02020603050405020304" pitchFamily="18" charset="0"/>
                  <a:ea typeface="黑体" panose="02010609060101010101" pitchFamily="2" charset="-122"/>
                </a:rPr>
                <a:t>1</a:t>
              </a:r>
              <a:endParaRPr kumimoji="1" lang="en-US" altLang="zh-CN" sz="1600" b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20488" name="Object 8"/>
          <p:cNvGraphicFramePr>
            <a:graphicFrameLocks noChangeAspect="1"/>
          </p:cNvGraphicFramePr>
          <p:nvPr/>
        </p:nvGraphicFramePr>
        <p:xfrm>
          <a:off x="2195736" y="6021288"/>
          <a:ext cx="648072" cy="648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Equation" r:id="rId8" imgW="9448800" imgH="9448800" progId="Equation.DSMT4">
                  <p:embed/>
                </p:oleObj>
              </mc:Choice>
              <mc:Fallback>
                <p:oleObj name="Equation" r:id="rId8" imgW="9448800" imgH="9448800" progId="Equation.DSMT4">
                  <p:embed/>
                  <p:pic>
                    <p:nvPicPr>
                      <p:cNvPr id="0" name="图片 1027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95736" y="6021288"/>
                        <a:ext cx="648072" cy="64807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5" name="Group 69"/>
          <p:cNvGrpSpPr/>
          <p:nvPr/>
        </p:nvGrpSpPr>
        <p:grpSpPr bwMode="auto">
          <a:xfrm>
            <a:off x="5076056" y="3429000"/>
            <a:ext cx="3312368" cy="2592288"/>
            <a:chOff x="4089" y="975"/>
            <a:chExt cx="1609" cy="1600"/>
          </a:xfrm>
        </p:grpSpPr>
        <p:sp>
          <p:nvSpPr>
            <p:cNvPr id="56" name="Line 70"/>
            <p:cNvSpPr>
              <a:spLocks noChangeShapeType="1"/>
            </p:cNvSpPr>
            <p:nvPr/>
          </p:nvSpPr>
          <p:spPr bwMode="auto">
            <a:xfrm>
              <a:off x="4089" y="1828"/>
              <a:ext cx="147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57" name="Line 71"/>
            <p:cNvSpPr>
              <a:spLocks noChangeShapeType="1"/>
            </p:cNvSpPr>
            <p:nvPr/>
          </p:nvSpPr>
          <p:spPr bwMode="auto">
            <a:xfrm flipV="1">
              <a:off x="4814" y="1002"/>
              <a:ext cx="0" cy="157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58" name="Line 72"/>
            <p:cNvSpPr>
              <a:spLocks noChangeShapeType="1"/>
            </p:cNvSpPr>
            <p:nvPr/>
          </p:nvSpPr>
          <p:spPr bwMode="auto">
            <a:xfrm>
              <a:off x="4959" y="1802"/>
              <a:ext cx="0" cy="2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59" name="Line 73"/>
            <p:cNvSpPr>
              <a:spLocks noChangeShapeType="1"/>
            </p:cNvSpPr>
            <p:nvPr/>
          </p:nvSpPr>
          <p:spPr bwMode="auto">
            <a:xfrm>
              <a:off x="5104" y="1802"/>
              <a:ext cx="0" cy="2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60" name="Line 74"/>
            <p:cNvSpPr>
              <a:spLocks noChangeShapeType="1"/>
            </p:cNvSpPr>
            <p:nvPr/>
          </p:nvSpPr>
          <p:spPr bwMode="auto">
            <a:xfrm>
              <a:off x="5249" y="1802"/>
              <a:ext cx="0" cy="2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61" name="Line 75"/>
            <p:cNvSpPr>
              <a:spLocks noChangeShapeType="1"/>
            </p:cNvSpPr>
            <p:nvPr/>
          </p:nvSpPr>
          <p:spPr bwMode="auto">
            <a:xfrm>
              <a:off x="4378" y="1802"/>
              <a:ext cx="0" cy="2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62" name="Line 76"/>
            <p:cNvSpPr>
              <a:spLocks noChangeShapeType="1"/>
            </p:cNvSpPr>
            <p:nvPr/>
          </p:nvSpPr>
          <p:spPr bwMode="auto">
            <a:xfrm>
              <a:off x="4523" y="1802"/>
              <a:ext cx="0" cy="2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63" name="Line 77"/>
            <p:cNvSpPr>
              <a:spLocks noChangeShapeType="1"/>
            </p:cNvSpPr>
            <p:nvPr/>
          </p:nvSpPr>
          <p:spPr bwMode="auto">
            <a:xfrm>
              <a:off x="4668" y="1802"/>
              <a:ext cx="0" cy="2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64" name="Line 78"/>
            <p:cNvSpPr>
              <a:spLocks noChangeShapeType="1"/>
            </p:cNvSpPr>
            <p:nvPr/>
          </p:nvSpPr>
          <p:spPr bwMode="auto">
            <a:xfrm>
              <a:off x="5394" y="1802"/>
              <a:ext cx="0" cy="2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65" name="Line 79"/>
            <p:cNvSpPr>
              <a:spLocks noChangeShapeType="1"/>
            </p:cNvSpPr>
            <p:nvPr/>
          </p:nvSpPr>
          <p:spPr bwMode="auto">
            <a:xfrm>
              <a:off x="4233" y="1802"/>
              <a:ext cx="0" cy="2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66" name="Line 80"/>
            <p:cNvSpPr>
              <a:spLocks noChangeShapeType="1"/>
            </p:cNvSpPr>
            <p:nvPr/>
          </p:nvSpPr>
          <p:spPr bwMode="auto">
            <a:xfrm>
              <a:off x="4814" y="1962"/>
              <a:ext cx="2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67" name="Line 81"/>
            <p:cNvSpPr>
              <a:spLocks noChangeShapeType="1"/>
            </p:cNvSpPr>
            <p:nvPr/>
          </p:nvSpPr>
          <p:spPr bwMode="auto">
            <a:xfrm>
              <a:off x="4814" y="2095"/>
              <a:ext cx="2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68" name="Line 82"/>
            <p:cNvSpPr>
              <a:spLocks noChangeShapeType="1"/>
            </p:cNvSpPr>
            <p:nvPr/>
          </p:nvSpPr>
          <p:spPr bwMode="auto">
            <a:xfrm>
              <a:off x="4814" y="2229"/>
              <a:ext cx="2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69" name="Line 83"/>
            <p:cNvSpPr>
              <a:spLocks noChangeShapeType="1"/>
            </p:cNvSpPr>
            <p:nvPr/>
          </p:nvSpPr>
          <p:spPr bwMode="auto">
            <a:xfrm>
              <a:off x="4814" y="2362"/>
              <a:ext cx="2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70" name="Line 84"/>
            <p:cNvSpPr>
              <a:spLocks noChangeShapeType="1"/>
            </p:cNvSpPr>
            <p:nvPr/>
          </p:nvSpPr>
          <p:spPr bwMode="auto">
            <a:xfrm>
              <a:off x="4814" y="2495"/>
              <a:ext cx="2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71" name="Line 85"/>
            <p:cNvSpPr>
              <a:spLocks noChangeShapeType="1"/>
            </p:cNvSpPr>
            <p:nvPr/>
          </p:nvSpPr>
          <p:spPr bwMode="auto">
            <a:xfrm>
              <a:off x="4814" y="1162"/>
              <a:ext cx="2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72" name="Line 86"/>
            <p:cNvSpPr>
              <a:spLocks noChangeShapeType="1"/>
            </p:cNvSpPr>
            <p:nvPr/>
          </p:nvSpPr>
          <p:spPr bwMode="auto">
            <a:xfrm>
              <a:off x="4814" y="1295"/>
              <a:ext cx="2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73" name="Line 87"/>
            <p:cNvSpPr>
              <a:spLocks noChangeShapeType="1"/>
            </p:cNvSpPr>
            <p:nvPr/>
          </p:nvSpPr>
          <p:spPr bwMode="auto">
            <a:xfrm>
              <a:off x="4814" y="1429"/>
              <a:ext cx="2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74" name="Line 88"/>
            <p:cNvSpPr>
              <a:spLocks noChangeShapeType="1"/>
            </p:cNvSpPr>
            <p:nvPr/>
          </p:nvSpPr>
          <p:spPr bwMode="auto">
            <a:xfrm>
              <a:off x="4814" y="1562"/>
              <a:ext cx="2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75" name="Line 89"/>
            <p:cNvSpPr>
              <a:spLocks noChangeShapeType="1"/>
            </p:cNvSpPr>
            <p:nvPr/>
          </p:nvSpPr>
          <p:spPr bwMode="auto">
            <a:xfrm>
              <a:off x="4814" y="1695"/>
              <a:ext cx="2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76" name="Text Box 90"/>
            <p:cNvSpPr txBox="1">
              <a:spLocks noChangeArrowheads="1"/>
            </p:cNvSpPr>
            <p:nvPr/>
          </p:nvSpPr>
          <p:spPr bwMode="auto">
            <a:xfrm>
              <a:off x="5480" y="1843"/>
              <a:ext cx="218" cy="29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kumimoji="1" lang="en-US" altLang="zh-CN" sz="2400" b="1" i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x</a:t>
              </a:r>
              <a:endParaRPr kumimoji="1" lang="en-US" altLang="zh-CN" sz="2400" b="1" i="1" dirty="0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77" name="Text Box 91"/>
            <p:cNvSpPr txBox="1">
              <a:spLocks noChangeArrowheads="1"/>
            </p:cNvSpPr>
            <p:nvPr/>
          </p:nvSpPr>
          <p:spPr bwMode="auto">
            <a:xfrm>
              <a:off x="4656" y="975"/>
              <a:ext cx="202" cy="291"/>
            </a:xfrm>
            <a:prstGeom prst="rect">
              <a:avLst/>
            </a:prstGeom>
            <a:noFill/>
            <a:ln w="0" cap="rnd">
              <a:noFill/>
              <a:prstDash val="sysDot"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kumimoji="1" lang="en-US" altLang="zh-CN" sz="2400" b="1" i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y</a:t>
              </a:r>
              <a:endParaRPr kumimoji="1" lang="en-US" altLang="zh-CN" sz="2400" b="1" i="1" dirty="0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78" name="Text Box 92"/>
            <p:cNvSpPr txBox="1">
              <a:spLocks noChangeArrowheads="1"/>
            </p:cNvSpPr>
            <p:nvPr/>
          </p:nvSpPr>
          <p:spPr bwMode="auto">
            <a:xfrm>
              <a:off x="4657" y="1804"/>
              <a:ext cx="180" cy="212"/>
            </a:xfrm>
            <a:prstGeom prst="rect">
              <a:avLst/>
            </a:prstGeom>
            <a:noFill/>
            <a:ln w="0" cap="rnd">
              <a:solidFill>
                <a:schemeClr val="bg1"/>
              </a:solidFill>
              <a:prstDash val="sysDot"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kumimoji="1" lang="en-US" altLang="zh-CN" sz="1600" b="1">
                  <a:latin typeface="Times New Roman" panose="02020603050405020304" pitchFamily="18" charset="0"/>
                  <a:ea typeface="黑体" panose="02010609060101010101" pitchFamily="2" charset="-122"/>
                </a:rPr>
                <a:t>0</a:t>
              </a:r>
              <a:endParaRPr kumimoji="1" lang="en-US" altLang="zh-CN" sz="1600" b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79" name="Text Box 93"/>
            <p:cNvSpPr txBox="1">
              <a:spLocks noChangeArrowheads="1"/>
            </p:cNvSpPr>
            <p:nvPr/>
          </p:nvSpPr>
          <p:spPr bwMode="auto">
            <a:xfrm>
              <a:off x="4860" y="1804"/>
              <a:ext cx="180" cy="212"/>
            </a:xfrm>
            <a:prstGeom prst="rect">
              <a:avLst/>
            </a:prstGeom>
            <a:noFill/>
            <a:ln w="0" cap="rnd">
              <a:solidFill>
                <a:schemeClr val="bg1"/>
              </a:solidFill>
              <a:prstDash val="sysDot"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kumimoji="1" lang="en-US" altLang="zh-CN" sz="1600" b="1">
                  <a:latin typeface="Times New Roman" panose="02020603050405020304" pitchFamily="18" charset="0"/>
                  <a:ea typeface="黑体" panose="02010609060101010101" pitchFamily="2" charset="-122"/>
                </a:rPr>
                <a:t>1</a:t>
              </a:r>
              <a:endParaRPr kumimoji="1" lang="en-US" altLang="zh-CN" sz="1600" b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20489" name="Object 9"/>
          <p:cNvGraphicFramePr>
            <a:graphicFrameLocks noChangeAspect="1"/>
          </p:cNvGraphicFramePr>
          <p:nvPr/>
        </p:nvGraphicFramePr>
        <p:xfrm>
          <a:off x="6300192" y="6021288"/>
          <a:ext cx="731694" cy="648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Equation" r:id="rId9" imgW="10668000" imgH="9448800" progId="Equation.DSMT4">
                  <p:embed/>
                </p:oleObj>
              </mc:Choice>
              <mc:Fallback>
                <p:oleObj name="Equation" r:id="rId9" imgW="10668000" imgH="9448800" progId="Equation.DSMT4">
                  <p:embed/>
                  <p:pic>
                    <p:nvPicPr>
                      <p:cNvPr id="0" name="图片 1028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300192" y="6021288"/>
                        <a:ext cx="731694" cy="64807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" name="Text Box 127"/>
          <p:cNvSpPr txBox="1">
            <a:spLocks noChangeArrowheads="1"/>
          </p:cNvSpPr>
          <p:nvPr/>
        </p:nvSpPr>
        <p:spPr bwMode="auto">
          <a:xfrm>
            <a:off x="755576" y="4816402"/>
            <a:ext cx="331788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altLang="zh-CN" sz="1000" dirty="0">
                <a:solidFill>
                  <a:srgbClr val="FF0000"/>
                </a:solidFill>
                <a:latin typeface="Tahoma" panose="020B0604030504040204" pitchFamily="34" charset="0"/>
              </a:rPr>
              <a:t>●</a:t>
            </a:r>
            <a:endParaRPr lang="en-US" altLang="zh-CN" sz="1000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82" name="Text Box 127"/>
          <p:cNvSpPr txBox="1">
            <a:spLocks noChangeArrowheads="1"/>
          </p:cNvSpPr>
          <p:nvPr/>
        </p:nvSpPr>
        <p:spPr bwMode="auto">
          <a:xfrm>
            <a:off x="1331640" y="4941168"/>
            <a:ext cx="331788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altLang="zh-CN" sz="1000" dirty="0">
                <a:solidFill>
                  <a:srgbClr val="FF0000"/>
                </a:solidFill>
                <a:latin typeface="Tahoma" panose="020B0604030504040204" pitchFamily="34" charset="0"/>
              </a:rPr>
              <a:t>●</a:t>
            </a:r>
            <a:endParaRPr lang="en-US" altLang="zh-CN" sz="1000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83" name="Text Box 127"/>
          <p:cNvSpPr txBox="1">
            <a:spLocks noChangeArrowheads="1"/>
          </p:cNvSpPr>
          <p:nvPr/>
        </p:nvSpPr>
        <p:spPr bwMode="auto">
          <a:xfrm>
            <a:off x="1619672" y="5085184"/>
            <a:ext cx="331788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altLang="zh-CN" sz="1000" dirty="0">
                <a:solidFill>
                  <a:srgbClr val="FF0000"/>
                </a:solidFill>
                <a:latin typeface="Tahoma" panose="020B0604030504040204" pitchFamily="34" charset="0"/>
              </a:rPr>
              <a:t>●</a:t>
            </a:r>
            <a:endParaRPr lang="en-US" altLang="zh-CN" sz="1000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84" name="Text Box 127"/>
          <p:cNvSpPr txBox="1">
            <a:spLocks noChangeArrowheads="1"/>
          </p:cNvSpPr>
          <p:nvPr/>
        </p:nvSpPr>
        <p:spPr bwMode="auto">
          <a:xfrm>
            <a:off x="1816446" y="5301208"/>
            <a:ext cx="331788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altLang="zh-CN" sz="1000" dirty="0">
                <a:solidFill>
                  <a:srgbClr val="FF0000"/>
                </a:solidFill>
                <a:latin typeface="Tahoma" panose="020B0604030504040204" pitchFamily="34" charset="0"/>
              </a:rPr>
              <a:t>●</a:t>
            </a:r>
            <a:endParaRPr lang="en-US" altLang="zh-CN" sz="1000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85" name="Text Box 127"/>
          <p:cNvSpPr txBox="1">
            <a:spLocks noChangeArrowheads="1"/>
          </p:cNvSpPr>
          <p:nvPr/>
        </p:nvSpPr>
        <p:spPr bwMode="auto">
          <a:xfrm>
            <a:off x="1907704" y="6021288"/>
            <a:ext cx="331788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altLang="zh-CN" sz="1000" dirty="0">
                <a:solidFill>
                  <a:srgbClr val="FF0000"/>
                </a:solidFill>
                <a:latin typeface="Tahoma" panose="020B0604030504040204" pitchFamily="34" charset="0"/>
              </a:rPr>
              <a:t>●</a:t>
            </a:r>
            <a:endParaRPr lang="en-US" altLang="zh-CN" sz="1000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86" name="Text Box 127"/>
          <p:cNvSpPr txBox="1">
            <a:spLocks noChangeArrowheads="1"/>
          </p:cNvSpPr>
          <p:nvPr/>
        </p:nvSpPr>
        <p:spPr bwMode="auto">
          <a:xfrm>
            <a:off x="2483768" y="3356992"/>
            <a:ext cx="288032" cy="24622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1000" dirty="0">
                <a:solidFill>
                  <a:srgbClr val="FF0000"/>
                </a:solidFill>
                <a:latin typeface="Tahoma" panose="020B0604030504040204" pitchFamily="34" charset="0"/>
              </a:rPr>
              <a:t>●</a:t>
            </a:r>
            <a:endParaRPr lang="en-US" altLang="zh-CN" sz="1000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87" name="Text Box 127"/>
          <p:cNvSpPr txBox="1">
            <a:spLocks noChangeArrowheads="1"/>
          </p:cNvSpPr>
          <p:nvPr/>
        </p:nvSpPr>
        <p:spPr bwMode="auto">
          <a:xfrm>
            <a:off x="2699792" y="4005064"/>
            <a:ext cx="331788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altLang="zh-CN" sz="1000" dirty="0">
                <a:solidFill>
                  <a:srgbClr val="FF0000"/>
                </a:solidFill>
                <a:latin typeface="Tahoma" panose="020B0604030504040204" pitchFamily="34" charset="0"/>
              </a:rPr>
              <a:t>●</a:t>
            </a:r>
            <a:endParaRPr lang="en-US" altLang="zh-CN" sz="1000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88" name="Text Box 127"/>
          <p:cNvSpPr txBox="1">
            <a:spLocks noChangeArrowheads="1"/>
          </p:cNvSpPr>
          <p:nvPr/>
        </p:nvSpPr>
        <p:spPr bwMode="auto">
          <a:xfrm>
            <a:off x="2915816" y="4293096"/>
            <a:ext cx="331788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altLang="zh-CN" sz="1000" dirty="0">
                <a:solidFill>
                  <a:srgbClr val="FF0000"/>
                </a:solidFill>
                <a:latin typeface="Tahoma" panose="020B0604030504040204" pitchFamily="34" charset="0"/>
              </a:rPr>
              <a:t>●</a:t>
            </a:r>
            <a:endParaRPr lang="en-US" altLang="zh-CN" sz="1000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89" name="Text Box 127"/>
          <p:cNvSpPr txBox="1">
            <a:spLocks noChangeArrowheads="1"/>
          </p:cNvSpPr>
          <p:nvPr/>
        </p:nvSpPr>
        <p:spPr bwMode="auto">
          <a:xfrm>
            <a:off x="3203848" y="4365104"/>
            <a:ext cx="331788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altLang="zh-CN" sz="1000" dirty="0">
                <a:solidFill>
                  <a:srgbClr val="FF0000"/>
                </a:solidFill>
                <a:latin typeface="Tahoma" panose="020B0604030504040204" pitchFamily="34" charset="0"/>
              </a:rPr>
              <a:t>●</a:t>
            </a:r>
            <a:endParaRPr lang="en-US" altLang="zh-CN" sz="1000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90" name="Text Box 127"/>
          <p:cNvSpPr txBox="1">
            <a:spLocks noChangeArrowheads="1"/>
          </p:cNvSpPr>
          <p:nvPr/>
        </p:nvSpPr>
        <p:spPr bwMode="auto">
          <a:xfrm>
            <a:off x="3635896" y="4437112"/>
            <a:ext cx="331788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altLang="zh-CN" sz="1000" dirty="0">
                <a:solidFill>
                  <a:srgbClr val="FF0000"/>
                </a:solidFill>
                <a:latin typeface="Tahoma" panose="020B0604030504040204" pitchFamily="34" charset="0"/>
              </a:rPr>
              <a:t>●</a:t>
            </a:r>
            <a:endParaRPr lang="en-US" altLang="zh-CN" sz="1000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91" name="Freeform 128"/>
          <p:cNvSpPr/>
          <p:nvPr/>
        </p:nvSpPr>
        <p:spPr bwMode="auto">
          <a:xfrm>
            <a:off x="2627784" y="3140968"/>
            <a:ext cx="1512168" cy="144978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3" y="804"/>
              </a:cxn>
              <a:cxn ang="0">
                <a:pos x="380" y="1150"/>
              </a:cxn>
              <a:cxn ang="0">
                <a:pos x="622" y="1277"/>
              </a:cxn>
              <a:cxn ang="0">
                <a:pos x="818" y="1323"/>
              </a:cxn>
              <a:cxn ang="0">
                <a:pos x="1820" y="1415"/>
              </a:cxn>
            </a:cxnLst>
            <a:rect l="0" t="0" r="r" b="b"/>
            <a:pathLst>
              <a:path w="1820" h="1415">
                <a:moveTo>
                  <a:pt x="0" y="0"/>
                </a:moveTo>
                <a:cubicBezTo>
                  <a:pt x="55" y="306"/>
                  <a:pt x="110" y="612"/>
                  <a:pt x="173" y="804"/>
                </a:cubicBezTo>
                <a:cubicBezTo>
                  <a:pt x="236" y="996"/>
                  <a:pt x="305" y="1071"/>
                  <a:pt x="380" y="1150"/>
                </a:cubicBezTo>
                <a:cubicBezTo>
                  <a:pt x="455" y="1229"/>
                  <a:pt x="549" y="1248"/>
                  <a:pt x="622" y="1277"/>
                </a:cubicBezTo>
                <a:cubicBezTo>
                  <a:pt x="695" y="1306"/>
                  <a:pt x="618" y="1300"/>
                  <a:pt x="818" y="1323"/>
                </a:cubicBezTo>
                <a:cubicBezTo>
                  <a:pt x="1018" y="1346"/>
                  <a:pt x="1653" y="1400"/>
                  <a:pt x="1820" y="1415"/>
                </a:cubicBezTo>
              </a:path>
            </a:pathLst>
          </a:custGeom>
          <a:noFill/>
          <a:ln w="38100" cap="flat" cmpd="sng">
            <a:solidFill>
              <a:srgbClr val="8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endParaRPr lang="zh-CN" altLang="en-US" sz="3200"/>
          </a:p>
        </p:txBody>
      </p:sp>
      <p:sp>
        <p:nvSpPr>
          <p:cNvPr id="92" name="Freeform 153"/>
          <p:cNvSpPr/>
          <p:nvPr/>
        </p:nvSpPr>
        <p:spPr bwMode="auto">
          <a:xfrm>
            <a:off x="755576" y="4941168"/>
            <a:ext cx="1296144" cy="1296144"/>
          </a:xfrm>
          <a:custGeom>
            <a:avLst/>
            <a:gdLst/>
            <a:ahLst/>
            <a:cxnLst>
              <a:cxn ang="0">
                <a:pos x="1624" y="1467"/>
              </a:cxn>
              <a:cxn ang="0">
                <a:pos x="1480" y="478"/>
              </a:cxn>
              <a:cxn ang="0">
                <a:pos x="988" y="122"/>
              </a:cxn>
              <a:cxn ang="0">
                <a:pos x="0" y="0"/>
              </a:cxn>
            </a:cxnLst>
            <a:rect l="0" t="0" r="r" b="b"/>
            <a:pathLst>
              <a:path w="1624" h="1467">
                <a:moveTo>
                  <a:pt x="1624" y="1467"/>
                </a:moveTo>
                <a:cubicBezTo>
                  <a:pt x="1600" y="1302"/>
                  <a:pt x="1586" y="702"/>
                  <a:pt x="1480" y="478"/>
                </a:cubicBezTo>
                <a:cubicBezTo>
                  <a:pt x="1374" y="254"/>
                  <a:pt x="1235" y="202"/>
                  <a:pt x="988" y="122"/>
                </a:cubicBezTo>
                <a:cubicBezTo>
                  <a:pt x="741" y="42"/>
                  <a:pt x="206" y="25"/>
                  <a:pt x="0" y="0"/>
                </a:cubicBezTo>
              </a:path>
            </a:pathLst>
          </a:custGeom>
          <a:noFill/>
          <a:ln w="38100">
            <a:solidFill>
              <a:srgbClr val="800000"/>
            </a:solidFill>
            <a:round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80" name="Text Box 127"/>
          <p:cNvSpPr txBox="1">
            <a:spLocks noChangeArrowheads="1"/>
          </p:cNvSpPr>
          <p:nvPr/>
        </p:nvSpPr>
        <p:spPr bwMode="auto">
          <a:xfrm>
            <a:off x="4572000" y="5085184"/>
            <a:ext cx="288032" cy="24622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1000" dirty="0">
                <a:solidFill>
                  <a:srgbClr val="FF0000"/>
                </a:solidFill>
                <a:latin typeface="Tahoma" panose="020B0604030504040204" pitchFamily="34" charset="0"/>
              </a:rPr>
              <a:t>●</a:t>
            </a:r>
            <a:endParaRPr lang="en-US" altLang="zh-CN" sz="1000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93" name="Text Box 127"/>
          <p:cNvSpPr txBox="1">
            <a:spLocks noChangeArrowheads="1"/>
          </p:cNvSpPr>
          <p:nvPr/>
        </p:nvSpPr>
        <p:spPr bwMode="auto">
          <a:xfrm>
            <a:off x="5220072" y="5229200"/>
            <a:ext cx="288032" cy="24622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1000" dirty="0">
                <a:solidFill>
                  <a:srgbClr val="FF0000"/>
                </a:solidFill>
                <a:latin typeface="Tahoma" panose="020B0604030504040204" pitchFamily="34" charset="0"/>
              </a:rPr>
              <a:t>●</a:t>
            </a:r>
            <a:endParaRPr lang="en-US" altLang="zh-CN" sz="1000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94" name="Text Box 127"/>
          <p:cNvSpPr txBox="1">
            <a:spLocks noChangeArrowheads="1"/>
          </p:cNvSpPr>
          <p:nvPr/>
        </p:nvSpPr>
        <p:spPr bwMode="auto">
          <a:xfrm>
            <a:off x="5700245" y="5517232"/>
            <a:ext cx="288032" cy="24622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1000" dirty="0">
                <a:solidFill>
                  <a:srgbClr val="FF0000"/>
                </a:solidFill>
                <a:latin typeface="Tahoma" panose="020B0604030504040204" pitchFamily="34" charset="0"/>
              </a:rPr>
              <a:t>●</a:t>
            </a:r>
            <a:endParaRPr lang="en-US" altLang="zh-CN" sz="1000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95" name="Text Box 127"/>
          <p:cNvSpPr txBox="1">
            <a:spLocks noChangeArrowheads="1"/>
          </p:cNvSpPr>
          <p:nvPr/>
        </p:nvSpPr>
        <p:spPr bwMode="auto">
          <a:xfrm>
            <a:off x="5887394" y="6165304"/>
            <a:ext cx="288032" cy="24622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1000" dirty="0">
                <a:solidFill>
                  <a:srgbClr val="FF0000"/>
                </a:solidFill>
                <a:latin typeface="Tahoma" panose="020B0604030504040204" pitchFamily="34" charset="0"/>
              </a:rPr>
              <a:t>●</a:t>
            </a:r>
            <a:endParaRPr lang="en-US" altLang="zh-CN" sz="1000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96" name="Text Box 127"/>
          <p:cNvSpPr txBox="1">
            <a:spLocks noChangeArrowheads="1"/>
          </p:cNvSpPr>
          <p:nvPr/>
        </p:nvSpPr>
        <p:spPr bwMode="auto">
          <a:xfrm>
            <a:off x="6948264" y="3284984"/>
            <a:ext cx="288032" cy="24622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1000" dirty="0">
                <a:solidFill>
                  <a:srgbClr val="FF0000"/>
                </a:solidFill>
                <a:latin typeface="Tahoma" panose="020B0604030504040204" pitchFamily="34" charset="0"/>
              </a:rPr>
              <a:t>●</a:t>
            </a:r>
            <a:endParaRPr lang="en-US" altLang="zh-CN" sz="1000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97" name="Text Box 127"/>
          <p:cNvSpPr txBox="1">
            <a:spLocks noChangeArrowheads="1"/>
          </p:cNvSpPr>
          <p:nvPr/>
        </p:nvSpPr>
        <p:spPr bwMode="auto">
          <a:xfrm>
            <a:off x="7092280" y="3645024"/>
            <a:ext cx="288032" cy="24622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1000" dirty="0">
                <a:solidFill>
                  <a:srgbClr val="FF0000"/>
                </a:solidFill>
                <a:latin typeface="Tahoma" panose="020B0604030504040204" pitchFamily="34" charset="0"/>
              </a:rPr>
              <a:t>●</a:t>
            </a:r>
            <a:endParaRPr lang="en-US" altLang="zh-CN" sz="1000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98" name="Text Box 127"/>
          <p:cNvSpPr txBox="1">
            <a:spLocks noChangeArrowheads="1"/>
          </p:cNvSpPr>
          <p:nvPr/>
        </p:nvSpPr>
        <p:spPr bwMode="auto">
          <a:xfrm>
            <a:off x="7308304" y="3861048"/>
            <a:ext cx="288032" cy="24622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1000" dirty="0">
                <a:solidFill>
                  <a:srgbClr val="FF0000"/>
                </a:solidFill>
                <a:latin typeface="Tahoma" panose="020B0604030504040204" pitchFamily="34" charset="0"/>
              </a:rPr>
              <a:t>●</a:t>
            </a:r>
            <a:endParaRPr lang="en-US" altLang="zh-CN" sz="1000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99" name="Text Box 127"/>
          <p:cNvSpPr txBox="1">
            <a:spLocks noChangeArrowheads="1"/>
          </p:cNvSpPr>
          <p:nvPr/>
        </p:nvSpPr>
        <p:spPr bwMode="auto">
          <a:xfrm>
            <a:off x="7812360" y="4057822"/>
            <a:ext cx="288032" cy="24622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1000" dirty="0">
                <a:solidFill>
                  <a:srgbClr val="FF0000"/>
                </a:solidFill>
                <a:latin typeface="Tahoma" panose="020B0604030504040204" pitchFamily="34" charset="0"/>
              </a:rPr>
              <a:t>●</a:t>
            </a:r>
            <a:endParaRPr lang="en-US" altLang="zh-CN" sz="1000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100" name="Freeform 153"/>
          <p:cNvSpPr/>
          <p:nvPr/>
        </p:nvSpPr>
        <p:spPr bwMode="auto">
          <a:xfrm>
            <a:off x="3995936" y="5176442"/>
            <a:ext cx="2088232" cy="1512168"/>
          </a:xfrm>
          <a:custGeom>
            <a:avLst/>
            <a:gdLst/>
            <a:ahLst/>
            <a:cxnLst>
              <a:cxn ang="0">
                <a:pos x="1624" y="1467"/>
              </a:cxn>
              <a:cxn ang="0">
                <a:pos x="1480" y="478"/>
              </a:cxn>
              <a:cxn ang="0">
                <a:pos x="988" y="122"/>
              </a:cxn>
              <a:cxn ang="0">
                <a:pos x="0" y="0"/>
              </a:cxn>
            </a:cxnLst>
            <a:rect l="0" t="0" r="r" b="b"/>
            <a:pathLst>
              <a:path w="1624" h="1467">
                <a:moveTo>
                  <a:pt x="1624" y="1467"/>
                </a:moveTo>
                <a:cubicBezTo>
                  <a:pt x="1600" y="1302"/>
                  <a:pt x="1586" y="702"/>
                  <a:pt x="1480" y="478"/>
                </a:cubicBezTo>
                <a:cubicBezTo>
                  <a:pt x="1374" y="254"/>
                  <a:pt x="1235" y="202"/>
                  <a:pt x="988" y="122"/>
                </a:cubicBezTo>
                <a:cubicBezTo>
                  <a:pt x="741" y="42"/>
                  <a:pt x="206" y="25"/>
                  <a:pt x="0" y="0"/>
                </a:cubicBezTo>
              </a:path>
            </a:pathLst>
          </a:custGeom>
          <a:noFill/>
          <a:ln w="38100">
            <a:solidFill>
              <a:srgbClr val="800000"/>
            </a:solidFill>
            <a:round/>
          </a:ln>
          <a:effectLst/>
        </p:spPr>
        <p:txBody>
          <a:bodyPr/>
          <a:lstStyle/>
          <a:p>
            <a:endParaRPr lang="zh-CN" altLang="en-US" sz="3200"/>
          </a:p>
        </p:txBody>
      </p:sp>
      <p:sp>
        <p:nvSpPr>
          <p:cNvPr id="101" name="Freeform 128"/>
          <p:cNvSpPr/>
          <p:nvPr/>
        </p:nvSpPr>
        <p:spPr bwMode="auto">
          <a:xfrm>
            <a:off x="7020272" y="2924943"/>
            <a:ext cx="2016224" cy="129614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3" y="804"/>
              </a:cxn>
              <a:cxn ang="0">
                <a:pos x="380" y="1150"/>
              </a:cxn>
              <a:cxn ang="0">
                <a:pos x="622" y="1277"/>
              </a:cxn>
              <a:cxn ang="0">
                <a:pos x="818" y="1323"/>
              </a:cxn>
              <a:cxn ang="0">
                <a:pos x="1820" y="1415"/>
              </a:cxn>
            </a:cxnLst>
            <a:rect l="0" t="0" r="r" b="b"/>
            <a:pathLst>
              <a:path w="1820" h="1415">
                <a:moveTo>
                  <a:pt x="0" y="0"/>
                </a:moveTo>
                <a:cubicBezTo>
                  <a:pt x="55" y="306"/>
                  <a:pt x="110" y="612"/>
                  <a:pt x="173" y="804"/>
                </a:cubicBezTo>
                <a:cubicBezTo>
                  <a:pt x="236" y="996"/>
                  <a:pt x="305" y="1071"/>
                  <a:pt x="380" y="1150"/>
                </a:cubicBezTo>
                <a:cubicBezTo>
                  <a:pt x="455" y="1229"/>
                  <a:pt x="549" y="1248"/>
                  <a:pt x="622" y="1277"/>
                </a:cubicBezTo>
                <a:cubicBezTo>
                  <a:pt x="695" y="1306"/>
                  <a:pt x="618" y="1300"/>
                  <a:pt x="818" y="1323"/>
                </a:cubicBezTo>
                <a:cubicBezTo>
                  <a:pt x="1018" y="1346"/>
                  <a:pt x="1653" y="1400"/>
                  <a:pt x="1820" y="1415"/>
                </a:cubicBezTo>
              </a:path>
            </a:pathLst>
          </a:custGeom>
          <a:noFill/>
          <a:ln w="38100" cap="flat" cmpd="sng">
            <a:solidFill>
              <a:srgbClr val="8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0" grpId="0"/>
      <p:bldP spid="21" grpId="0"/>
      <p:bldP spid="22" grpId="0"/>
      <p:bldP spid="23" grpId="0"/>
      <p:bldP spid="81" grpId="0" bldLvl="0" animBg="1" autoUpdateAnimBg="0"/>
      <p:bldP spid="82" grpId="0" bldLvl="0" animBg="1" autoUpdateAnimBg="0"/>
      <p:bldP spid="83" grpId="0" bldLvl="0" animBg="1" autoUpdateAnimBg="0"/>
      <p:bldP spid="84" grpId="0" bldLvl="0" animBg="1" autoUpdateAnimBg="0"/>
      <p:bldP spid="85" grpId="0" bldLvl="0" animBg="1" autoUpdateAnimBg="0"/>
      <p:bldP spid="86" grpId="0" bldLvl="0" animBg="1" autoUpdateAnimBg="0"/>
      <p:bldP spid="87" grpId="0" bldLvl="0" animBg="1" autoUpdateAnimBg="0"/>
      <p:bldP spid="88" grpId="0" bldLvl="0" animBg="1" autoUpdateAnimBg="0"/>
      <p:bldP spid="89" grpId="0" bldLvl="0" animBg="1" autoUpdateAnimBg="0"/>
      <p:bldP spid="90" grpId="0" bldLvl="0" animBg="1" autoUpdateAnimBg="0"/>
      <p:bldP spid="91" grpId="0" bldLvl="0" animBg="1"/>
      <p:bldP spid="92" grpId="0" bldLvl="0" animBg="1"/>
      <p:bldP spid="80" grpId="0" bldLvl="0" animBg="1" autoUpdateAnimBg="0"/>
      <p:bldP spid="93" grpId="0" bldLvl="0" animBg="1" autoUpdateAnimBg="0"/>
      <p:bldP spid="94" grpId="0" bldLvl="0" animBg="1" autoUpdateAnimBg="0"/>
      <p:bldP spid="95" grpId="0" bldLvl="0" animBg="1" autoUpdateAnimBg="0"/>
      <p:bldP spid="96" grpId="0" bldLvl="0" animBg="1" autoUpdateAnimBg="0"/>
      <p:bldP spid="97" grpId="0" bldLvl="0" animBg="1" autoUpdateAnimBg="0"/>
      <p:bldP spid="98" grpId="0" bldLvl="0" animBg="1" autoUpdateAnimBg="0"/>
      <p:bldP spid="99" grpId="0" bldLvl="0" animBg="1" autoUpdateAnimBg="0"/>
      <p:bldP spid="100" grpId="0" bldLvl="0" animBg="1"/>
      <p:bldP spid="10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1547813" y="692150"/>
            <a:ext cx="6419850" cy="714375"/>
          </a:xfrm>
          <a:prstGeom prst="rect">
            <a:avLst/>
          </a:prstGeom>
          <a:noFill/>
          <a:ln w="12700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kumimoji="1"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 </a:t>
            </a:r>
            <a:r>
              <a:rPr kumimoji="1"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反比例函数图象画法步骤：</a:t>
            </a:r>
            <a:endParaRPr kumimoji="1"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2362200" y="1784350"/>
            <a:ext cx="554038" cy="958850"/>
          </a:xfrm>
          <a:prstGeom prst="rect">
            <a:avLst/>
          </a:prstGeom>
          <a:noFill/>
          <a:ln w="12700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kumimoji="1" lang="zh-CN" altLang="en-US" sz="2800" b="1">
                <a:latin typeface="Times New Roman" panose="02020603050405020304" pitchFamily="18" charset="0"/>
              </a:rPr>
              <a:t>列</a:t>
            </a:r>
            <a:endParaRPr kumimoji="1" lang="zh-CN" altLang="en-US" sz="2800" b="1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</a:pPr>
            <a:r>
              <a:rPr kumimoji="1" lang="zh-CN" altLang="en-US" sz="2800" b="1">
                <a:latin typeface="Times New Roman" panose="02020603050405020304" pitchFamily="18" charset="0"/>
              </a:rPr>
              <a:t>表</a:t>
            </a:r>
            <a:endParaRPr kumimoji="1"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4121150" y="1784350"/>
            <a:ext cx="554038" cy="958850"/>
          </a:xfrm>
          <a:prstGeom prst="rect">
            <a:avLst/>
          </a:prstGeom>
          <a:noFill/>
          <a:ln w="12700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kumimoji="1" lang="zh-CN" altLang="en-US" sz="2800" b="1">
                <a:latin typeface="Times New Roman" panose="02020603050405020304" pitchFamily="18" charset="0"/>
              </a:rPr>
              <a:t>描</a:t>
            </a:r>
            <a:endParaRPr kumimoji="1" lang="zh-CN" altLang="en-US" sz="2800" b="1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</a:pPr>
            <a:r>
              <a:rPr kumimoji="1" lang="zh-CN" altLang="en-US" sz="2800" b="1">
                <a:latin typeface="Times New Roman" panose="02020603050405020304" pitchFamily="18" charset="0"/>
              </a:rPr>
              <a:t>点</a:t>
            </a:r>
            <a:endParaRPr kumimoji="1"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5719763" y="1828800"/>
            <a:ext cx="554037" cy="958850"/>
          </a:xfrm>
          <a:prstGeom prst="rect">
            <a:avLst/>
          </a:prstGeom>
          <a:noFill/>
          <a:ln w="12700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kumimoji="1" lang="zh-CN" altLang="en-US" sz="2800" b="1">
                <a:latin typeface="Times New Roman" panose="02020603050405020304" pitchFamily="18" charset="0"/>
              </a:rPr>
              <a:t>连</a:t>
            </a:r>
            <a:endParaRPr kumimoji="1" lang="zh-CN" altLang="en-US" sz="2800" b="1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</a:pPr>
            <a:r>
              <a:rPr kumimoji="1" lang="zh-CN" altLang="en-US" sz="2800" b="1">
                <a:latin typeface="Times New Roman" panose="02020603050405020304" pitchFamily="18" charset="0"/>
              </a:rPr>
              <a:t>线</a:t>
            </a:r>
            <a:endParaRPr kumimoji="1"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4342" name="Line 6"/>
          <p:cNvSpPr>
            <a:spLocks noChangeShapeType="1"/>
          </p:cNvSpPr>
          <p:nvPr/>
        </p:nvSpPr>
        <p:spPr bwMode="auto">
          <a:xfrm flipV="1">
            <a:off x="3124200" y="2286000"/>
            <a:ext cx="838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triangle" w="sm" len="sm"/>
          </a:ln>
        </p:spPr>
        <p:txBody>
          <a:bodyPr wrap="none" anchor="ctr"/>
          <a:lstStyle/>
          <a:p>
            <a:endParaRPr lang="zh-CN" altLang="en-US" sz="3200"/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3779838" y="3213100"/>
            <a:ext cx="1008062" cy="531813"/>
          </a:xfrm>
          <a:prstGeom prst="rect">
            <a:avLst/>
          </a:prstGeom>
          <a:noFill/>
          <a:ln w="12700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kumimoji="1"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注意</a:t>
            </a:r>
            <a:endParaRPr kumimoji="1"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4" name="Line 8"/>
          <p:cNvSpPr>
            <a:spLocks noChangeShapeType="1"/>
          </p:cNvSpPr>
          <p:nvPr/>
        </p:nvSpPr>
        <p:spPr bwMode="auto">
          <a:xfrm flipV="1">
            <a:off x="4724400" y="2286000"/>
            <a:ext cx="990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triangle" w="sm" len="sm"/>
          </a:ln>
        </p:spPr>
        <p:txBody>
          <a:bodyPr wrap="none" anchor="ctr"/>
          <a:lstStyle/>
          <a:p>
            <a:endParaRPr lang="zh-CN" altLang="en-US" sz="3200"/>
          </a:p>
        </p:txBody>
      </p:sp>
      <p:sp>
        <p:nvSpPr>
          <p:cNvPr id="14345" name="AutoShape 9"/>
          <p:cNvSpPr/>
          <p:nvPr/>
        </p:nvSpPr>
        <p:spPr bwMode="auto">
          <a:xfrm rot="-5369938">
            <a:off x="4249738" y="1312862"/>
            <a:ext cx="261938" cy="3427413"/>
          </a:xfrm>
          <a:prstGeom prst="leftBrace">
            <a:avLst>
              <a:gd name="adj1" fmla="val 109040"/>
              <a:gd name="adj2" fmla="val 50000"/>
            </a:avLst>
          </a:prstGeom>
          <a:noFill/>
          <a:ln w="38100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sz="3200"/>
          </a:p>
        </p:txBody>
      </p:sp>
      <p:sp>
        <p:nvSpPr>
          <p:cNvPr id="14346" name="AutoShape 10"/>
          <p:cNvSpPr>
            <a:spLocks noChangeArrowheads="1"/>
          </p:cNvSpPr>
          <p:nvPr/>
        </p:nvSpPr>
        <p:spPr bwMode="auto">
          <a:xfrm>
            <a:off x="250825" y="3141663"/>
            <a:ext cx="3048000" cy="2133600"/>
          </a:xfrm>
          <a:prstGeom prst="wedgeRoundRectCallout">
            <a:avLst>
              <a:gd name="adj1" fmla="val 66773"/>
              <a:gd name="adj2" fmla="val -23588"/>
              <a:gd name="adj3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DDDDDD"/>
              </a:gs>
            </a:gsLst>
            <a:path path="rect">
              <a:fillToRect l="50000" t="50000" r="50000" b="50000"/>
            </a:path>
          </a:gradFill>
          <a:ln w="12700">
            <a:solidFill>
              <a:srgbClr val="FF0000"/>
            </a:solidFill>
            <a:miter lim="800000"/>
          </a:ln>
        </p:spPr>
        <p:txBody>
          <a:bodyPr anchor="ctr"/>
          <a:lstStyle/>
          <a:p>
            <a:r>
              <a:rPr kumimoji="1"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①</a:t>
            </a:r>
            <a:r>
              <a:rPr kumimoji="1"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列表时</a:t>
            </a:r>
            <a:r>
              <a:rPr kumimoji="1"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，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1"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的</a:t>
            </a:r>
            <a:r>
              <a:rPr kumimoji="1"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值不能为零，但仍可以零为基础，左右均匀、对称地取值。</a:t>
            </a:r>
            <a:endParaRPr kumimoji="1"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347" name="AutoShape 11"/>
          <p:cNvSpPr>
            <a:spLocks noChangeArrowheads="1"/>
          </p:cNvSpPr>
          <p:nvPr/>
        </p:nvSpPr>
        <p:spPr bwMode="auto">
          <a:xfrm>
            <a:off x="3132138" y="4292600"/>
            <a:ext cx="3048000" cy="2133600"/>
          </a:xfrm>
          <a:prstGeom prst="wedgeRoundRectCallout">
            <a:avLst>
              <a:gd name="adj1" fmla="val 676"/>
              <a:gd name="adj2" fmla="val -73361"/>
              <a:gd name="adj3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DDDDDD"/>
              </a:gs>
            </a:gsLst>
            <a:path path="rect">
              <a:fillToRect l="50000" t="50000" r="50000" b="50000"/>
            </a:path>
          </a:gradFill>
          <a:ln w="12700">
            <a:solidFill>
              <a:srgbClr val="FF0000"/>
            </a:solidFill>
            <a:miter lim="800000"/>
          </a:ln>
        </p:spPr>
        <p:txBody>
          <a:bodyPr anchor="ctr"/>
          <a:lstStyle/>
          <a:p>
            <a:pPr>
              <a:spcBef>
                <a:spcPct val="0"/>
              </a:spcBef>
            </a:pPr>
            <a:r>
              <a:rPr kumimoji="1"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②</a:t>
            </a:r>
            <a:r>
              <a:rPr kumimoji="1"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连线时把</a:t>
            </a:r>
            <a:r>
              <a:rPr kumimoji="1"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y</a:t>
            </a:r>
            <a:r>
              <a:rPr kumimoji="1"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轴右边各点与左边各点分别用光滑曲线顺次连接，切忌用折线。</a:t>
            </a:r>
            <a:endParaRPr kumimoji="1"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348" name="AutoShape 12"/>
          <p:cNvSpPr>
            <a:spLocks noChangeArrowheads="1"/>
          </p:cNvSpPr>
          <p:nvPr/>
        </p:nvSpPr>
        <p:spPr bwMode="auto">
          <a:xfrm>
            <a:off x="5724525" y="2852738"/>
            <a:ext cx="3048000" cy="1828800"/>
          </a:xfrm>
          <a:prstGeom prst="wedgeRoundRectCallout">
            <a:avLst>
              <a:gd name="adj1" fmla="val -78699"/>
              <a:gd name="adj2" fmla="val -6509"/>
              <a:gd name="adj3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DDDDDD"/>
              </a:gs>
            </a:gsLst>
            <a:path path="rect">
              <a:fillToRect l="50000" t="50000" r="50000" b="50000"/>
            </a:path>
          </a:gradFill>
          <a:ln w="12700">
            <a:solidFill>
              <a:srgbClr val="FF0000"/>
            </a:solidFill>
            <a:miter lim="800000"/>
          </a:ln>
        </p:spPr>
        <p:txBody>
          <a:bodyPr anchor="ctr"/>
          <a:lstStyle/>
          <a:p>
            <a:pPr>
              <a:spcBef>
                <a:spcPct val="0"/>
              </a:spcBef>
            </a:pPr>
            <a:r>
              <a:rPr kumimoji="1"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③</a:t>
            </a:r>
            <a:r>
              <a:rPr kumimoji="1"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两个分支合起来才是反比例函数图象。</a:t>
            </a:r>
            <a:endParaRPr kumimoji="1"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ldLvl="0" animBg="1"/>
      <p:bldP spid="14339" grpId="0" bldLvl="0" animBg="1"/>
      <p:bldP spid="14340" grpId="0" bldLvl="0" animBg="1"/>
      <p:bldP spid="14341" grpId="0" bldLvl="0" animBg="1"/>
      <p:bldP spid="14342" grpId="0" bldLvl="0" animBg="1"/>
      <p:bldP spid="14343" grpId="0" bldLvl="0" animBg="1"/>
      <p:bldP spid="14344" grpId="0" bldLvl="0" animBg="1"/>
      <p:bldP spid="14345" grpId="0" bldLvl="0" animBg="1"/>
      <p:bldP spid="14346" grpId="0" bldLvl="0" animBg="1" autoUpdateAnimBg="0"/>
      <p:bldP spid="14347" grpId="0" bldLvl="0" animBg="1" autoUpdateAnimBg="0"/>
      <p:bldP spid="14348" grpId="0" bldLvl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6" name="Object 4"/>
          <p:cNvGraphicFramePr>
            <a:graphicFrameLocks noChangeAspect="1"/>
          </p:cNvGraphicFramePr>
          <p:nvPr/>
        </p:nvGraphicFramePr>
        <p:xfrm>
          <a:off x="4211638" y="404813"/>
          <a:ext cx="628650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Equation" r:id="rId2" imgW="9448800" imgH="9448800" progId="Equation.DSMT4">
                  <p:embed/>
                </p:oleObj>
              </mc:Choice>
              <mc:Fallback>
                <p:oleObj name="Equation" r:id="rId2" imgW="9448800" imgH="9448800" progId="Equation.DSMT4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211638" y="404813"/>
                        <a:ext cx="628650" cy="6286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1214414" y="428604"/>
            <a:ext cx="684076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二、反比例函数</a:t>
            </a:r>
            <a:r>
              <a:rPr kumimoji="0" lang="zh-CN" altLang="en-US" sz="32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kumimoji="0" lang="en-US" altLang="zh-CN" sz="3200" b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&gt;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)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的性质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方正黑体_GBK"/>
            </a:endParaRPr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323528" y="1052736"/>
            <a:ext cx="7344816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观察教材图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26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.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 -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的函数图象，思考回答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: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3799" name="图片 7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508104" y="1988840"/>
            <a:ext cx="2952328" cy="1956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467544" y="1700808"/>
            <a:ext cx="48965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你能描述反比例函数图象的形状吗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lang="en-US" altLang="zh-CN" sz="2800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5536" y="2708920"/>
            <a:ext cx="472888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反比例函数图象无限延伸后与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轴、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轴有公共点吗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与函数解析式之间有什么关系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lang="zh-CN" altLang="en-US" sz="3200" dirty="0"/>
          </a:p>
        </p:txBody>
      </p:sp>
      <p:sp>
        <p:nvSpPr>
          <p:cNvPr id="11" name="矩形 10"/>
          <p:cNvSpPr/>
          <p:nvPr/>
        </p:nvSpPr>
        <p:spPr>
          <a:xfrm>
            <a:off x="395536" y="4149080"/>
            <a:ext cx="81369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(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因为自变量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、函数值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不能等于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，所以函数图象与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轴、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轴没有交点</a:t>
            </a:r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)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5536" y="5229200"/>
            <a:ext cx="84969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函数图象在哪个象限内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该图象关于原点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对称吗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?</a:t>
            </a:r>
            <a:endParaRPr lang="zh-CN" altLang="en-US" sz="2800" dirty="0"/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467544" y="5949280"/>
            <a:ext cx="7488832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(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在第一、第三象限，关于原点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对称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)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3380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899592" y="188640"/>
            <a:ext cx="7992888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观察函数图象，当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&lt;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时，随着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的增大，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如何变化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当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&gt;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时呢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你能根据函数解析式说明理由吗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539552" y="1196752"/>
            <a:ext cx="8136904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(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当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&lt;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时，随着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的增大，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减小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;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当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&gt;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时，随着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的增大，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也减小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)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39939" name="Object 3"/>
          <p:cNvGraphicFramePr>
            <a:graphicFrameLocks noChangeAspect="1"/>
          </p:cNvGraphicFramePr>
          <p:nvPr/>
        </p:nvGraphicFramePr>
        <p:xfrm>
          <a:off x="3059832" y="2708920"/>
          <a:ext cx="628898" cy="6288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Equation" r:id="rId2" imgW="9448800" imgH="9448800" progId="Equation.DSMT4">
                  <p:embed/>
                </p:oleObj>
              </mc:Choice>
              <mc:Fallback>
                <p:oleObj name="Equation" r:id="rId2" imgW="9448800" imgH="9448800" progId="Equation.DSMT4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059832" y="2708920"/>
                        <a:ext cx="628898" cy="62889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683568" y="227687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共同归纳</a:t>
            </a:r>
            <a:endParaRPr lang="zh-CN" altLang="en-US" sz="32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1560" y="2780928"/>
            <a:ext cx="77768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反比例函数</a:t>
            </a:r>
            <a:r>
              <a:rPr lang="zh-CN" altLang="en-US" sz="2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&gt;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的图象是双曲线</a:t>
            </a:r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;</a:t>
            </a:r>
            <a:endParaRPr lang="en-US" altLang="zh-CN" sz="2800" dirty="0" smtClean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1560" y="3356992"/>
            <a:ext cx="7344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双曲线的两支分别位于第一、第三象限</a:t>
            </a:r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;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1560" y="3933056"/>
            <a:ext cx="77768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在每个象限内，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随着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的增大而减小</a:t>
            </a:r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;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9552" y="4509120"/>
            <a:ext cx="83529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两支双曲线向两边无限延伸，与坐标轴没有交点</a:t>
            </a:r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;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560" y="5229200"/>
            <a:ext cx="7632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/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两支双曲线关于坐标原点成中心对称</a:t>
            </a:r>
            <a:r>
              <a:rPr lang="en-US" altLang="zh-CN" sz="2800" i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.</a:t>
            </a:r>
            <a:endParaRPr lang="en-US" altLang="zh-CN" sz="2800" dirty="0" smtClean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bldLvl="0" animBg="1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3" name="Object 1"/>
          <p:cNvGraphicFramePr>
            <a:graphicFrameLocks noChangeAspect="1"/>
          </p:cNvGraphicFramePr>
          <p:nvPr/>
        </p:nvGraphicFramePr>
        <p:xfrm>
          <a:off x="4071934" y="714356"/>
          <a:ext cx="300037" cy="773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Equation" r:id="rId2" imgW="3657600" imgH="9448800" progId="Equation.DSMT4">
                  <p:embed/>
                </p:oleObj>
              </mc:Choice>
              <mc:Fallback>
                <p:oleObj name="Equation" r:id="rId2" imgW="3657600" imgH="9448800" progId="Equation.DSMT4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071934" y="714356"/>
                        <a:ext cx="300037" cy="77311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642910" y="785794"/>
            <a:ext cx="8136904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三、反比例函数</a:t>
            </a:r>
            <a:r>
              <a:rPr kumimoji="0" lang="en-US" altLang="zh-CN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= 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 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(</a:t>
            </a:r>
            <a:r>
              <a:rPr kumimoji="0" lang="en-US" altLang="zh-CN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&lt;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)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的图象与性质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方正黑体_GBK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1484784"/>
            <a:ext cx="7344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800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反比例函数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=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&lt;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的图象是双曲线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;</a:t>
            </a:r>
            <a:endParaRPr lang="en-US" altLang="zh-CN" sz="2800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38916" name="Object 4"/>
          <p:cNvGraphicFramePr>
            <a:graphicFrameLocks noChangeAspect="1"/>
          </p:cNvGraphicFramePr>
          <p:nvPr/>
        </p:nvGraphicFramePr>
        <p:xfrm>
          <a:off x="3357554" y="1357298"/>
          <a:ext cx="279400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Equation" r:id="rId4" imgW="3657600" imgH="9448800" progId="Equation.DSMT4">
                  <p:embed/>
                </p:oleObj>
              </mc:Choice>
              <mc:Fallback>
                <p:oleObj name="Equation" r:id="rId4" imgW="3657600" imgH="9448800" progId="Equation.DSMT4">
                  <p:embed/>
                  <p:pic>
                    <p:nvPicPr>
                      <p:cNvPr id="0" name="图片 4097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57554" y="1357298"/>
                        <a:ext cx="279400" cy="7207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467544" y="2276872"/>
            <a:ext cx="75608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800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双曲线的两支分别位于第二、第四象限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;</a:t>
            </a:r>
            <a:endParaRPr lang="zh-CN" altLang="en-US" sz="3200" dirty="0"/>
          </a:p>
        </p:txBody>
      </p:sp>
      <p:sp>
        <p:nvSpPr>
          <p:cNvPr id="8" name="矩形 7"/>
          <p:cNvSpPr/>
          <p:nvPr/>
        </p:nvSpPr>
        <p:spPr>
          <a:xfrm>
            <a:off x="467544" y="3140968"/>
            <a:ext cx="66124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800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在每个象限内，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随着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的增大而增大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;</a:t>
            </a:r>
            <a:endParaRPr lang="zh-CN" altLang="en-US" sz="3200" dirty="0"/>
          </a:p>
        </p:txBody>
      </p:sp>
      <p:sp>
        <p:nvSpPr>
          <p:cNvPr id="9" name="矩形 8"/>
          <p:cNvSpPr/>
          <p:nvPr/>
        </p:nvSpPr>
        <p:spPr>
          <a:xfrm>
            <a:off x="395536" y="3933056"/>
            <a:ext cx="84969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800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双曲线两支向两边无限延伸，与坐标轴没有交点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;</a:t>
            </a:r>
            <a:endParaRPr lang="zh-CN" altLang="en-US" sz="3200" dirty="0"/>
          </a:p>
        </p:txBody>
      </p:sp>
      <p:sp>
        <p:nvSpPr>
          <p:cNvPr id="10" name="矩形 9"/>
          <p:cNvSpPr/>
          <p:nvPr/>
        </p:nvSpPr>
        <p:spPr>
          <a:xfrm>
            <a:off x="467544" y="4725144"/>
            <a:ext cx="81369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/>
            <a:r>
              <a:rPr lang="en-US" altLang="zh-CN" sz="28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800" dirty="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dirty="0" smtClean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双曲线两支关于坐标原点成中心对称</a:t>
            </a:r>
            <a:r>
              <a:rPr lang="en-US" altLang="zh-CN" sz="2800" i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NEU-BZ-S92" charset="-122"/>
              </a:rPr>
              <a:t>.</a:t>
            </a:r>
            <a:endParaRPr lang="en-US" altLang="zh-CN" sz="2800" dirty="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827584" y="404083"/>
            <a:ext cx="7704856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四、归纳反比例函数</a:t>
            </a:r>
            <a:r>
              <a:rPr kumimoji="0" lang="zh-CN" altLang="en-US" sz="28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(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≠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的图象与性质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4211960" y="1052736"/>
          <a:ext cx="700906" cy="7009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Equation" r:id="rId2" imgW="9448800" imgH="9448800" progId="Equation.DSMT4">
                  <p:embed/>
                </p:oleObj>
              </mc:Choice>
              <mc:Fallback>
                <p:oleObj name="Equation" r:id="rId2" imgW="9448800" imgH="9448800" progId="Equation.DSMT4">
                  <p:embed/>
                  <p:pic>
                    <p:nvPicPr>
                      <p:cNvPr id="0" name="图片 5120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211960" y="1052736"/>
                        <a:ext cx="700906" cy="70090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891" name="Object 3"/>
          <p:cNvGraphicFramePr>
            <a:graphicFrameLocks noChangeAspect="1"/>
          </p:cNvGraphicFramePr>
          <p:nvPr/>
        </p:nvGraphicFramePr>
        <p:xfrm>
          <a:off x="4067944" y="332656"/>
          <a:ext cx="700087" cy="700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Equation" r:id="rId4" imgW="9448800" imgH="9448800" progId="Equation.DSMT4">
                  <p:embed/>
                </p:oleObj>
              </mc:Choice>
              <mc:Fallback>
                <p:oleObj name="Equation" r:id="rId4" imgW="9448800" imgH="9448800" progId="Equation.DSMT4">
                  <p:embed/>
                  <p:pic>
                    <p:nvPicPr>
                      <p:cNvPr id="0" name="图片 5121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67944" y="332656"/>
                        <a:ext cx="700087" cy="7000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428596" y="1071546"/>
            <a:ext cx="80648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一般地，反比例函数</a:t>
            </a:r>
            <a:r>
              <a:rPr lang="zh-CN" altLang="en-US" sz="3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3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≠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的图象是双曲线，它具有以下性质</a:t>
            </a:r>
            <a:r>
              <a:rPr lang="en-US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:</a:t>
            </a:r>
            <a:endParaRPr lang="en-US" altLang="zh-CN" sz="3200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方正书宋_GBK"/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323528" y="4005064"/>
            <a:ext cx="8280920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反比例函数图象向两边无限延伸，与两坐标轴没有交点，两支双曲线关于原点成中心对称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3528" y="2204864"/>
            <a:ext cx="84249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当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&gt;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时，双曲线的两支分别位于第一、第三象限，在每个象限内，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随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的增大而减小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;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323528" y="3140968"/>
            <a:ext cx="83529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当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NEU-BZ-S92"/>
              </a:rPr>
              <a:t>&lt;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时，双曲线的两支分别位于第二、第四象限，在每个象限内，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随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的增大而增大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;</a:t>
            </a:r>
            <a:endParaRPr lang="zh-CN" altLang="en-US" sz="2800" dirty="0"/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323528" y="5013176"/>
            <a:ext cx="8136904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【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追加思考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】</a:t>
            </a:r>
            <a:endParaRPr kumimoji="0" lang="zh-CN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66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66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66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反比例函数图象的位置及函数的增减性是由谁决定的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66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66FF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66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66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66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反比例函数的性质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66FF"/>
                </a:solidFill>
                <a:effectLst/>
                <a:latin typeface="NEU-BZ-S92"/>
                <a:ea typeface="宋体" panose="02010600030101010101" pitchFamily="2" charset="-122"/>
                <a:cs typeface="方正书宋_GBK"/>
              </a:rPr>
              <a:t>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66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在每个象限内，</a:t>
            </a:r>
            <a:r>
              <a:rPr kumimoji="0" lang="en-US" altLang="zh-CN" sz="2400" b="1" i="1" u="none" strike="noStrike" cap="none" normalizeH="0" baseline="0" dirty="0" smtClean="0">
                <a:ln>
                  <a:noFill/>
                </a:ln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66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随</a:t>
            </a:r>
            <a:r>
              <a:rPr kumimoji="0" lang="en-US" altLang="zh-CN" sz="2400" b="1" i="1" u="none" strike="noStrike" cap="none" normalizeH="0" baseline="0" dirty="0" smtClean="0">
                <a:ln>
                  <a:noFill/>
                </a:ln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66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的增大而减小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66FF"/>
                </a:solidFill>
                <a:effectLst/>
                <a:latin typeface="NEU-BZ-S92"/>
                <a:ea typeface="宋体" panose="02010600030101010101" pitchFamily="2" charset="-122"/>
                <a:cs typeface="方正书宋_GBK"/>
              </a:rPr>
              <a:t>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66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中，可不可以去掉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66FF"/>
                </a:solidFill>
                <a:effectLst/>
                <a:latin typeface="NEU-BZ-S92"/>
                <a:ea typeface="宋体" panose="02010600030101010101" pitchFamily="2" charset="-122"/>
                <a:cs typeface="方正书宋_GBK"/>
              </a:rPr>
              <a:t>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66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在每个象限内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66FF"/>
                </a:solidFill>
                <a:effectLst/>
                <a:latin typeface="NEU-BZ-S92"/>
                <a:ea typeface="宋体" panose="02010600030101010101" pitchFamily="2" charset="-122"/>
                <a:cs typeface="方正书宋_GBK"/>
              </a:rPr>
              <a:t>”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66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66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为什么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66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66FF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7892" grpId="0" bldLvl="0" animBg="1"/>
      <p:bldP spid="7" grpId="0"/>
      <p:bldP spid="8" grpId="0"/>
      <p:bldP spid="37893" grpId="0" bldLvl="0" animBg="1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3803</Words>
  <Application>WPS 演示</Application>
  <PresentationFormat>宽屏</PresentationFormat>
  <Paragraphs>395</Paragraphs>
  <Slides>20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31</vt:i4>
      </vt:variant>
      <vt:variant>
        <vt:lpstr>幻灯片标题</vt:lpstr>
      </vt:variant>
      <vt:variant>
        <vt:i4>20</vt:i4>
      </vt:variant>
    </vt:vector>
  </HeadingPairs>
  <TitlesOfParts>
    <vt:vector size="78" baseType="lpstr">
      <vt:lpstr>Arial</vt:lpstr>
      <vt:lpstr>宋体</vt:lpstr>
      <vt:lpstr>Wingdings</vt:lpstr>
      <vt:lpstr>Calibri</vt:lpstr>
      <vt:lpstr>方正楷体_GBK</vt:lpstr>
      <vt:lpstr>Arial Unicode MS</vt:lpstr>
      <vt:lpstr>黑体</vt:lpstr>
      <vt:lpstr>方正书宋_GBK</vt:lpstr>
      <vt:lpstr>Times New Roman</vt:lpstr>
      <vt:lpstr>NEU-BZ-S92</vt:lpstr>
      <vt:lpstr>隶书</vt:lpstr>
      <vt:lpstr>方正黑体_GBK</vt:lpstr>
      <vt:lpstr>Times New Roman</vt:lpstr>
      <vt:lpstr>Tahoma</vt:lpstr>
      <vt:lpstr>华文行楷</vt:lpstr>
      <vt:lpstr>NEU-BZ-S92</vt:lpstr>
      <vt:lpstr>方正书宋_GBK</vt:lpstr>
      <vt:lpstr>方正楷体_GBK</vt:lpstr>
      <vt:lpstr>楷体_GB2312</vt:lpstr>
      <vt:lpstr>楷体</vt:lpstr>
      <vt:lpstr>微软雅黑</vt:lpstr>
      <vt:lpstr>NEU-BZ-S92 Western</vt:lpstr>
      <vt:lpstr>Segoe Print</vt:lpstr>
      <vt:lpstr>新宋体</vt:lpstr>
      <vt:lpstr>1_Office 主题</vt:lpstr>
      <vt:lpstr>2_Office 主题</vt:lpstr>
      <vt:lpstr>3_Office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lenovop</dc:creator>
  <cp:lastModifiedBy>lenovop</cp:lastModifiedBy>
  <cp:revision>5</cp:revision>
  <dcterms:created xsi:type="dcterms:W3CDTF">2020-09-09T03:32:00Z</dcterms:created>
  <dcterms:modified xsi:type="dcterms:W3CDTF">2020-10-09T03:37:53Z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