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tiff" ContentType="image/tif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59" r:id="rId4"/>
  </p:sldMasterIdLst>
  <p:notesMasterIdLst>
    <p:notesMasterId r:id="rId23"/>
  </p:notesMasterIdLst>
  <p:sldIdLst>
    <p:sldId id="274"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5"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17.wmf"/><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11.vml.rels><?xml version="1.0" encoding="UTF-8" standalone="yes"?>
<Relationships xmlns="http://schemas.openxmlformats.org/package/2006/relationships"><Relationship Id="rId5" Type="http://schemas.openxmlformats.org/officeDocument/2006/relationships/image" Target="../media/image55.wmf"/><Relationship Id="rId4" Type="http://schemas.openxmlformats.org/officeDocument/2006/relationships/image" Target="../media/image54.wmf"/><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2.wmf"/><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6.vml.rels><?xml version="1.0" encoding="UTF-8" standalone="yes"?>
<Relationships xmlns="http://schemas.openxmlformats.org/package/2006/relationships"><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7.vml.rels><?xml version="1.0" encoding="UTF-8" standalone="yes"?>
<Relationships xmlns="http://schemas.openxmlformats.org/package/2006/relationships"><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image" Target="../media/image4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
        <p:nvSpPr>
          <p:cNvPr id="2" name="图文框 1"/>
          <p:cNvSpPr/>
          <p:nvPr userDrawn="1"/>
        </p:nvSpPr>
        <p:spPr>
          <a:xfrm>
            <a:off x="0" y="0"/>
            <a:ext cx="9144000" cy="6858000"/>
          </a:xfrm>
          <a:prstGeom prst="frame">
            <a:avLst>
              <a:gd name="adj1" fmla="val 1421"/>
            </a:avLst>
          </a:prstGeom>
          <a:solidFill>
            <a:schemeClr val="accent3">
              <a:lumMod val="75000"/>
            </a:schemeClr>
          </a:solidFill>
          <a:ln w="19050"/>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solidFill>
                <a:schemeClr val="tx1"/>
              </a:solidFill>
            </a:endParaRPr>
          </a:p>
        </p:txBody>
      </p:sp>
    </p:spTree>
  </p:cSld>
  <p:clrMap bg1="lt1" tx1="dk1" bg2="lt2" tx2="dk2" accent1="accent1" accent2="accent2" accent3="accent3" accent4="accent4" accent5="accent5" accent6="accent6" hlink="hlink" folHlink="folHlink"/>
  <p:sldLayoutIdLst>
    <p:sldLayoutId id="2147483658"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B050">
            <a:alpha val="18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image" Target="../media/image35.wmf"/><Relationship Id="rId8" Type="http://schemas.openxmlformats.org/officeDocument/2006/relationships/oleObject" Target="../embeddings/oleObject20.bin"/><Relationship Id="rId7" Type="http://schemas.openxmlformats.org/officeDocument/2006/relationships/image" Target="../media/image34.wmf"/><Relationship Id="rId6" Type="http://schemas.openxmlformats.org/officeDocument/2006/relationships/oleObject" Target="../embeddings/oleObject19.bin"/><Relationship Id="rId5" Type="http://schemas.openxmlformats.org/officeDocument/2006/relationships/image" Target="../media/image33.wmf"/><Relationship Id="rId4" Type="http://schemas.openxmlformats.org/officeDocument/2006/relationships/oleObject" Target="../embeddings/oleObject18.bin"/><Relationship Id="rId3" Type="http://schemas.openxmlformats.org/officeDocument/2006/relationships/image" Target="../media/image32.wmf"/><Relationship Id="rId2" Type="http://schemas.openxmlformats.org/officeDocument/2006/relationships/oleObject" Target="../embeddings/oleObject17.bin"/><Relationship Id="rId18" Type="http://schemas.openxmlformats.org/officeDocument/2006/relationships/vmlDrawing" Target="../drawings/vmlDrawing6.vml"/><Relationship Id="rId17" Type="http://schemas.openxmlformats.org/officeDocument/2006/relationships/slideLayout" Target="../slideLayouts/slideLayout8.xml"/><Relationship Id="rId16" Type="http://schemas.openxmlformats.org/officeDocument/2006/relationships/image" Target="../media/image9.png"/><Relationship Id="rId15" Type="http://schemas.openxmlformats.org/officeDocument/2006/relationships/image" Target="../media/image8.png"/><Relationship Id="rId14" Type="http://schemas.openxmlformats.org/officeDocument/2006/relationships/image" Target="../media/image7.png"/><Relationship Id="rId13" Type="http://schemas.openxmlformats.org/officeDocument/2006/relationships/image" Target="../media/image37.wmf"/><Relationship Id="rId12" Type="http://schemas.openxmlformats.org/officeDocument/2006/relationships/oleObject" Target="../embeddings/oleObject22.bin"/><Relationship Id="rId11" Type="http://schemas.openxmlformats.org/officeDocument/2006/relationships/image" Target="../media/image36.wmf"/><Relationship Id="rId10" Type="http://schemas.openxmlformats.org/officeDocument/2006/relationships/oleObject" Target="../embeddings/oleObject21.bin"/><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image" Target="../media/image41.wmf"/><Relationship Id="rId8" Type="http://schemas.openxmlformats.org/officeDocument/2006/relationships/oleObject" Target="../embeddings/oleObject25.bin"/><Relationship Id="rId7" Type="http://schemas.openxmlformats.org/officeDocument/2006/relationships/image" Target="../media/image40.wmf"/><Relationship Id="rId6" Type="http://schemas.openxmlformats.org/officeDocument/2006/relationships/oleObject" Target="../embeddings/oleObject24.bin"/><Relationship Id="rId5" Type="http://schemas.openxmlformats.org/officeDocument/2006/relationships/image" Target="../media/image39.wmf"/><Relationship Id="rId4" Type="http://schemas.openxmlformats.org/officeDocument/2006/relationships/oleObject" Target="../embeddings/oleObject23.bin"/><Relationship Id="rId3" Type="http://schemas.openxmlformats.org/officeDocument/2006/relationships/image" Target="../media/image38.png"/><Relationship Id="rId20" Type="http://schemas.openxmlformats.org/officeDocument/2006/relationships/vmlDrawing" Target="../drawings/vmlDrawing7.vml"/><Relationship Id="rId2" Type="http://schemas.openxmlformats.org/officeDocument/2006/relationships/image" Target="../media/image5.jpeg"/><Relationship Id="rId19" Type="http://schemas.openxmlformats.org/officeDocument/2006/relationships/slideLayout" Target="../slideLayouts/slideLayout2.xml"/><Relationship Id="rId18" Type="http://schemas.openxmlformats.org/officeDocument/2006/relationships/image" Target="../media/image9.png"/><Relationship Id="rId17" Type="http://schemas.openxmlformats.org/officeDocument/2006/relationships/image" Target="../media/image8.png"/><Relationship Id="rId16" Type="http://schemas.openxmlformats.org/officeDocument/2006/relationships/image" Target="../media/image7.png"/><Relationship Id="rId15" Type="http://schemas.openxmlformats.org/officeDocument/2006/relationships/image" Target="../media/image44.wmf"/><Relationship Id="rId14" Type="http://schemas.openxmlformats.org/officeDocument/2006/relationships/oleObject" Target="../embeddings/oleObject28.bin"/><Relationship Id="rId13" Type="http://schemas.openxmlformats.org/officeDocument/2006/relationships/image" Target="../media/image43.wmf"/><Relationship Id="rId12" Type="http://schemas.openxmlformats.org/officeDocument/2006/relationships/oleObject" Target="../embeddings/oleObject27.bin"/><Relationship Id="rId11" Type="http://schemas.openxmlformats.org/officeDocument/2006/relationships/image" Target="../media/image42.wmf"/><Relationship Id="rId10" Type="http://schemas.openxmlformats.org/officeDocument/2006/relationships/oleObject" Target="../embeddings/oleObject26.bin"/><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45.wmf"/><Relationship Id="rId2" Type="http://schemas.openxmlformats.org/officeDocument/2006/relationships/oleObject" Target="../embeddings/oleObject29.bin"/><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13.png"/><Relationship Id="rId7" Type="http://schemas.openxmlformats.org/officeDocument/2006/relationships/image" Target="../media/image47.wmf"/><Relationship Id="rId6" Type="http://schemas.openxmlformats.org/officeDocument/2006/relationships/oleObject" Target="../embeddings/oleObject33.bin"/><Relationship Id="rId5" Type="http://schemas.openxmlformats.org/officeDocument/2006/relationships/oleObject" Target="../embeddings/oleObject32.bin"/><Relationship Id="rId4" Type="http://schemas.openxmlformats.org/officeDocument/2006/relationships/oleObject" Target="../embeddings/oleObject31.bin"/><Relationship Id="rId3" Type="http://schemas.openxmlformats.org/officeDocument/2006/relationships/image" Target="../media/image46.wmf"/><Relationship Id="rId2" Type="http://schemas.openxmlformats.org/officeDocument/2006/relationships/oleObject" Target="../embeddings/oleObject30.bin"/><Relationship Id="rId13" Type="http://schemas.openxmlformats.org/officeDocument/2006/relationships/vmlDrawing" Target="../drawings/vmlDrawing9.vml"/><Relationship Id="rId12" Type="http://schemas.openxmlformats.org/officeDocument/2006/relationships/slideLayout" Target="../slideLayouts/slideLayout2.xml"/><Relationship Id="rId11" Type="http://schemas.openxmlformats.org/officeDocument/2006/relationships/image" Target="../media/image9.png"/><Relationship Id="rId10" Type="http://schemas.openxmlformats.org/officeDocument/2006/relationships/image" Target="../media/image8.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13.png"/><Relationship Id="rId7" Type="http://schemas.openxmlformats.org/officeDocument/2006/relationships/image" Target="../media/image50.wmf"/><Relationship Id="rId6" Type="http://schemas.openxmlformats.org/officeDocument/2006/relationships/oleObject" Target="../embeddings/oleObject36.bin"/><Relationship Id="rId5" Type="http://schemas.openxmlformats.org/officeDocument/2006/relationships/oleObject" Target="../embeddings/oleObject35.bin"/><Relationship Id="rId4" Type="http://schemas.openxmlformats.org/officeDocument/2006/relationships/image" Target="../media/image49.wmf"/><Relationship Id="rId3" Type="http://schemas.openxmlformats.org/officeDocument/2006/relationships/oleObject" Target="../embeddings/oleObject34.bin"/><Relationship Id="rId2" Type="http://schemas.openxmlformats.org/officeDocument/2006/relationships/image" Target="../media/image48.png"/><Relationship Id="rId13" Type="http://schemas.openxmlformats.org/officeDocument/2006/relationships/vmlDrawing" Target="../drawings/vmlDrawing10.vml"/><Relationship Id="rId12" Type="http://schemas.openxmlformats.org/officeDocument/2006/relationships/slideLayout" Target="../slideLayouts/slideLayout2.xml"/><Relationship Id="rId11" Type="http://schemas.openxmlformats.org/officeDocument/2006/relationships/image" Target="../media/image9.png"/><Relationship Id="rId10" Type="http://schemas.openxmlformats.org/officeDocument/2006/relationships/image" Target="../media/image8.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image" Target="../media/image54.wmf"/><Relationship Id="rId8" Type="http://schemas.openxmlformats.org/officeDocument/2006/relationships/oleObject" Target="../embeddings/oleObject40.bin"/><Relationship Id="rId7" Type="http://schemas.openxmlformats.org/officeDocument/2006/relationships/image" Target="../media/image53.wmf"/><Relationship Id="rId6" Type="http://schemas.openxmlformats.org/officeDocument/2006/relationships/oleObject" Target="../embeddings/oleObject39.bin"/><Relationship Id="rId5" Type="http://schemas.openxmlformats.org/officeDocument/2006/relationships/image" Target="../media/image52.wmf"/><Relationship Id="rId4" Type="http://schemas.openxmlformats.org/officeDocument/2006/relationships/oleObject" Target="../embeddings/oleObject38.bin"/><Relationship Id="rId3" Type="http://schemas.openxmlformats.org/officeDocument/2006/relationships/image" Target="../media/image51.wmf"/><Relationship Id="rId2" Type="http://schemas.openxmlformats.org/officeDocument/2006/relationships/oleObject" Target="../embeddings/oleObject37.bin"/><Relationship Id="rId16" Type="http://schemas.openxmlformats.org/officeDocument/2006/relationships/vmlDrawing" Target="../drawings/vmlDrawing11.vml"/><Relationship Id="rId15" Type="http://schemas.openxmlformats.org/officeDocument/2006/relationships/slideLayout" Target="../slideLayouts/slideLayout2.xml"/><Relationship Id="rId14" Type="http://schemas.openxmlformats.org/officeDocument/2006/relationships/image" Target="../media/image9.png"/><Relationship Id="rId13" Type="http://schemas.openxmlformats.org/officeDocument/2006/relationships/image" Target="../media/image8.png"/><Relationship Id="rId12" Type="http://schemas.openxmlformats.org/officeDocument/2006/relationships/image" Target="../media/image7.png"/><Relationship Id="rId11" Type="http://schemas.openxmlformats.org/officeDocument/2006/relationships/image" Target="../media/image55.wmf"/><Relationship Id="rId10" Type="http://schemas.openxmlformats.org/officeDocument/2006/relationships/oleObject" Target="../embeddings/oleObject41.bin"/><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0.xml"/><Relationship Id="rId2" Type="http://schemas.openxmlformats.org/officeDocument/2006/relationships/image" Target="../media/image57.png"/><Relationship Id="rId1" Type="http://schemas.openxmlformats.org/officeDocument/2006/relationships/image" Target="../media/image56.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image" Target="../media/image15.wmf"/><Relationship Id="rId8" Type="http://schemas.openxmlformats.org/officeDocument/2006/relationships/oleObject" Target="../embeddings/oleObject4.bin"/><Relationship Id="rId7" Type="http://schemas.openxmlformats.org/officeDocument/2006/relationships/oleObject" Target="../embeddings/oleObject3.bin"/><Relationship Id="rId6" Type="http://schemas.openxmlformats.org/officeDocument/2006/relationships/image" Target="../media/image14.wmf"/><Relationship Id="rId5" Type="http://schemas.openxmlformats.org/officeDocument/2006/relationships/oleObject" Target="../embeddings/oleObject2.bin"/><Relationship Id="rId4" Type="http://schemas.openxmlformats.org/officeDocument/2006/relationships/image" Target="../media/image13.png"/><Relationship Id="rId3" Type="http://schemas.openxmlformats.org/officeDocument/2006/relationships/image" Target="../media/image12.wmf"/><Relationship Id="rId2" Type="http://schemas.openxmlformats.org/officeDocument/2006/relationships/oleObject" Target="../embeddings/oleObject1.bin"/><Relationship Id="rId16" Type="http://schemas.openxmlformats.org/officeDocument/2006/relationships/vmlDrawing" Target="../drawings/vmlDrawing1.vml"/><Relationship Id="rId15" Type="http://schemas.openxmlformats.org/officeDocument/2006/relationships/slideLayout" Target="../slideLayouts/slideLayout8.xml"/><Relationship Id="rId14" Type="http://schemas.openxmlformats.org/officeDocument/2006/relationships/oleObject" Target="../embeddings/oleObject7.bin"/><Relationship Id="rId13" Type="http://schemas.openxmlformats.org/officeDocument/2006/relationships/image" Target="../media/image17.wmf"/><Relationship Id="rId12" Type="http://schemas.openxmlformats.org/officeDocument/2006/relationships/oleObject" Target="../embeddings/oleObject6.bin"/><Relationship Id="rId11" Type="http://schemas.openxmlformats.org/officeDocument/2006/relationships/image" Target="../media/image16.wmf"/><Relationship Id="rId10" Type="http://schemas.openxmlformats.org/officeDocument/2006/relationships/oleObject" Target="../embeddings/oleObject5.bin"/><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20.wmf"/><Relationship Id="rId5" Type="http://schemas.openxmlformats.org/officeDocument/2006/relationships/oleObject" Target="../embeddings/oleObject9.bin"/><Relationship Id="rId4" Type="http://schemas.openxmlformats.org/officeDocument/2006/relationships/image" Target="../media/image19.png"/><Relationship Id="rId3" Type="http://schemas.openxmlformats.org/officeDocument/2006/relationships/image" Target="../media/image18.wmf"/><Relationship Id="rId2" Type="http://schemas.openxmlformats.org/officeDocument/2006/relationships/oleObject" Target="../embeddings/oleObject8.bin"/><Relationship Id="rId11" Type="http://schemas.openxmlformats.org/officeDocument/2006/relationships/vmlDrawing" Target="../drawings/vmlDrawing2.vml"/><Relationship Id="rId10" Type="http://schemas.openxmlformats.org/officeDocument/2006/relationships/slideLayout" Target="../slideLayouts/slideLayout8.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24.wmf"/><Relationship Id="rId7" Type="http://schemas.openxmlformats.org/officeDocument/2006/relationships/oleObject" Target="../embeddings/oleObject12.bin"/><Relationship Id="rId6" Type="http://schemas.openxmlformats.org/officeDocument/2006/relationships/image" Target="../media/image23.png"/><Relationship Id="rId5" Type="http://schemas.openxmlformats.org/officeDocument/2006/relationships/image" Target="../media/image22.wmf"/><Relationship Id="rId4" Type="http://schemas.openxmlformats.org/officeDocument/2006/relationships/oleObject" Target="../embeddings/oleObject11.bin"/><Relationship Id="rId3" Type="http://schemas.openxmlformats.org/officeDocument/2006/relationships/image" Target="../media/image21.wmf"/><Relationship Id="rId2" Type="http://schemas.openxmlformats.org/officeDocument/2006/relationships/oleObject" Target="../embeddings/oleObject10.bin"/><Relationship Id="rId13" Type="http://schemas.openxmlformats.org/officeDocument/2006/relationships/vmlDrawing" Target="../drawings/vmlDrawing3.vml"/><Relationship Id="rId12" Type="http://schemas.openxmlformats.org/officeDocument/2006/relationships/slideLayout" Target="../slideLayouts/slideLayout8.xml"/><Relationship Id="rId11" Type="http://schemas.openxmlformats.org/officeDocument/2006/relationships/image" Target="../media/image9.png"/><Relationship Id="rId10" Type="http://schemas.openxmlformats.org/officeDocument/2006/relationships/image" Target="../media/image8.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28.wmf"/><Relationship Id="rId7" Type="http://schemas.openxmlformats.org/officeDocument/2006/relationships/oleObject" Target="../embeddings/oleObject15.bin"/><Relationship Id="rId6" Type="http://schemas.openxmlformats.org/officeDocument/2006/relationships/image" Target="../media/image27.wmf"/><Relationship Id="rId5" Type="http://schemas.openxmlformats.org/officeDocument/2006/relationships/oleObject" Target="../embeddings/oleObject14.bin"/><Relationship Id="rId4" Type="http://schemas.openxmlformats.org/officeDocument/2006/relationships/image" Target="../media/image26.wmf"/><Relationship Id="rId3" Type="http://schemas.openxmlformats.org/officeDocument/2006/relationships/oleObject" Target="../embeddings/oleObject13.bin"/><Relationship Id="rId2" Type="http://schemas.openxmlformats.org/officeDocument/2006/relationships/image" Target="../media/image25.png"/><Relationship Id="rId13" Type="http://schemas.openxmlformats.org/officeDocument/2006/relationships/vmlDrawing" Target="../drawings/vmlDrawing4.vml"/><Relationship Id="rId12" Type="http://schemas.openxmlformats.org/officeDocument/2006/relationships/slideLayout" Target="../slideLayouts/slideLayout8.xml"/><Relationship Id="rId11" Type="http://schemas.openxmlformats.org/officeDocument/2006/relationships/image" Target="../media/image9.png"/><Relationship Id="rId10" Type="http://schemas.openxmlformats.org/officeDocument/2006/relationships/image" Target="../media/image8.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29.wmf"/><Relationship Id="rId2" Type="http://schemas.openxmlformats.org/officeDocument/2006/relationships/oleObject" Target="../embeddings/oleObject16.bin"/><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7236296" y="3717032"/>
            <a:ext cx="770384" cy="672075"/>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800" b="1" smtClean="0"/>
              <a:t>人</a:t>
            </a:r>
            <a:endParaRPr lang="zh-CN" altLang="en-US" sz="2800" b="1" dirty="0"/>
          </a:p>
        </p:txBody>
      </p:sp>
      <p:sp>
        <p:nvSpPr>
          <p:cNvPr id="13" name="TextBox 12"/>
          <p:cNvSpPr txBox="1"/>
          <p:nvPr/>
        </p:nvSpPr>
        <p:spPr>
          <a:xfrm>
            <a:off x="6494513" y="3813043"/>
            <a:ext cx="881973" cy="369332"/>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zh-CN" altLang="en-US" b="1" dirty="0" smtClean="0">
                <a:solidFill>
                  <a:schemeClr val="accent6">
                    <a:lumMod val="75000"/>
                  </a:schemeClr>
                </a:solidFill>
              </a:rPr>
              <a:t>新课标</a:t>
            </a:r>
            <a:endParaRPr lang="zh-CN" altLang="en-US" b="1" dirty="0">
              <a:solidFill>
                <a:schemeClr val="accent6">
                  <a:lumMod val="75000"/>
                </a:schemeClr>
              </a:solidFill>
            </a:endParaRPr>
          </a:p>
        </p:txBody>
      </p:sp>
      <p:sp>
        <p:nvSpPr>
          <p:cNvPr id="15" name="椭圆 14"/>
          <p:cNvSpPr/>
          <p:nvPr/>
        </p:nvSpPr>
        <p:spPr>
          <a:xfrm>
            <a:off x="4283968" y="4965171"/>
            <a:ext cx="1130424" cy="102717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400" b="1" dirty="0">
                <a:latin typeface="+mn-ea"/>
              </a:rPr>
              <a:t>数学</a:t>
            </a:r>
            <a:endParaRPr lang="zh-CN" altLang="en-US" sz="2400" b="1" dirty="0">
              <a:latin typeface="+mn-ea"/>
            </a:endParaRPr>
          </a:p>
        </p:txBody>
      </p:sp>
      <p:sp>
        <p:nvSpPr>
          <p:cNvPr id="16" name="TextBox 15"/>
          <p:cNvSpPr txBox="1"/>
          <p:nvPr/>
        </p:nvSpPr>
        <p:spPr>
          <a:xfrm>
            <a:off x="5724128" y="4965172"/>
            <a:ext cx="1282723" cy="769441"/>
          </a:xfrm>
          <a:prstGeom prst="rect">
            <a:avLst/>
          </a:prstGeom>
          <a:noFill/>
        </p:spPr>
        <p:txBody>
          <a:bodyPr wrap="none" rtlCol="0">
            <a:spAutoFit/>
          </a:bodyPr>
          <a:lstStyle/>
          <a:p>
            <a:r>
              <a:rPr lang="en-US" altLang="zh-CN" sz="4400" b="1" dirty="0" smtClean="0">
                <a:latin typeface="+mn-ea"/>
              </a:rPr>
              <a:t>9</a:t>
            </a:r>
            <a:r>
              <a:rPr lang="zh-CN" altLang="en-US" b="1" dirty="0" smtClean="0">
                <a:latin typeface="+mn-ea"/>
              </a:rPr>
              <a:t>年级</a:t>
            </a:r>
            <a:r>
              <a:rPr lang="en-US" altLang="zh-CN" b="1" dirty="0" smtClean="0">
                <a:latin typeface="+mn-ea"/>
              </a:rPr>
              <a:t>/</a:t>
            </a:r>
            <a:r>
              <a:rPr lang="zh-CN" altLang="en-US" b="1" dirty="0" smtClean="0">
                <a:latin typeface="+mn-ea"/>
              </a:rPr>
              <a:t>下</a:t>
            </a:r>
            <a:endParaRPr lang="zh-CN" altLang="en-US" b="1" dirty="0">
              <a:latin typeface="+mn-ea"/>
            </a:endParaRPr>
          </a:p>
        </p:txBody>
      </p:sp>
      <p:pic>
        <p:nvPicPr>
          <p:cNvPr id="18" name="图片 17" descr="梓耕教育LOGO.TIF"/>
          <p:cNvPicPr>
            <a:picLocks noChangeAspect="1"/>
          </p:cNvPicPr>
          <p:nvPr/>
        </p:nvPicPr>
        <p:blipFill>
          <a:blip r:embed="rId1" cstate="print">
            <a:clrChange>
              <a:clrFrom>
                <a:srgbClr val="FFFFFE"/>
              </a:clrFrom>
              <a:clrTo>
                <a:srgbClr val="FFFFFE">
                  <a:alpha val="0"/>
                </a:srgbClr>
              </a:clrTo>
            </a:clrChange>
          </a:blip>
          <a:stretch>
            <a:fillRect/>
          </a:stretch>
        </p:blipFill>
        <p:spPr>
          <a:xfrm>
            <a:off x="8028384" y="260648"/>
            <a:ext cx="971600" cy="715088"/>
          </a:xfrm>
          <a:prstGeom prst="rect">
            <a:avLst/>
          </a:prstGeom>
        </p:spPr>
      </p:pic>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r="52080"/>
          <a:stretch>
            <a:fillRect/>
          </a:stretch>
        </p:blipFill>
        <p:spPr>
          <a:xfrm>
            <a:off x="71406" y="761981"/>
            <a:ext cx="3624794" cy="5673152"/>
          </a:xfrm>
          <a:prstGeom prst="rect">
            <a:avLst/>
          </a:prstGeom>
          <a:effectLst>
            <a:outerShdw blurRad="50800" dist="38100" dir="5400000" sx="101000" sy="101000" algn="t" rotWithShape="0">
              <a:prstClr val="black">
                <a:alpha val="40000"/>
              </a:prstClr>
            </a:outerShdw>
          </a:effectLst>
        </p:spPr>
      </p:pic>
      <p:pic>
        <p:nvPicPr>
          <p:cNvPr id="12" name="图片 11" descr="图片6.png"/>
          <p:cNvPicPr>
            <a:picLocks noChangeAspect="1"/>
          </p:cNvPicPr>
          <p:nvPr/>
        </p:nvPicPr>
        <p:blipFill>
          <a:blip r:embed="rId3"/>
          <a:stretch>
            <a:fillRect/>
          </a:stretch>
        </p:blipFill>
        <p:spPr>
          <a:xfrm>
            <a:off x="3214678" y="1142984"/>
            <a:ext cx="5620048" cy="2129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40962" name="Picture 2" descr="id:2147494070;FounderCES"/>
          <p:cNvPicPr>
            <a:picLocks noChangeAspect="1" noChangeArrowheads="1"/>
          </p:cNvPicPr>
          <p:nvPr/>
        </p:nvPicPr>
        <p:blipFill>
          <a:blip r:embed="rId2"/>
          <a:srcRect/>
          <a:stretch>
            <a:fillRect/>
          </a:stretch>
        </p:blipFill>
        <p:spPr bwMode="auto">
          <a:xfrm>
            <a:off x="928662" y="285728"/>
            <a:ext cx="857256" cy="428628"/>
          </a:xfrm>
          <a:prstGeom prst="rect">
            <a:avLst/>
          </a:prstGeom>
          <a:noFill/>
          <a:ln w="9525">
            <a:noFill/>
            <a:miter lim="800000"/>
            <a:headEnd/>
            <a:tailEnd/>
          </a:ln>
        </p:spPr>
      </p:pic>
      <p:sp>
        <p:nvSpPr>
          <p:cNvPr id="40963" name="Rectangle 3"/>
          <p:cNvSpPr>
            <a:spLocks noChangeArrowheads="1"/>
          </p:cNvSpPr>
          <p:nvPr/>
        </p:nvSpPr>
        <p:spPr bwMode="auto">
          <a:xfrm>
            <a:off x="214282" y="857232"/>
            <a:ext cx="8143932"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教材例</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如图所示，在</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，求</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和</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的值</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40964" name="图片 22"/>
          <p:cNvPicPr>
            <a:picLocks noChangeAspect="1" noChangeArrowheads="1"/>
          </p:cNvPicPr>
          <p:nvPr/>
        </p:nvPicPr>
        <p:blipFill>
          <a:blip r:embed="rId3">
            <a:duotone>
              <a:prstClr val="black"/>
              <a:schemeClr val="accent6">
                <a:tint val="45000"/>
                <a:satMod val="400000"/>
              </a:schemeClr>
            </a:duotone>
          </a:blip>
          <a:stretch>
            <a:fillRect/>
          </a:stretch>
        </p:blipFill>
        <p:spPr bwMode="auto">
          <a:xfrm>
            <a:off x="1214414" y="1857364"/>
            <a:ext cx="4779124" cy="1857388"/>
          </a:xfrm>
          <a:prstGeom prst="rect">
            <a:avLst/>
          </a:prstGeom>
          <a:noFill/>
          <a:ln>
            <a:noFill/>
          </a:ln>
        </p:spPr>
      </p:pic>
      <p:sp>
        <p:nvSpPr>
          <p:cNvPr id="40965" name="Rectangle 5"/>
          <p:cNvSpPr>
            <a:spLocks noChangeArrowheads="1"/>
          </p:cNvSpPr>
          <p:nvPr/>
        </p:nvSpPr>
        <p:spPr bwMode="auto">
          <a:xfrm>
            <a:off x="1071538" y="3857628"/>
            <a:ext cx="4429156" cy="224676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思考</a:t>
            </a:r>
            <a:r>
              <a:rPr kumimoji="0" lang="en-US" altLang="zh-CN" sz="20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求</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实际上要确定什么</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依据是什么</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000" b="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呢</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的对边和斜边是已知的吗</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直角三角形中已知两边如何求三角形的第三边</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65"/>
                                        </p:tgtEl>
                                        <p:attrNameLst>
                                          <p:attrName>style.visibility</p:attrName>
                                        </p:attrNameLst>
                                      </p:cBhvr>
                                      <p:to>
                                        <p:strVal val="visible"/>
                                      </p:to>
                                    </p:set>
                                    <p:animEffect transition="in" filter="box(in)">
                                      <p:cBhvr>
                                        <p:cTn id="7" dur="500"/>
                                        <p:tgtEl>
                                          <p:spTgt spid="4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1071538" y="642918"/>
            <a:ext cx="4071966" cy="461665"/>
          </a:xfrm>
          <a:prstGeom prst="rect">
            <a:avLst/>
          </a:prstGeom>
          <a:noFill/>
          <a:ln w="9525">
            <a:noFill/>
            <a:miter lim="800000"/>
          </a:ln>
          <a:effectLst/>
        </p:spPr>
        <p:txBody>
          <a:bodyPr wrap="square">
            <a:spAutoFit/>
          </a:bodyPr>
          <a:lstStyle/>
          <a:p>
            <a:pPr>
              <a:spcBef>
                <a:spcPct val="50000"/>
              </a:spcBef>
            </a:pPr>
            <a:r>
              <a:rPr lang="zh-CN" altLang="en-US" sz="2400" dirty="0">
                <a:latin typeface="Times New Roman" panose="02020603050405020304" pitchFamily="18" charset="0"/>
                <a:cs typeface="Times New Roman" panose="02020603050405020304" pitchFamily="18" charset="0"/>
              </a:rPr>
              <a:t>解： （</a:t>
            </a:r>
            <a:r>
              <a:rPr lang="en-US" altLang="zh-CN" sz="2400" dirty="0">
                <a:latin typeface="Times New Roman" panose="02020603050405020304" pitchFamily="18" charset="0"/>
                <a:cs typeface="Times New Roman" panose="02020603050405020304" pitchFamily="18" charset="0"/>
              </a:rPr>
              <a:t>1</a:t>
            </a:r>
            <a:r>
              <a:rPr lang="zh-CN" altLang="en-US" sz="2400" dirty="0" smtClean="0">
                <a:latin typeface="Times New Roman" panose="02020603050405020304" pitchFamily="18" charset="0"/>
                <a:cs typeface="Times New Roman" panose="02020603050405020304" pitchFamily="18" charset="0"/>
              </a:rPr>
              <a:t>）</a:t>
            </a:r>
            <a:r>
              <a:rPr lang="en-US" altLang="zh-CN" sz="2400" dirty="0" err="1" smtClean="0">
                <a:latin typeface="Times New Roman" panose="02020603050405020304" pitchFamily="18" charset="0"/>
                <a:cs typeface="Times New Roman" panose="02020603050405020304" pitchFamily="18" charset="0"/>
              </a:rPr>
              <a:t>Rt</a:t>
            </a:r>
            <a:r>
              <a:rPr lang="en-US" altLang="zh-CN" sz="2400" dirty="0" err="1">
                <a:latin typeface="Times New Roman" panose="02020603050405020304" pitchFamily="18" charset="0"/>
                <a:cs typeface="Times New Roman" panose="02020603050405020304" pitchFamily="18" charset="0"/>
              </a:rPr>
              <a:t>△</a:t>
            </a:r>
            <a:r>
              <a:rPr lang="en-US" altLang="zh-CN" sz="2400" i="1" dirty="0" err="1">
                <a:latin typeface="Times New Roman" panose="02020603050405020304" pitchFamily="18" charset="0"/>
                <a:cs typeface="Times New Roman" panose="02020603050405020304" pitchFamily="18" charset="0"/>
              </a:rPr>
              <a:t>ABC</a:t>
            </a:r>
            <a:r>
              <a:rPr lang="zh-CN" altLang="en-US" sz="2400" dirty="0">
                <a:latin typeface="Times New Roman" panose="02020603050405020304" pitchFamily="18" charset="0"/>
                <a:cs typeface="Times New Roman" panose="02020603050405020304" pitchFamily="18" charset="0"/>
              </a:rPr>
              <a:t>中，</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8198" name="Object 6"/>
          <p:cNvGraphicFramePr>
            <a:graphicFrameLocks noChangeAspect="1"/>
          </p:cNvGraphicFramePr>
          <p:nvPr/>
        </p:nvGraphicFramePr>
        <p:xfrm>
          <a:off x="1214414" y="1357298"/>
          <a:ext cx="3529013" cy="422275"/>
        </p:xfrm>
        <a:graphic>
          <a:graphicData uri="http://schemas.openxmlformats.org/presentationml/2006/ole">
            <mc:AlternateContent xmlns:mc="http://schemas.openxmlformats.org/markup-compatibility/2006">
              <mc:Choice xmlns:v="urn:schemas-microsoft-com:vml" Requires="v">
                <p:oleObj spid="_x0000_s6145" name="公式" r:id="rId2" imgW="50901600" imgH="6096000" progId="Equation.3">
                  <p:embed/>
                </p:oleObj>
              </mc:Choice>
              <mc:Fallback>
                <p:oleObj name="公式" r:id="rId2" imgW="50901600" imgH="6096000" progId="Equation.3">
                  <p:embed/>
                  <p:pic>
                    <p:nvPicPr>
                      <p:cNvPr id="0" name="图片 6144"/>
                      <p:cNvPicPr>
                        <a:picLocks noChangeAspect="1"/>
                      </p:cNvPicPr>
                      <p:nvPr/>
                    </p:nvPicPr>
                    <p:blipFill>
                      <a:blip r:embed="rId3"/>
                      <a:stretch>
                        <a:fillRect/>
                      </a:stretch>
                    </p:blipFill>
                    <p:spPr>
                      <a:xfrm>
                        <a:off x="1214414" y="1357298"/>
                        <a:ext cx="3529013" cy="422275"/>
                      </a:xfrm>
                      <a:prstGeom prst="rect">
                        <a:avLst/>
                      </a:prstGeom>
                      <a:noFill/>
                      <a:ln w="9525">
                        <a:noFill/>
                      </a:ln>
                    </p:spPr>
                  </p:pic>
                </p:oleObj>
              </mc:Fallback>
            </mc:AlternateContent>
          </a:graphicData>
        </a:graphic>
      </p:graphicFrame>
      <p:sp>
        <p:nvSpPr>
          <p:cNvPr id="8199" name="Text Box 7"/>
          <p:cNvSpPr txBox="1">
            <a:spLocks noChangeArrowheads="1"/>
          </p:cNvSpPr>
          <p:nvPr/>
        </p:nvSpPr>
        <p:spPr bwMode="auto">
          <a:xfrm>
            <a:off x="1374738" y="2085953"/>
            <a:ext cx="1584325" cy="461665"/>
          </a:xfrm>
          <a:prstGeom prst="rect">
            <a:avLst/>
          </a:prstGeom>
          <a:noFill/>
          <a:ln w="9525">
            <a:noFill/>
            <a:miter lim="800000"/>
          </a:ln>
          <a:effectLst/>
        </p:spPr>
        <p:txBody>
          <a:bodyPr>
            <a:spAutoFit/>
          </a:bodyPr>
          <a:lstStyle/>
          <a:p>
            <a:pPr>
              <a:spcBef>
                <a:spcPct val="50000"/>
              </a:spcBef>
            </a:pPr>
            <a:r>
              <a:rPr lang="zh-CN" altLang="en-US" sz="2400" dirty="0"/>
              <a:t>因此</a:t>
            </a:r>
            <a:endParaRPr lang="zh-CN" altLang="en-US" sz="2400" dirty="0"/>
          </a:p>
        </p:txBody>
      </p:sp>
      <p:graphicFrame>
        <p:nvGraphicFramePr>
          <p:cNvPr id="8200" name="Object 8"/>
          <p:cNvGraphicFramePr>
            <a:graphicFrameLocks noChangeAspect="1"/>
          </p:cNvGraphicFramePr>
          <p:nvPr/>
        </p:nvGraphicFramePr>
        <p:xfrm>
          <a:off x="2303432" y="1943077"/>
          <a:ext cx="1727200" cy="695325"/>
        </p:xfrm>
        <a:graphic>
          <a:graphicData uri="http://schemas.openxmlformats.org/presentationml/2006/ole">
            <mc:AlternateContent xmlns:mc="http://schemas.openxmlformats.org/markup-compatibility/2006">
              <mc:Choice xmlns:v="urn:schemas-microsoft-com:vml" Requires="v">
                <p:oleObj spid="_x0000_s6146" name="公式" r:id="rId4" imgW="23469600" imgH="9448800" progId="Equation.3">
                  <p:embed/>
                </p:oleObj>
              </mc:Choice>
              <mc:Fallback>
                <p:oleObj name="公式" r:id="rId4" imgW="23469600" imgH="9448800" progId="Equation.3">
                  <p:embed/>
                  <p:pic>
                    <p:nvPicPr>
                      <p:cNvPr id="0" name="图片 6145"/>
                      <p:cNvPicPr>
                        <a:picLocks noChangeAspect="1"/>
                      </p:cNvPicPr>
                      <p:nvPr/>
                    </p:nvPicPr>
                    <p:blipFill>
                      <a:blip r:embed="rId5"/>
                      <a:stretch>
                        <a:fillRect/>
                      </a:stretch>
                    </p:blipFill>
                    <p:spPr>
                      <a:xfrm>
                        <a:off x="2303432" y="1943077"/>
                        <a:ext cx="1727200" cy="695325"/>
                      </a:xfrm>
                      <a:prstGeom prst="rect">
                        <a:avLst/>
                      </a:prstGeom>
                      <a:noFill/>
                      <a:ln w="9525">
                        <a:noFill/>
                      </a:ln>
                    </p:spPr>
                  </p:pic>
                </p:oleObj>
              </mc:Fallback>
            </mc:AlternateContent>
          </a:graphicData>
        </a:graphic>
      </p:graphicFrame>
      <p:graphicFrame>
        <p:nvGraphicFramePr>
          <p:cNvPr id="8201" name="Object 9"/>
          <p:cNvGraphicFramePr>
            <a:graphicFrameLocks noChangeAspect="1"/>
          </p:cNvGraphicFramePr>
          <p:nvPr/>
        </p:nvGraphicFramePr>
        <p:xfrm>
          <a:off x="2008164" y="2870186"/>
          <a:ext cx="1800225" cy="706437"/>
        </p:xfrm>
        <a:graphic>
          <a:graphicData uri="http://schemas.openxmlformats.org/presentationml/2006/ole">
            <mc:AlternateContent xmlns:mc="http://schemas.openxmlformats.org/markup-compatibility/2006">
              <mc:Choice xmlns:v="urn:schemas-microsoft-com:vml" Requires="v">
                <p:oleObj spid="_x0000_s6147" name="公式" r:id="rId6" imgW="24079200" imgH="9448800" progId="Equation.3">
                  <p:embed/>
                </p:oleObj>
              </mc:Choice>
              <mc:Fallback>
                <p:oleObj name="公式" r:id="rId6" imgW="24079200" imgH="9448800" progId="Equation.3">
                  <p:embed/>
                  <p:pic>
                    <p:nvPicPr>
                      <p:cNvPr id="0" name="图片 6146"/>
                      <p:cNvPicPr>
                        <a:picLocks noChangeAspect="1"/>
                      </p:cNvPicPr>
                      <p:nvPr/>
                    </p:nvPicPr>
                    <p:blipFill>
                      <a:blip r:embed="rId7"/>
                      <a:stretch>
                        <a:fillRect/>
                      </a:stretch>
                    </p:blipFill>
                    <p:spPr>
                      <a:xfrm>
                        <a:off x="2008164" y="2870186"/>
                        <a:ext cx="1800225" cy="706437"/>
                      </a:xfrm>
                      <a:prstGeom prst="rect">
                        <a:avLst/>
                      </a:prstGeom>
                      <a:noFill/>
                      <a:ln w="9525">
                        <a:noFill/>
                      </a:ln>
                    </p:spPr>
                  </p:pic>
                </p:oleObj>
              </mc:Fallback>
            </mc:AlternateContent>
          </a:graphicData>
        </a:graphic>
      </p:graphicFrame>
      <p:sp>
        <p:nvSpPr>
          <p:cNvPr id="8202" name="Text Box 10"/>
          <p:cNvSpPr txBox="1">
            <a:spLocks noChangeArrowheads="1"/>
          </p:cNvSpPr>
          <p:nvPr/>
        </p:nvSpPr>
        <p:spPr bwMode="auto">
          <a:xfrm>
            <a:off x="1303300" y="3586151"/>
            <a:ext cx="3286148" cy="461665"/>
          </a:xfrm>
          <a:prstGeom prst="rect">
            <a:avLst/>
          </a:prstGeom>
          <a:noFill/>
          <a:ln w="9525">
            <a:noFill/>
            <a:miter lim="800000"/>
          </a:ln>
          <a:effectLst/>
        </p:spPr>
        <p:txBody>
          <a:bodyPr wrap="square">
            <a:spAutoFit/>
          </a:bodyPr>
          <a:lstStyle/>
          <a:p>
            <a:pPr>
              <a:spcBef>
                <a:spcPct val="50000"/>
              </a:spcBef>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）在</a:t>
            </a:r>
            <a:r>
              <a:rPr lang="en-US" altLang="zh-CN" sz="2400" dirty="0" err="1">
                <a:latin typeface="Times New Roman" panose="02020603050405020304" pitchFamily="18" charset="0"/>
                <a:cs typeface="Times New Roman" panose="02020603050405020304" pitchFamily="18" charset="0"/>
              </a:rPr>
              <a:t>Rt△</a:t>
            </a:r>
            <a:r>
              <a:rPr lang="en-US" altLang="zh-CN" sz="2400" i="1" dirty="0" err="1">
                <a:latin typeface="Times New Roman" panose="02020603050405020304" pitchFamily="18" charset="0"/>
                <a:cs typeface="Times New Roman" panose="02020603050405020304" pitchFamily="18" charset="0"/>
              </a:rPr>
              <a:t>ABC</a:t>
            </a:r>
            <a:r>
              <a:rPr lang="zh-CN" altLang="en-US" sz="2400" dirty="0">
                <a:latin typeface="Times New Roman" panose="02020603050405020304" pitchFamily="18" charset="0"/>
                <a:cs typeface="Times New Roman" panose="02020603050405020304" pitchFamily="18" charset="0"/>
              </a:rPr>
              <a:t>中，</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8203" name="Object 11"/>
          <p:cNvGraphicFramePr>
            <a:graphicFrameLocks noChangeAspect="1"/>
          </p:cNvGraphicFramePr>
          <p:nvPr/>
        </p:nvGraphicFramePr>
        <p:xfrm>
          <a:off x="1928794" y="4857760"/>
          <a:ext cx="1728787" cy="652463"/>
        </p:xfrm>
        <a:graphic>
          <a:graphicData uri="http://schemas.openxmlformats.org/presentationml/2006/ole">
            <mc:AlternateContent xmlns:mc="http://schemas.openxmlformats.org/markup-compatibility/2006">
              <mc:Choice xmlns:v="urn:schemas-microsoft-com:vml" Requires="v">
                <p:oleObj spid="_x0000_s6148" name="公式" r:id="rId8" imgW="24993600" imgH="9448800" progId="Equation.3">
                  <p:embed/>
                </p:oleObj>
              </mc:Choice>
              <mc:Fallback>
                <p:oleObj name="公式" r:id="rId8" imgW="24993600" imgH="9448800" progId="Equation.3">
                  <p:embed/>
                  <p:pic>
                    <p:nvPicPr>
                      <p:cNvPr id="0" name="图片 6147"/>
                      <p:cNvPicPr>
                        <a:picLocks noChangeAspect="1"/>
                      </p:cNvPicPr>
                      <p:nvPr/>
                    </p:nvPicPr>
                    <p:blipFill>
                      <a:blip r:embed="rId9"/>
                      <a:stretch>
                        <a:fillRect/>
                      </a:stretch>
                    </p:blipFill>
                    <p:spPr>
                      <a:xfrm>
                        <a:off x="1928794" y="4857760"/>
                        <a:ext cx="1728787" cy="652463"/>
                      </a:xfrm>
                      <a:prstGeom prst="rect">
                        <a:avLst/>
                      </a:prstGeom>
                      <a:noFill/>
                      <a:ln w="9525">
                        <a:noFill/>
                      </a:ln>
                    </p:spPr>
                  </p:pic>
                </p:oleObj>
              </mc:Fallback>
            </mc:AlternateContent>
          </a:graphicData>
        </a:graphic>
      </p:graphicFrame>
      <p:graphicFrame>
        <p:nvGraphicFramePr>
          <p:cNvPr id="8204" name="Object 12"/>
          <p:cNvGraphicFramePr>
            <a:graphicFrameLocks noChangeAspect="1"/>
          </p:cNvGraphicFramePr>
          <p:nvPr/>
        </p:nvGraphicFramePr>
        <p:xfrm>
          <a:off x="1500166" y="4143380"/>
          <a:ext cx="3225800" cy="366712"/>
        </p:xfrm>
        <a:graphic>
          <a:graphicData uri="http://schemas.openxmlformats.org/presentationml/2006/ole">
            <mc:AlternateContent xmlns:mc="http://schemas.openxmlformats.org/markup-compatibility/2006">
              <mc:Choice xmlns:v="urn:schemas-microsoft-com:vml" Requires="v">
                <p:oleObj spid="_x0000_s6149" name="公式" r:id="rId10" imgW="53644800" imgH="6096000" progId="Equation.3">
                  <p:embed/>
                </p:oleObj>
              </mc:Choice>
              <mc:Fallback>
                <p:oleObj name="公式" r:id="rId10" imgW="53644800" imgH="6096000" progId="Equation.3">
                  <p:embed/>
                  <p:pic>
                    <p:nvPicPr>
                      <p:cNvPr id="0" name="图片 6148"/>
                      <p:cNvPicPr>
                        <a:picLocks noChangeAspect="1"/>
                      </p:cNvPicPr>
                      <p:nvPr/>
                    </p:nvPicPr>
                    <p:blipFill>
                      <a:blip r:embed="rId11"/>
                      <a:stretch>
                        <a:fillRect/>
                      </a:stretch>
                    </p:blipFill>
                    <p:spPr>
                      <a:xfrm>
                        <a:off x="1500166" y="4143380"/>
                        <a:ext cx="3225800" cy="366712"/>
                      </a:xfrm>
                      <a:prstGeom prst="rect">
                        <a:avLst/>
                      </a:prstGeom>
                      <a:noFill/>
                      <a:ln w="9525">
                        <a:noFill/>
                      </a:ln>
                    </p:spPr>
                  </p:pic>
                </p:oleObj>
              </mc:Fallback>
            </mc:AlternateContent>
          </a:graphicData>
        </a:graphic>
      </p:graphicFrame>
      <p:sp>
        <p:nvSpPr>
          <p:cNvPr id="8206" name="Text Box 14"/>
          <p:cNvSpPr txBox="1">
            <a:spLocks noChangeArrowheads="1"/>
          </p:cNvSpPr>
          <p:nvPr/>
        </p:nvSpPr>
        <p:spPr bwMode="auto">
          <a:xfrm>
            <a:off x="1214414" y="4929198"/>
            <a:ext cx="1584325" cy="461665"/>
          </a:xfrm>
          <a:prstGeom prst="rect">
            <a:avLst/>
          </a:prstGeom>
          <a:noFill/>
          <a:ln w="9525">
            <a:noFill/>
            <a:miter lim="800000"/>
          </a:ln>
          <a:effectLst/>
        </p:spPr>
        <p:txBody>
          <a:bodyPr>
            <a:spAutoFit/>
          </a:bodyPr>
          <a:lstStyle/>
          <a:p>
            <a:pPr>
              <a:spcBef>
                <a:spcPct val="50000"/>
              </a:spcBef>
            </a:pPr>
            <a:r>
              <a:rPr lang="zh-CN" altLang="en-US" sz="2400" dirty="0"/>
              <a:t>因此</a:t>
            </a:r>
            <a:endParaRPr lang="zh-CN" altLang="en-US" sz="2400" dirty="0"/>
          </a:p>
        </p:txBody>
      </p:sp>
      <p:graphicFrame>
        <p:nvGraphicFramePr>
          <p:cNvPr id="8207" name="Object 15"/>
          <p:cNvGraphicFramePr>
            <a:graphicFrameLocks noChangeAspect="1"/>
          </p:cNvGraphicFramePr>
          <p:nvPr/>
        </p:nvGraphicFramePr>
        <p:xfrm>
          <a:off x="1622402" y="5714986"/>
          <a:ext cx="1825625" cy="682625"/>
        </p:xfrm>
        <a:graphic>
          <a:graphicData uri="http://schemas.openxmlformats.org/presentationml/2006/ole">
            <mc:AlternateContent xmlns:mc="http://schemas.openxmlformats.org/markup-compatibility/2006">
              <mc:Choice xmlns:v="urn:schemas-microsoft-com:vml" Requires="v">
                <p:oleObj spid="_x0000_s6150" name="公式" r:id="rId12" imgW="25298400" imgH="9448800" progId="Equation.3">
                  <p:embed/>
                </p:oleObj>
              </mc:Choice>
              <mc:Fallback>
                <p:oleObj name="公式" r:id="rId12" imgW="25298400" imgH="9448800" progId="Equation.3">
                  <p:embed/>
                  <p:pic>
                    <p:nvPicPr>
                      <p:cNvPr id="0" name="图片 6149"/>
                      <p:cNvPicPr>
                        <a:picLocks noChangeAspect="1"/>
                      </p:cNvPicPr>
                      <p:nvPr/>
                    </p:nvPicPr>
                    <p:blipFill>
                      <a:blip r:embed="rId13"/>
                      <a:stretch>
                        <a:fillRect/>
                      </a:stretch>
                    </p:blipFill>
                    <p:spPr>
                      <a:xfrm>
                        <a:off x="1622402" y="5714986"/>
                        <a:ext cx="1825625" cy="682625"/>
                      </a:xfrm>
                      <a:prstGeom prst="rect">
                        <a:avLst/>
                      </a:prstGeom>
                      <a:noFill/>
                      <a:ln w="9525">
                        <a:noFill/>
                      </a:ln>
                    </p:spPr>
                  </p:pic>
                </p:oleObj>
              </mc:Fallback>
            </mc:AlternateContent>
          </a:graphicData>
        </a:graphic>
      </p:graphicFrame>
      <p:sp>
        <p:nvSpPr>
          <p:cNvPr id="8208" name="AutoShape 16"/>
          <p:cNvSpPr>
            <a:spLocks noChangeArrowheads="1"/>
          </p:cNvSpPr>
          <p:nvPr/>
        </p:nvSpPr>
        <p:spPr bwMode="auto">
          <a:xfrm>
            <a:off x="5786446" y="3575372"/>
            <a:ext cx="2016125" cy="1150938"/>
          </a:xfrm>
          <a:prstGeom prst="rtTriangle">
            <a:avLst/>
          </a:prstGeom>
          <a:noFill/>
          <a:ln w="28575">
            <a:solidFill>
              <a:srgbClr val="0000FF"/>
            </a:solidFill>
            <a:miter lim="800000"/>
          </a:ln>
          <a:effectLst/>
        </p:spPr>
        <p:txBody>
          <a:bodyPr wrap="none" anchor="ctr"/>
          <a:lstStyle/>
          <a:p>
            <a:endParaRPr lang="zh-CN" altLang="en-US" sz="3200">
              <a:latin typeface="Times New Roman" panose="02020603050405020304" pitchFamily="18" charset="0"/>
              <a:cs typeface="Times New Roman" panose="02020603050405020304" pitchFamily="18" charset="0"/>
            </a:endParaRPr>
          </a:p>
        </p:txBody>
      </p:sp>
      <p:sp>
        <p:nvSpPr>
          <p:cNvPr id="8210" name="AutoShape 18"/>
          <p:cNvSpPr>
            <a:spLocks noChangeArrowheads="1"/>
          </p:cNvSpPr>
          <p:nvPr/>
        </p:nvSpPr>
        <p:spPr bwMode="auto">
          <a:xfrm flipH="1">
            <a:off x="5500694" y="1428736"/>
            <a:ext cx="1296988" cy="1008062"/>
          </a:xfrm>
          <a:prstGeom prst="rtTriangle">
            <a:avLst/>
          </a:prstGeom>
          <a:noFill/>
          <a:ln w="28575">
            <a:solidFill>
              <a:srgbClr val="0000FF"/>
            </a:solidFill>
            <a:miter lim="800000"/>
          </a:ln>
          <a:effectLst/>
        </p:spPr>
        <p:txBody>
          <a:bodyPr wrap="none" anchor="ctr"/>
          <a:lstStyle/>
          <a:p>
            <a:endParaRPr lang="zh-CN" altLang="en-US" sz="3200">
              <a:latin typeface="Times New Roman" panose="02020603050405020304" pitchFamily="18" charset="0"/>
              <a:cs typeface="Times New Roman" panose="02020603050405020304" pitchFamily="18" charset="0"/>
            </a:endParaRPr>
          </a:p>
        </p:txBody>
      </p:sp>
      <p:sp>
        <p:nvSpPr>
          <p:cNvPr id="8211" name="Text Box 19"/>
          <p:cNvSpPr txBox="1">
            <a:spLocks noChangeArrowheads="1"/>
          </p:cNvSpPr>
          <p:nvPr/>
        </p:nvSpPr>
        <p:spPr bwMode="auto">
          <a:xfrm>
            <a:off x="5141919" y="2365361"/>
            <a:ext cx="358775" cy="584775"/>
          </a:xfrm>
          <a:prstGeom prst="rect">
            <a:avLst/>
          </a:prstGeom>
          <a:noFill/>
          <a:ln w="9525">
            <a:noFill/>
            <a:miter lim="800000"/>
          </a:ln>
          <a:effectLst/>
        </p:spPr>
        <p:txBody>
          <a:bodyPr>
            <a:spAutoFit/>
          </a:bodyPr>
          <a:lstStyle/>
          <a:p>
            <a:pPr>
              <a:spcBef>
                <a:spcPct val="50000"/>
              </a:spcBef>
            </a:pPr>
            <a:r>
              <a:rPr lang="en-US" altLang="zh-CN" sz="3200" i="1">
                <a:latin typeface="Times New Roman" panose="02020603050405020304" pitchFamily="18" charset="0"/>
                <a:cs typeface="Times New Roman" panose="02020603050405020304" pitchFamily="18" charset="0"/>
              </a:rPr>
              <a:t>A</a:t>
            </a:r>
            <a:endParaRPr lang="en-US" altLang="zh-CN" sz="3200" i="1">
              <a:latin typeface="Times New Roman" panose="02020603050405020304" pitchFamily="18" charset="0"/>
              <a:cs typeface="Times New Roman" panose="02020603050405020304" pitchFamily="18" charset="0"/>
            </a:endParaRPr>
          </a:p>
        </p:txBody>
      </p:sp>
      <p:sp>
        <p:nvSpPr>
          <p:cNvPr id="8212" name="Text Box 20"/>
          <p:cNvSpPr txBox="1">
            <a:spLocks noChangeArrowheads="1"/>
          </p:cNvSpPr>
          <p:nvPr/>
        </p:nvSpPr>
        <p:spPr bwMode="auto">
          <a:xfrm>
            <a:off x="6726244" y="1068373"/>
            <a:ext cx="358775" cy="584775"/>
          </a:xfrm>
          <a:prstGeom prst="rect">
            <a:avLst/>
          </a:prstGeom>
          <a:noFill/>
          <a:ln w="9525">
            <a:noFill/>
            <a:miter lim="800000"/>
          </a:ln>
          <a:effectLst/>
        </p:spPr>
        <p:txBody>
          <a:bodyPr>
            <a:spAutoFit/>
          </a:bodyPr>
          <a:lstStyle/>
          <a:p>
            <a:pPr>
              <a:spcBef>
                <a:spcPct val="50000"/>
              </a:spcBef>
            </a:pPr>
            <a:r>
              <a:rPr lang="en-US" altLang="zh-CN" sz="3200" i="1">
                <a:latin typeface="Times New Roman" panose="02020603050405020304" pitchFamily="18" charset="0"/>
                <a:cs typeface="Times New Roman" panose="02020603050405020304" pitchFamily="18" charset="0"/>
              </a:rPr>
              <a:t>B</a:t>
            </a:r>
            <a:endParaRPr lang="en-US" altLang="zh-CN" sz="3200" i="1">
              <a:latin typeface="Times New Roman" panose="02020603050405020304" pitchFamily="18" charset="0"/>
              <a:cs typeface="Times New Roman" panose="02020603050405020304" pitchFamily="18" charset="0"/>
            </a:endParaRPr>
          </a:p>
        </p:txBody>
      </p:sp>
      <p:sp>
        <p:nvSpPr>
          <p:cNvPr id="8213" name="Text Box 21"/>
          <p:cNvSpPr txBox="1">
            <a:spLocks noChangeArrowheads="1"/>
          </p:cNvSpPr>
          <p:nvPr/>
        </p:nvSpPr>
        <p:spPr bwMode="auto">
          <a:xfrm>
            <a:off x="6653219" y="2365361"/>
            <a:ext cx="358775" cy="584775"/>
          </a:xfrm>
          <a:prstGeom prst="rect">
            <a:avLst/>
          </a:prstGeom>
          <a:noFill/>
          <a:ln w="9525">
            <a:noFill/>
            <a:miter lim="800000"/>
          </a:ln>
          <a:effectLst/>
        </p:spPr>
        <p:txBody>
          <a:bodyPr>
            <a:spAutoFit/>
          </a:bodyPr>
          <a:lstStyle/>
          <a:p>
            <a:pPr>
              <a:spcBef>
                <a:spcPct val="50000"/>
              </a:spcBef>
            </a:pPr>
            <a:r>
              <a:rPr lang="en-US" altLang="zh-CN" sz="3200" i="1">
                <a:latin typeface="Times New Roman" panose="02020603050405020304" pitchFamily="18" charset="0"/>
                <a:cs typeface="Times New Roman" panose="02020603050405020304" pitchFamily="18" charset="0"/>
              </a:rPr>
              <a:t>C</a:t>
            </a:r>
            <a:endParaRPr lang="en-US" altLang="zh-CN" sz="3200" i="1">
              <a:latin typeface="Times New Roman" panose="02020603050405020304" pitchFamily="18" charset="0"/>
              <a:cs typeface="Times New Roman" panose="02020603050405020304" pitchFamily="18" charset="0"/>
            </a:endParaRPr>
          </a:p>
        </p:txBody>
      </p:sp>
      <p:sp>
        <p:nvSpPr>
          <p:cNvPr id="8214" name="Text Box 22"/>
          <p:cNvSpPr txBox="1">
            <a:spLocks noChangeArrowheads="1"/>
          </p:cNvSpPr>
          <p:nvPr/>
        </p:nvSpPr>
        <p:spPr bwMode="auto">
          <a:xfrm>
            <a:off x="7858148" y="4432628"/>
            <a:ext cx="360362" cy="584775"/>
          </a:xfrm>
          <a:prstGeom prst="rect">
            <a:avLst/>
          </a:prstGeom>
          <a:noFill/>
          <a:ln w="9525">
            <a:noFill/>
            <a:miter lim="800000"/>
          </a:ln>
          <a:effectLst/>
        </p:spPr>
        <p:txBody>
          <a:bodyPr>
            <a:spAutoFit/>
          </a:bodyPr>
          <a:lstStyle/>
          <a:p>
            <a:pPr>
              <a:spcBef>
                <a:spcPct val="50000"/>
              </a:spcBef>
            </a:pPr>
            <a:r>
              <a:rPr lang="en-US" altLang="zh-CN" sz="3200" i="1" dirty="0">
                <a:latin typeface="Times New Roman" panose="02020603050405020304" pitchFamily="18" charset="0"/>
                <a:cs typeface="Times New Roman" panose="02020603050405020304" pitchFamily="18" charset="0"/>
              </a:rPr>
              <a:t>A</a:t>
            </a:r>
            <a:endParaRPr lang="en-US" altLang="zh-CN" sz="3200" i="1" dirty="0">
              <a:latin typeface="Times New Roman" panose="02020603050405020304" pitchFamily="18" charset="0"/>
              <a:cs typeface="Times New Roman" panose="02020603050405020304" pitchFamily="18" charset="0"/>
            </a:endParaRPr>
          </a:p>
        </p:txBody>
      </p:sp>
      <p:sp>
        <p:nvSpPr>
          <p:cNvPr id="8215" name="Text Box 23"/>
          <p:cNvSpPr txBox="1">
            <a:spLocks noChangeArrowheads="1"/>
          </p:cNvSpPr>
          <p:nvPr/>
        </p:nvSpPr>
        <p:spPr bwMode="auto">
          <a:xfrm>
            <a:off x="5424496" y="3321372"/>
            <a:ext cx="360362" cy="584775"/>
          </a:xfrm>
          <a:prstGeom prst="rect">
            <a:avLst/>
          </a:prstGeom>
          <a:noFill/>
          <a:ln w="9525">
            <a:noFill/>
            <a:miter lim="800000"/>
          </a:ln>
          <a:effectLst/>
        </p:spPr>
        <p:txBody>
          <a:bodyPr>
            <a:spAutoFit/>
          </a:bodyPr>
          <a:lstStyle/>
          <a:p>
            <a:pPr>
              <a:spcBef>
                <a:spcPct val="50000"/>
              </a:spcBef>
            </a:pPr>
            <a:r>
              <a:rPr lang="en-US" altLang="zh-CN" sz="3200" i="1">
                <a:latin typeface="Times New Roman" panose="02020603050405020304" pitchFamily="18" charset="0"/>
                <a:cs typeface="Times New Roman" panose="02020603050405020304" pitchFamily="18" charset="0"/>
              </a:rPr>
              <a:t>B</a:t>
            </a:r>
            <a:endParaRPr lang="en-US" altLang="zh-CN" sz="3200" i="1">
              <a:latin typeface="Times New Roman" panose="02020603050405020304" pitchFamily="18" charset="0"/>
              <a:cs typeface="Times New Roman" panose="02020603050405020304" pitchFamily="18" charset="0"/>
            </a:endParaRPr>
          </a:p>
        </p:txBody>
      </p:sp>
      <p:sp>
        <p:nvSpPr>
          <p:cNvPr id="8216" name="Text Box 24"/>
          <p:cNvSpPr txBox="1">
            <a:spLocks noChangeArrowheads="1"/>
          </p:cNvSpPr>
          <p:nvPr/>
        </p:nvSpPr>
        <p:spPr bwMode="auto">
          <a:xfrm>
            <a:off x="5572132" y="4789818"/>
            <a:ext cx="360363" cy="584775"/>
          </a:xfrm>
          <a:prstGeom prst="rect">
            <a:avLst/>
          </a:prstGeom>
          <a:noFill/>
          <a:ln w="9525">
            <a:noFill/>
            <a:miter lim="800000"/>
          </a:ln>
          <a:effectLst/>
        </p:spPr>
        <p:txBody>
          <a:bodyPr>
            <a:spAutoFit/>
          </a:bodyPr>
          <a:lstStyle/>
          <a:p>
            <a:pPr>
              <a:spcBef>
                <a:spcPct val="50000"/>
              </a:spcBef>
            </a:pPr>
            <a:r>
              <a:rPr lang="en-US" altLang="zh-CN" sz="3200" i="1" dirty="0">
                <a:latin typeface="Times New Roman" panose="02020603050405020304" pitchFamily="18" charset="0"/>
                <a:cs typeface="Times New Roman" panose="02020603050405020304" pitchFamily="18" charset="0"/>
              </a:rPr>
              <a:t>C</a:t>
            </a:r>
            <a:endParaRPr lang="en-US" altLang="zh-CN" sz="3200" i="1" dirty="0">
              <a:latin typeface="Times New Roman" panose="02020603050405020304" pitchFamily="18" charset="0"/>
              <a:cs typeface="Times New Roman" panose="02020603050405020304" pitchFamily="18" charset="0"/>
            </a:endParaRPr>
          </a:p>
        </p:txBody>
      </p:sp>
      <p:sp>
        <p:nvSpPr>
          <p:cNvPr id="8217" name="Freeform 25"/>
          <p:cNvSpPr/>
          <p:nvPr/>
        </p:nvSpPr>
        <p:spPr bwMode="auto">
          <a:xfrm>
            <a:off x="6653219" y="2292336"/>
            <a:ext cx="144463" cy="144462"/>
          </a:xfrm>
          <a:custGeom>
            <a:avLst/>
            <a:gdLst/>
            <a:ahLst/>
            <a:cxnLst>
              <a:cxn ang="0">
                <a:pos x="91" y="0"/>
              </a:cxn>
              <a:cxn ang="0">
                <a:pos x="0" y="0"/>
              </a:cxn>
              <a:cxn ang="0">
                <a:pos x="0" y="91"/>
              </a:cxn>
            </a:cxnLst>
            <a:rect l="0" t="0" r="r" b="b"/>
            <a:pathLst>
              <a:path w="91" h="91">
                <a:moveTo>
                  <a:pt x="91" y="0"/>
                </a:moveTo>
                <a:lnTo>
                  <a:pt x="0" y="0"/>
                </a:lnTo>
                <a:lnTo>
                  <a:pt x="0" y="91"/>
                </a:lnTo>
              </a:path>
            </a:pathLst>
          </a:custGeom>
          <a:noFill/>
          <a:ln w="28575" cmpd="sng">
            <a:solidFill>
              <a:srgbClr val="FF0000"/>
            </a:solidFill>
            <a:round/>
          </a:ln>
          <a:effectLst/>
        </p:spPr>
        <p:txBody>
          <a:bodyPr/>
          <a:lstStyle/>
          <a:p>
            <a:endParaRPr lang="zh-CN" altLang="en-US" sz="3200">
              <a:latin typeface="Times New Roman" panose="02020603050405020304" pitchFamily="18" charset="0"/>
              <a:cs typeface="Times New Roman" panose="02020603050405020304" pitchFamily="18" charset="0"/>
            </a:endParaRPr>
          </a:p>
        </p:txBody>
      </p:sp>
      <p:sp>
        <p:nvSpPr>
          <p:cNvPr id="8218" name="Freeform 26"/>
          <p:cNvSpPr/>
          <p:nvPr/>
        </p:nvSpPr>
        <p:spPr bwMode="auto">
          <a:xfrm>
            <a:off x="5786446" y="4583435"/>
            <a:ext cx="142875" cy="142875"/>
          </a:xfrm>
          <a:custGeom>
            <a:avLst/>
            <a:gdLst/>
            <a:ahLst/>
            <a:cxnLst>
              <a:cxn ang="0">
                <a:pos x="0" y="0"/>
              </a:cxn>
              <a:cxn ang="0">
                <a:pos x="90" y="0"/>
              </a:cxn>
              <a:cxn ang="0">
                <a:pos x="90" y="90"/>
              </a:cxn>
            </a:cxnLst>
            <a:rect l="0" t="0" r="r" b="b"/>
            <a:pathLst>
              <a:path w="90" h="90">
                <a:moveTo>
                  <a:pt x="0" y="0"/>
                </a:moveTo>
                <a:lnTo>
                  <a:pt x="90" y="0"/>
                </a:lnTo>
                <a:lnTo>
                  <a:pt x="90" y="90"/>
                </a:lnTo>
              </a:path>
            </a:pathLst>
          </a:custGeom>
          <a:noFill/>
          <a:ln w="28575" cmpd="sng">
            <a:solidFill>
              <a:srgbClr val="FF0000"/>
            </a:solidFill>
            <a:round/>
          </a:ln>
          <a:effectLst/>
        </p:spPr>
        <p:txBody>
          <a:bodyPr/>
          <a:lstStyle/>
          <a:p>
            <a:endParaRPr lang="zh-CN" altLang="en-US" sz="3200">
              <a:latin typeface="Times New Roman" panose="02020603050405020304" pitchFamily="18" charset="0"/>
              <a:cs typeface="Times New Roman" panose="02020603050405020304" pitchFamily="18" charset="0"/>
            </a:endParaRPr>
          </a:p>
        </p:txBody>
      </p:sp>
      <p:sp>
        <p:nvSpPr>
          <p:cNvPr id="8219" name="Text Box 27"/>
          <p:cNvSpPr txBox="1">
            <a:spLocks noChangeArrowheads="1"/>
          </p:cNvSpPr>
          <p:nvPr/>
        </p:nvSpPr>
        <p:spPr bwMode="auto">
          <a:xfrm>
            <a:off x="6797682" y="1789098"/>
            <a:ext cx="236537" cy="584775"/>
          </a:xfrm>
          <a:prstGeom prst="rect">
            <a:avLst/>
          </a:prstGeom>
          <a:noFill/>
          <a:ln w="9525">
            <a:noFill/>
            <a:miter lim="800000"/>
          </a:ln>
          <a:effectLst/>
        </p:spPr>
        <p:txBody>
          <a:bodyPr>
            <a:spAutoFit/>
          </a:bodyPr>
          <a:lstStyle/>
          <a:p>
            <a:pPr>
              <a:spcBef>
                <a:spcPct val="50000"/>
              </a:spcBef>
            </a:pPr>
            <a:r>
              <a:rPr lang="en-US" altLang="zh-CN" sz="3200">
                <a:latin typeface="Times New Roman" panose="02020603050405020304" pitchFamily="18" charset="0"/>
                <a:cs typeface="Times New Roman" panose="02020603050405020304" pitchFamily="18" charset="0"/>
              </a:rPr>
              <a:t>3</a:t>
            </a:r>
            <a:endParaRPr lang="en-US" altLang="zh-CN" sz="3200">
              <a:latin typeface="Times New Roman" panose="02020603050405020304" pitchFamily="18" charset="0"/>
              <a:cs typeface="Times New Roman" panose="02020603050405020304" pitchFamily="18" charset="0"/>
            </a:endParaRPr>
          </a:p>
        </p:txBody>
      </p:sp>
      <p:sp>
        <p:nvSpPr>
          <p:cNvPr id="8220" name="Text Box 28"/>
          <p:cNvSpPr txBox="1">
            <a:spLocks noChangeArrowheads="1"/>
          </p:cNvSpPr>
          <p:nvPr/>
        </p:nvSpPr>
        <p:spPr bwMode="auto">
          <a:xfrm>
            <a:off x="6005519" y="2365361"/>
            <a:ext cx="288925" cy="584775"/>
          </a:xfrm>
          <a:prstGeom prst="rect">
            <a:avLst/>
          </a:prstGeom>
          <a:noFill/>
          <a:ln w="9525">
            <a:noFill/>
            <a:miter lim="800000"/>
          </a:ln>
          <a:effectLst/>
        </p:spPr>
        <p:txBody>
          <a:bodyPr>
            <a:spAutoFit/>
          </a:bodyPr>
          <a:lstStyle/>
          <a:p>
            <a:pPr>
              <a:spcBef>
                <a:spcPct val="50000"/>
              </a:spcBef>
            </a:pPr>
            <a:r>
              <a:rPr lang="en-US" altLang="zh-CN" sz="3200">
                <a:latin typeface="Times New Roman" panose="02020603050405020304" pitchFamily="18" charset="0"/>
                <a:cs typeface="Times New Roman" panose="02020603050405020304" pitchFamily="18" charset="0"/>
              </a:rPr>
              <a:t>4</a:t>
            </a:r>
            <a:endParaRPr lang="en-US" altLang="zh-CN" sz="3200">
              <a:latin typeface="Times New Roman" panose="02020603050405020304" pitchFamily="18" charset="0"/>
              <a:cs typeface="Times New Roman" panose="02020603050405020304" pitchFamily="18" charset="0"/>
            </a:endParaRPr>
          </a:p>
        </p:txBody>
      </p:sp>
      <p:sp>
        <p:nvSpPr>
          <p:cNvPr id="8222" name="Text Box 30"/>
          <p:cNvSpPr txBox="1">
            <a:spLocks noChangeArrowheads="1"/>
          </p:cNvSpPr>
          <p:nvPr/>
        </p:nvSpPr>
        <p:spPr bwMode="auto">
          <a:xfrm>
            <a:off x="6721483" y="3718247"/>
            <a:ext cx="647700" cy="584775"/>
          </a:xfrm>
          <a:prstGeom prst="rect">
            <a:avLst/>
          </a:prstGeom>
          <a:noFill/>
          <a:ln w="9525">
            <a:noFill/>
            <a:miter lim="800000"/>
          </a:ln>
          <a:effectLst/>
        </p:spPr>
        <p:txBody>
          <a:bodyPr>
            <a:spAutoFit/>
          </a:bodyPr>
          <a:lstStyle/>
          <a:p>
            <a:pPr>
              <a:spcBef>
                <a:spcPct val="50000"/>
              </a:spcBef>
            </a:pPr>
            <a:r>
              <a:rPr lang="en-US" altLang="zh-CN" sz="3200">
                <a:latin typeface="Times New Roman" panose="02020603050405020304" pitchFamily="18" charset="0"/>
                <a:cs typeface="Times New Roman" panose="02020603050405020304" pitchFamily="18" charset="0"/>
              </a:rPr>
              <a:t>13</a:t>
            </a:r>
            <a:endParaRPr lang="en-US" altLang="zh-CN" sz="3200">
              <a:latin typeface="Times New Roman" panose="02020603050405020304" pitchFamily="18" charset="0"/>
              <a:cs typeface="Times New Roman" panose="02020603050405020304" pitchFamily="18" charset="0"/>
            </a:endParaRPr>
          </a:p>
        </p:txBody>
      </p:sp>
      <p:sp>
        <p:nvSpPr>
          <p:cNvPr id="8233" name="Text Box 41"/>
          <p:cNvSpPr txBox="1">
            <a:spLocks noChangeArrowheads="1"/>
          </p:cNvSpPr>
          <p:nvPr/>
        </p:nvSpPr>
        <p:spPr bwMode="auto">
          <a:xfrm>
            <a:off x="5427671" y="4043685"/>
            <a:ext cx="358775" cy="584775"/>
          </a:xfrm>
          <a:prstGeom prst="rect">
            <a:avLst/>
          </a:prstGeom>
          <a:noFill/>
          <a:ln w="9525">
            <a:noFill/>
            <a:miter lim="800000"/>
          </a:ln>
          <a:effectLst/>
        </p:spPr>
        <p:txBody>
          <a:bodyPr>
            <a:spAutoFit/>
          </a:bodyPr>
          <a:lstStyle/>
          <a:p>
            <a:pPr>
              <a:spcBef>
                <a:spcPct val="50000"/>
              </a:spcBef>
            </a:pPr>
            <a:r>
              <a:rPr lang="en-US" altLang="zh-CN" sz="3200">
                <a:latin typeface="Times New Roman" panose="02020603050405020304" pitchFamily="18" charset="0"/>
                <a:cs typeface="Times New Roman" panose="02020603050405020304" pitchFamily="18" charset="0"/>
              </a:rPr>
              <a:t>5</a:t>
            </a:r>
            <a:endParaRPr lang="en-US" altLang="zh-CN" sz="3200">
              <a:latin typeface="Times New Roman" panose="02020603050405020304" pitchFamily="18" charset="0"/>
              <a:cs typeface="Times New Roman" panose="02020603050405020304" pitchFamily="18" charset="0"/>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1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1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additive="base">
                                        <p:cTn id="7" dur="500" fill="hold"/>
                                        <p:tgtEl>
                                          <p:spTgt spid="8197"/>
                                        </p:tgtEl>
                                        <p:attrNameLst>
                                          <p:attrName>ppt_x</p:attrName>
                                        </p:attrNameLst>
                                      </p:cBhvr>
                                      <p:tavLst>
                                        <p:tav tm="0">
                                          <p:val>
                                            <p:strVal val="#ppt_x"/>
                                          </p:val>
                                        </p:tav>
                                        <p:tav tm="100000">
                                          <p:val>
                                            <p:strVal val="#ppt_x"/>
                                          </p:val>
                                        </p:tav>
                                      </p:tavLst>
                                    </p:anim>
                                    <p:anim calcmode="lin" valueType="num">
                                      <p:cBhvr additive="base">
                                        <p:cTn id="8"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8"/>
                                        </p:tgtEl>
                                        <p:attrNameLst>
                                          <p:attrName>style.visibility</p:attrName>
                                        </p:attrNameLst>
                                      </p:cBhvr>
                                      <p:to>
                                        <p:strVal val="visible"/>
                                      </p:to>
                                    </p:set>
                                    <p:anim calcmode="lin" valueType="num">
                                      <p:cBhvr additive="base">
                                        <p:cTn id="13" dur="500" fill="hold"/>
                                        <p:tgtEl>
                                          <p:spTgt spid="8198"/>
                                        </p:tgtEl>
                                        <p:attrNameLst>
                                          <p:attrName>ppt_x</p:attrName>
                                        </p:attrNameLst>
                                      </p:cBhvr>
                                      <p:tavLst>
                                        <p:tav tm="0">
                                          <p:val>
                                            <p:strVal val="#ppt_x"/>
                                          </p:val>
                                        </p:tav>
                                        <p:tav tm="100000">
                                          <p:val>
                                            <p:strVal val="#ppt_x"/>
                                          </p:val>
                                        </p:tav>
                                      </p:tavLst>
                                    </p:anim>
                                    <p:anim calcmode="lin" valueType="num">
                                      <p:cBhvr additive="base">
                                        <p:cTn id="14"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200"/>
                                        </p:tgtEl>
                                        <p:attrNameLst>
                                          <p:attrName>style.visibility</p:attrName>
                                        </p:attrNameLst>
                                      </p:cBhvr>
                                      <p:to>
                                        <p:strVal val="visible"/>
                                      </p:to>
                                    </p:set>
                                    <p:anim calcmode="lin" valueType="num">
                                      <p:cBhvr additive="base">
                                        <p:cTn id="19" dur="500" fill="hold"/>
                                        <p:tgtEl>
                                          <p:spTgt spid="8200"/>
                                        </p:tgtEl>
                                        <p:attrNameLst>
                                          <p:attrName>ppt_x</p:attrName>
                                        </p:attrNameLst>
                                      </p:cBhvr>
                                      <p:tavLst>
                                        <p:tav tm="0">
                                          <p:val>
                                            <p:strVal val="#ppt_x"/>
                                          </p:val>
                                        </p:tav>
                                        <p:tav tm="100000">
                                          <p:val>
                                            <p:strVal val="#ppt_x"/>
                                          </p:val>
                                        </p:tav>
                                      </p:tavLst>
                                    </p:anim>
                                    <p:anim calcmode="lin" valueType="num">
                                      <p:cBhvr additive="base">
                                        <p:cTn id="20" dur="500" fill="hold"/>
                                        <p:tgtEl>
                                          <p:spTgt spid="820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199"/>
                                        </p:tgtEl>
                                        <p:attrNameLst>
                                          <p:attrName>style.visibility</p:attrName>
                                        </p:attrNameLst>
                                      </p:cBhvr>
                                      <p:to>
                                        <p:strVal val="visible"/>
                                      </p:to>
                                    </p:set>
                                    <p:anim calcmode="lin" valueType="num">
                                      <p:cBhvr additive="base">
                                        <p:cTn id="23" dur="500" fill="hold"/>
                                        <p:tgtEl>
                                          <p:spTgt spid="8199"/>
                                        </p:tgtEl>
                                        <p:attrNameLst>
                                          <p:attrName>ppt_x</p:attrName>
                                        </p:attrNameLst>
                                      </p:cBhvr>
                                      <p:tavLst>
                                        <p:tav tm="0">
                                          <p:val>
                                            <p:strVal val="#ppt_x"/>
                                          </p:val>
                                        </p:tav>
                                        <p:tav tm="100000">
                                          <p:val>
                                            <p:strVal val="#ppt_x"/>
                                          </p:val>
                                        </p:tav>
                                      </p:tavLst>
                                    </p:anim>
                                    <p:anim calcmode="lin" valueType="num">
                                      <p:cBhvr additive="base">
                                        <p:cTn id="24" dur="500" fill="hold"/>
                                        <p:tgtEl>
                                          <p:spTgt spid="819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8201"/>
                                        </p:tgtEl>
                                        <p:attrNameLst>
                                          <p:attrName>style.visibility</p:attrName>
                                        </p:attrNameLst>
                                      </p:cBhvr>
                                      <p:to>
                                        <p:strVal val="visible"/>
                                      </p:to>
                                    </p:set>
                                    <p:anim calcmode="lin" valueType="num">
                                      <p:cBhvr additive="base">
                                        <p:cTn id="29" dur="500" fill="hold"/>
                                        <p:tgtEl>
                                          <p:spTgt spid="8201"/>
                                        </p:tgtEl>
                                        <p:attrNameLst>
                                          <p:attrName>ppt_x</p:attrName>
                                        </p:attrNameLst>
                                      </p:cBhvr>
                                      <p:tavLst>
                                        <p:tav tm="0">
                                          <p:val>
                                            <p:strVal val="#ppt_x"/>
                                          </p:val>
                                        </p:tav>
                                        <p:tav tm="100000">
                                          <p:val>
                                            <p:strVal val="#ppt_x"/>
                                          </p:val>
                                        </p:tav>
                                      </p:tavLst>
                                    </p:anim>
                                    <p:anim calcmode="lin" valueType="num">
                                      <p:cBhvr additive="base">
                                        <p:cTn id="30" dur="500" fill="hold"/>
                                        <p:tgtEl>
                                          <p:spTgt spid="820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202"/>
                                        </p:tgtEl>
                                        <p:attrNameLst>
                                          <p:attrName>style.visibility</p:attrName>
                                        </p:attrNameLst>
                                      </p:cBhvr>
                                      <p:to>
                                        <p:strVal val="visible"/>
                                      </p:to>
                                    </p:set>
                                    <p:anim calcmode="lin" valueType="num">
                                      <p:cBhvr additive="base">
                                        <p:cTn id="35" dur="500" fill="hold"/>
                                        <p:tgtEl>
                                          <p:spTgt spid="8202"/>
                                        </p:tgtEl>
                                        <p:attrNameLst>
                                          <p:attrName>ppt_x</p:attrName>
                                        </p:attrNameLst>
                                      </p:cBhvr>
                                      <p:tavLst>
                                        <p:tav tm="0">
                                          <p:val>
                                            <p:strVal val="#ppt_x"/>
                                          </p:val>
                                        </p:tav>
                                        <p:tav tm="100000">
                                          <p:val>
                                            <p:strVal val="#ppt_x"/>
                                          </p:val>
                                        </p:tav>
                                      </p:tavLst>
                                    </p:anim>
                                    <p:anim calcmode="lin" valueType="num">
                                      <p:cBhvr additive="base">
                                        <p:cTn id="36" dur="500" fill="hold"/>
                                        <p:tgtEl>
                                          <p:spTgt spid="820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8204"/>
                                        </p:tgtEl>
                                        <p:attrNameLst>
                                          <p:attrName>style.visibility</p:attrName>
                                        </p:attrNameLst>
                                      </p:cBhvr>
                                      <p:to>
                                        <p:strVal val="visible"/>
                                      </p:to>
                                    </p:set>
                                    <p:anim calcmode="lin" valueType="num">
                                      <p:cBhvr additive="base">
                                        <p:cTn id="41" dur="500" fill="hold"/>
                                        <p:tgtEl>
                                          <p:spTgt spid="8204"/>
                                        </p:tgtEl>
                                        <p:attrNameLst>
                                          <p:attrName>ppt_x</p:attrName>
                                        </p:attrNameLst>
                                      </p:cBhvr>
                                      <p:tavLst>
                                        <p:tav tm="0">
                                          <p:val>
                                            <p:strVal val="#ppt_x"/>
                                          </p:val>
                                        </p:tav>
                                        <p:tav tm="100000">
                                          <p:val>
                                            <p:strVal val="#ppt_x"/>
                                          </p:val>
                                        </p:tav>
                                      </p:tavLst>
                                    </p:anim>
                                    <p:anim calcmode="lin" valueType="num">
                                      <p:cBhvr additive="base">
                                        <p:cTn id="42" dur="500" fill="hold"/>
                                        <p:tgtEl>
                                          <p:spTgt spid="820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8203"/>
                                        </p:tgtEl>
                                        <p:attrNameLst>
                                          <p:attrName>style.visibility</p:attrName>
                                        </p:attrNameLst>
                                      </p:cBhvr>
                                      <p:to>
                                        <p:strVal val="visible"/>
                                      </p:to>
                                    </p:set>
                                    <p:anim calcmode="lin" valueType="num">
                                      <p:cBhvr additive="base">
                                        <p:cTn id="47" dur="500" fill="hold"/>
                                        <p:tgtEl>
                                          <p:spTgt spid="8203"/>
                                        </p:tgtEl>
                                        <p:attrNameLst>
                                          <p:attrName>ppt_x</p:attrName>
                                        </p:attrNameLst>
                                      </p:cBhvr>
                                      <p:tavLst>
                                        <p:tav tm="0">
                                          <p:val>
                                            <p:strVal val="#ppt_x"/>
                                          </p:val>
                                        </p:tav>
                                        <p:tav tm="100000">
                                          <p:val>
                                            <p:strVal val="#ppt_x"/>
                                          </p:val>
                                        </p:tav>
                                      </p:tavLst>
                                    </p:anim>
                                    <p:anim calcmode="lin" valueType="num">
                                      <p:cBhvr additive="base">
                                        <p:cTn id="48" dur="500" fill="hold"/>
                                        <p:tgtEl>
                                          <p:spTgt spid="820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206"/>
                                        </p:tgtEl>
                                        <p:attrNameLst>
                                          <p:attrName>style.visibility</p:attrName>
                                        </p:attrNameLst>
                                      </p:cBhvr>
                                      <p:to>
                                        <p:strVal val="visible"/>
                                      </p:to>
                                    </p:set>
                                    <p:anim calcmode="lin" valueType="num">
                                      <p:cBhvr additive="base">
                                        <p:cTn id="51" dur="500" fill="hold"/>
                                        <p:tgtEl>
                                          <p:spTgt spid="8206"/>
                                        </p:tgtEl>
                                        <p:attrNameLst>
                                          <p:attrName>ppt_x</p:attrName>
                                        </p:attrNameLst>
                                      </p:cBhvr>
                                      <p:tavLst>
                                        <p:tav tm="0">
                                          <p:val>
                                            <p:strVal val="#ppt_x"/>
                                          </p:val>
                                        </p:tav>
                                        <p:tav tm="100000">
                                          <p:val>
                                            <p:strVal val="#ppt_x"/>
                                          </p:val>
                                        </p:tav>
                                      </p:tavLst>
                                    </p:anim>
                                    <p:anim calcmode="lin" valueType="num">
                                      <p:cBhvr additive="base">
                                        <p:cTn id="52" dur="500" fill="hold"/>
                                        <p:tgtEl>
                                          <p:spTgt spid="8206"/>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8207"/>
                                        </p:tgtEl>
                                        <p:attrNameLst>
                                          <p:attrName>style.visibility</p:attrName>
                                        </p:attrNameLst>
                                      </p:cBhvr>
                                      <p:to>
                                        <p:strVal val="visible"/>
                                      </p:to>
                                    </p:set>
                                    <p:anim calcmode="lin" valueType="num">
                                      <p:cBhvr additive="base">
                                        <p:cTn id="57" dur="500" fill="hold"/>
                                        <p:tgtEl>
                                          <p:spTgt spid="8207"/>
                                        </p:tgtEl>
                                        <p:attrNameLst>
                                          <p:attrName>ppt_x</p:attrName>
                                        </p:attrNameLst>
                                      </p:cBhvr>
                                      <p:tavLst>
                                        <p:tav tm="0">
                                          <p:val>
                                            <p:strVal val="#ppt_x"/>
                                          </p:val>
                                        </p:tav>
                                        <p:tav tm="100000">
                                          <p:val>
                                            <p:strVal val="#ppt_x"/>
                                          </p:val>
                                        </p:tav>
                                      </p:tavLst>
                                    </p:anim>
                                    <p:anim calcmode="lin" valueType="num">
                                      <p:cBhvr additive="base">
                                        <p:cTn id="58" dur="500" fill="hold"/>
                                        <p:tgtEl>
                                          <p:spTgt spid="82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ldLvl="0" animBg="1"/>
      <p:bldP spid="8199" grpId="0" bldLvl="0" animBg="1"/>
      <p:bldP spid="8202" grpId="0" bldLvl="0" animBg="1"/>
      <p:bldP spid="820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571472" y="1571612"/>
            <a:ext cx="7286676"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正弦是一个比值，没有单位</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正弦值只与角的大小有关，与三角形的大小无关</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是一个整体符号，不能写成</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0" u="none" strike="noStrike" cap="none" normalizeH="0" baseline="0" dirty="0" smtClean="0">
                <a:ln>
                  <a:noFill/>
                </a:ln>
                <a:solidFill>
                  <a:srgbClr val="000000"/>
                </a:solidFill>
                <a:effectLst/>
                <a:latin typeface="Arial" panose="020B0604020202020204"/>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当用三个字母表示角时，角的符号</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Arial" panose="020B0604020202020204"/>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不能省略，如</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表示</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，不能写成</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928662" y="1000108"/>
            <a:ext cx="2031325" cy="461665"/>
          </a:xfrm>
          <a:prstGeom prst="rect">
            <a:avLst/>
          </a:prstGeom>
        </p:spPr>
        <p:txBody>
          <a:bodyPr wrap="none">
            <a:spAutoFit/>
          </a:bodyPr>
          <a:lstStyle/>
          <a:p>
            <a:r>
              <a:rPr lang="en-US" altLang="zh-CN" sz="2400" dirty="0" smtClean="0">
                <a:solidFill>
                  <a:srgbClr val="FF00FF"/>
                </a:solidFill>
                <a:latin typeface="宋体" panose="02010600030101010101" pitchFamily="2" charset="-122"/>
                <a:ea typeface="宋体" panose="02010600030101010101" pitchFamily="2" charset="-122"/>
                <a:cs typeface="方正黑体_GBK"/>
              </a:rPr>
              <a:t>[</a:t>
            </a:r>
            <a:r>
              <a:rPr lang="zh-CN" altLang="en-US" sz="2400" dirty="0" smtClean="0">
                <a:solidFill>
                  <a:srgbClr val="FF00FF"/>
                </a:solidFill>
                <a:latin typeface="宋体" panose="02010600030101010101" pitchFamily="2" charset="-122"/>
                <a:ea typeface="宋体" panose="02010600030101010101" pitchFamily="2" charset="-122"/>
                <a:cs typeface="方正黑体_GBK"/>
              </a:rPr>
              <a:t>知识拓展</a:t>
            </a:r>
            <a:r>
              <a:rPr lang="en-US" altLang="zh-CN" sz="2400" dirty="0" smtClean="0">
                <a:solidFill>
                  <a:srgbClr val="FF00FF"/>
                </a:solidFill>
                <a:latin typeface="宋体" panose="02010600030101010101" pitchFamily="2" charset="-122"/>
                <a:ea typeface="宋体" panose="02010600030101010101" pitchFamily="2" charset="-122"/>
                <a:cs typeface="方正黑体_GBK"/>
              </a:rPr>
              <a:t>]</a:t>
            </a:r>
            <a:r>
              <a:rPr lang="zh-CN" altLang="en-US" sz="2400" i="1" dirty="0" smtClean="0">
                <a:solidFill>
                  <a:srgbClr val="FF00FF"/>
                </a:solidFill>
                <a:latin typeface="宋体" panose="02010600030101010101" pitchFamily="2" charset="-122"/>
                <a:ea typeface="宋体" panose="02010600030101010101" pitchFamily="2" charset="-122"/>
                <a:cs typeface="方正书宋_GBK"/>
              </a:rPr>
              <a:t>　</a:t>
            </a:r>
            <a:endParaRPr lang="zh-CN" altLang="en-US" sz="3200" dirty="0"/>
          </a:p>
        </p:txBody>
      </p:sp>
      <p:sp>
        <p:nvSpPr>
          <p:cNvPr id="4" name="动作按钮: 第一张 3">
            <a:hlinkClick r:id="" action="ppaction://hlinkshowjump?jump=firstslide" highlightClick="1"/>
          </p:cNvPr>
          <p:cNvSpPr/>
          <p:nvPr/>
        </p:nvSpPr>
        <p:spPr>
          <a:xfrm>
            <a:off x="6737697" y="6246837"/>
            <a:ext cx="720080"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2"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4"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pSp>
        <p:nvGrpSpPr>
          <p:cNvPr id="2" name="Group 9"/>
          <p:cNvGrpSpPr/>
          <p:nvPr/>
        </p:nvGrpSpPr>
        <p:grpSpPr bwMode="auto">
          <a:xfrm>
            <a:off x="6353403" y="789350"/>
            <a:ext cx="2483769" cy="1008062"/>
            <a:chOff x="-1951" y="453"/>
            <a:chExt cx="1682" cy="635"/>
          </a:xfrm>
        </p:grpSpPr>
        <p:pic>
          <p:nvPicPr>
            <p:cNvPr id="1033" name="Picture 10"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02" y="453"/>
              <a:ext cx="1633" cy="635"/>
            </a:xfrm>
            <a:prstGeom prst="rect">
              <a:avLst/>
            </a:prstGeom>
            <a:noFill/>
            <a:ln w="9525">
              <a:noFill/>
              <a:miter lim="800000"/>
              <a:headEnd/>
              <a:tailEnd/>
            </a:ln>
          </p:spPr>
        </p:pic>
        <p:sp>
          <p:nvSpPr>
            <p:cNvPr id="1034" name="Rectangle 2"/>
            <p:cNvSpPr txBox="1">
              <a:spLocks noChangeArrowheads="1"/>
            </p:cNvSpPr>
            <p:nvPr/>
          </p:nvSpPr>
          <p:spPr bwMode="auto">
            <a:xfrm>
              <a:off x="-1951" y="453"/>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dirty="0">
                  <a:solidFill>
                    <a:srgbClr val="CC0000"/>
                  </a:solidFill>
                  <a:ea typeface="黑体" panose="02010609060101010101" pitchFamily="2" charset="-122"/>
                </a:rPr>
                <a:t>检测反馈</a:t>
              </a:r>
              <a:endParaRPr lang="zh-CN" altLang="en-US" sz="3200" b="1" dirty="0">
                <a:solidFill>
                  <a:srgbClr val="CC0000"/>
                </a:solidFill>
                <a:ea typeface="黑体" panose="02010609060101010101" pitchFamily="2" charset="-122"/>
              </a:endParaRPr>
            </a:p>
          </p:txBody>
        </p:sp>
      </p:grpSp>
      <p:sp>
        <p:nvSpPr>
          <p:cNvPr id="4097" name="Rectangle 1"/>
          <p:cNvSpPr>
            <a:spLocks noChangeArrowheads="1"/>
          </p:cNvSpPr>
          <p:nvPr/>
        </p:nvSpPr>
        <p:spPr bwMode="auto">
          <a:xfrm>
            <a:off x="323215" y="693420"/>
            <a:ext cx="6218555" cy="11988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的顶点都是正方形网格</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每个小正方形的边长均为</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中的格点，则</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等于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4098" name="图片 25"/>
          <p:cNvPicPr>
            <a:picLocks noChangeAspect="1" noChangeArrowheads="1"/>
          </p:cNvPicPr>
          <p:nvPr/>
        </p:nvPicPr>
        <p:blipFill>
          <a:blip r:embed="rId3" cstate="print">
            <a:duotone>
              <a:prstClr val="black"/>
              <a:schemeClr val="accent3">
                <a:tint val="45000"/>
                <a:satMod val="400000"/>
              </a:schemeClr>
            </a:duotone>
          </a:blip>
          <a:srcRect/>
          <a:stretch>
            <a:fillRect/>
          </a:stretch>
        </p:blipFill>
        <p:spPr bwMode="auto">
          <a:xfrm>
            <a:off x="2143108" y="2000240"/>
            <a:ext cx="2615027" cy="1656184"/>
          </a:xfrm>
          <a:prstGeom prst="rect">
            <a:avLst/>
          </a:prstGeom>
          <a:noFill/>
          <a:ln w="9525">
            <a:noFill/>
            <a:miter lim="800000"/>
            <a:headEnd/>
            <a:tailEnd/>
          </a:ln>
        </p:spPr>
      </p:pic>
      <p:graphicFrame>
        <p:nvGraphicFramePr>
          <p:cNvPr id="4099" name="Object 3"/>
          <p:cNvGraphicFramePr>
            <a:graphicFrameLocks noChangeAspect="1"/>
          </p:cNvGraphicFramePr>
          <p:nvPr/>
        </p:nvGraphicFramePr>
        <p:xfrm>
          <a:off x="928662" y="3929066"/>
          <a:ext cx="365125" cy="365125"/>
        </p:xfrm>
        <a:graphic>
          <a:graphicData uri="http://schemas.openxmlformats.org/presentationml/2006/ole">
            <mc:AlternateContent xmlns:mc="http://schemas.openxmlformats.org/markup-compatibility/2006">
              <mc:Choice xmlns:v="urn:schemas-microsoft-com:vml" Requires="v">
                <p:oleObj spid="_x0000_s7169" name="Equation" r:id="rId4" imgW="5486400" imgH="5486400" progId="Equation.DSMT4">
                  <p:embed/>
                </p:oleObj>
              </mc:Choice>
              <mc:Fallback>
                <p:oleObj name="Equation" r:id="rId4" imgW="5486400" imgH="5486400" progId="Equation.DSMT4">
                  <p:embed/>
                  <p:pic>
                    <p:nvPicPr>
                      <p:cNvPr id="0" name="图片 7168"/>
                      <p:cNvPicPr>
                        <a:picLocks noChangeAspect="1"/>
                      </p:cNvPicPr>
                      <p:nvPr/>
                    </p:nvPicPr>
                    <p:blipFill>
                      <a:blip r:embed="rId5"/>
                      <a:stretch>
                        <a:fillRect/>
                      </a:stretch>
                    </p:blipFill>
                    <p:spPr>
                      <a:xfrm>
                        <a:off x="928662" y="3929066"/>
                        <a:ext cx="365125" cy="365125"/>
                      </a:xfrm>
                      <a:prstGeom prst="rect">
                        <a:avLst/>
                      </a:prstGeom>
                      <a:noFill/>
                      <a:ln w="9525">
                        <a:noFill/>
                      </a:ln>
                    </p:spPr>
                  </p:pic>
                </p:oleObj>
              </mc:Fallback>
            </mc:AlternateContent>
          </a:graphicData>
        </a:graphic>
      </p:graphicFrame>
      <p:graphicFrame>
        <p:nvGraphicFramePr>
          <p:cNvPr id="4100" name="Object 4"/>
          <p:cNvGraphicFramePr>
            <a:graphicFrameLocks noChangeAspect="1"/>
          </p:cNvGraphicFramePr>
          <p:nvPr/>
        </p:nvGraphicFramePr>
        <p:xfrm>
          <a:off x="1714480" y="5500702"/>
          <a:ext cx="1728192" cy="443126"/>
        </p:xfrm>
        <a:graphic>
          <a:graphicData uri="http://schemas.openxmlformats.org/presentationml/2006/ole">
            <mc:AlternateContent xmlns:mc="http://schemas.openxmlformats.org/markup-compatibility/2006">
              <mc:Choice xmlns:v="urn:schemas-microsoft-com:vml" Requires="v">
                <p:oleObj spid="_x0000_s7170" name="Equation" r:id="rId6" imgW="23774400" imgH="6096000" progId="Equation.DSMT4">
                  <p:embed/>
                </p:oleObj>
              </mc:Choice>
              <mc:Fallback>
                <p:oleObj name="Equation" r:id="rId6" imgW="23774400" imgH="6096000" progId="Equation.DSMT4">
                  <p:embed/>
                  <p:pic>
                    <p:nvPicPr>
                      <p:cNvPr id="0" name="图片 7169"/>
                      <p:cNvPicPr>
                        <a:picLocks noChangeAspect="1"/>
                      </p:cNvPicPr>
                      <p:nvPr/>
                    </p:nvPicPr>
                    <p:blipFill>
                      <a:blip r:embed="rId7"/>
                      <a:stretch>
                        <a:fillRect/>
                      </a:stretch>
                    </p:blipFill>
                    <p:spPr>
                      <a:xfrm>
                        <a:off x="1714480" y="5500702"/>
                        <a:ext cx="1728192" cy="443126"/>
                      </a:xfrm>
                      <a:prstGeom prst="rect">
                        <a:avLst/>
                      </a:prstGeom>
                      <a:noFill/>
                      <a:ln w="9525">
                        <a:noFill/>
                      </a:ln>
                    </p:spPr>
                  </p:pic>
                </p:oleObj>
              </mc:Fallback>
            </mc:AlternateContent>
          </a:graphicData>
        </a:graphic>
      </p:graphicFrame>
      <p:graphicFrame>
        <p:nvGraphicFramePr>
          <p:cNvPr id="4101" name="Object 5"/>
          <p:cNvGraphicFramePr>
            <a:graphicFrameLocks noChangeAspect="1"/>
          </p:cNvGraphicFramePr>
          <p:nvPr/>
        </p:nvGraphicFramePr>
        <p:xfrm>
          <a:off x="6353175" y="5475288"/>
          <a:ext cx="339725" cy="576262"/>
        </p:xfrm>
        <a:graphic>
          <a:graphicData uri="http://schemas.openxmlformats.org/presentationml/2006/ole">
            <mc:AlternateContent xmlns:mc="http://schemas.openxmlformats.org/markup-compatibility/2006">
              <mc:Choice xmlns:v="urn:schemas-microsoft-com:vml" Requires="v">
                <p:oleObj spid="_x0000_s7171" name="Equation" r:id="rId8" imgW="6096000" imgH="10363200" progId="Equation.DSMT4">
                  <p:embed/>
                </p:oleObj>
              </mc:Choice>
              <mc:Fallback>
                <p:oleObj name="Equation" r:id="rId8" imgW="6096000" imgH="10363200" progId="Equation.DSMT4">
                  <p:embed/>
                  <p:pic>
                    <p:nvPicPr>
                      <p:cNvPr id="0" name="图片 7170"/>
                      <p:cNvPicPr>
                        <a:picLocks noChangeAspect="1"/>
                      </p:cNvPicPr>
                      <p:nvPr/>
                    </p:nvPicPr>
                    <p:blipFill>
                      <a:blip r:embed="rId9"/>
                      <a:stretch>
                        <a:fillRect/>
                      </a:stretch>
                    </p:blipFill>
                    <p:spPr>
                      <a:xfrm>
                        <a:off x="6353175" y="5475288"/>
                        <a:ext cx="339725" cy="576262"/>
                      </a:xfrm>
                      <a:prstGeom prst="rect">
                        <a:avLst/>
                      </a:prstGeom>
                      <a:noFill/>
                      <a:ln w="9525">
                        <a:noFill/>
                      </a:ln>
                    </p:spPr>
                  </p:pic>
                </p:oleObj>
              </mc:Fallback>
            </mc:AlternateContent>
          </a:graphicData>
        </a:graphic>
      </p:graphicFrame>
      <p:sp>
        <p:nvSpPr>
          <p:cNvPr id="4102" name="Rectangle 6"/>
          <p:cNvSpPr>
            <a:spLocks noChangeArrowheads="1"/>
          </p:cNvSpPr>
          <p:nvPr/>
        </p:nvSpPr>
        <p:spPr bwMode="auto">
          <a:xfrm>
            <a:off x="428596" y="4572008"/>
            <a:ext cx="7500990" cy="181588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rPr>
              <a:t>解析</a:t>
            </a:r>
            <a:r>
              <a:rPr kumimoji="0" lang="en-US" altLang="zh-CN" sz="28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如图所示，过点</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向</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BC</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引垂线，与</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BC</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的延长线交于点</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D.</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在</a:t>
            </a:r>
            <a:r>
              <a:rPr kumimoji="0" lang="en-US" altLang="zh-CN" sz="2800" b="0" u="none" strike="noStrike" cap="none" normalizeH="0" baseline="0" dirty="0" err="1"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Rt</a:t>
            </a:r>
            <a:r>
              <a:rPr kumimoji="0" lang="en-US" altLang="zh-CN" sz="2800" b="0" i="0" u="none" strike="noStrike" cap="none" normalizeH="0" baseline="0" dirty="0" err="1"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2800" b="0" i="1" u="none" strike="noStrike" cap="none" normalizeH="0" baseline="0" dirty="0" err="1"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ABD</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中，</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AD</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=2</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BD</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=4</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AB</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2800" b="0" i="0" u="none" strike="noStrike" cap="none" normalizeH="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kumimoji="0" lang="zh-CN" altLang="en-US"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2800" b="0" u="none" strike="noStrike" cap="none" normalizeH="0" baseline="0" dirty="0" err="1"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sin</a:t>
            </a:r>
            <a:r>
              <a:rPr kumimoji="0" lang="en-US" altLang="zh-CN" sz="2800" b="0" i="0" u="none" strike="noStrike" cap="none" normalizeH="0" baseline="0" dirty="0" err="1"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2800" b="0" i="1" u="none" strike="noStrike" cap="none" normalizeH="0" baseline="0" dirty="0" err="1"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ABC</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2800" b="0" i="0" u="none" strike="noStrike" cap="none" normalizeH="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28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故选</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C</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4" name="矩形 13"/>
          <p:cNvSpPr/>
          <p:nvPr/>
        </p:nvSpPr>
        <p:spPr>
          <a:xfrm>
            <a:off x="2800514" y="1412776"/>
            <a:ext cx="389850" cy="461665"/>
          </a:xfrm>
          <a:prstGeom prst="rect">
            <a:avLst/>
          </a:prstGeom>
        </p:spPr>
        <p:txBody>
          <a:bodyPr wrap="none">
            <a:spAutoFit/>
          </a:bodyPr>
          <a:lstStyle/>
          <a:p>
            <a:r>
              <a:rPr lang="en-US" altLang="zh-CN" sz="240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endParaRPr lang="zh-CN" altLang="en-US" sz="3200" dirty="0">
              <a:solidFill>
                <a:srgbClr val="FF0000"/>
              </a:solidFill>
            </a:endParaRPr>
          </a:p>
        </p:txBody>
      </p:sp>
      <p:graphicFrame>
        <p:nvGraphicFramePr>
          <p:cNvPr id="35846" name="Object 6"/>
          <p:cNvGraphicFramePr>
            <a:graphicFrameLocks noChangeAspect="1"/>
          </p:cNvGraphicFramePr>
          <p:nvPr/>
        </p:nvGraphicFramePr>
        <p:xfrm>
          <a:off x="2071670" y="3786190"/>
          <a:ext cx="569913" cy="630238"/>
        </p:xfrm>
        <a:graphic>
          <a:graphicData uri="http://schemas.openxmlformats.org/presentationml/2006/ole">
            <mc:AlternateContent xmlns:mc="http://schemas.openxmlformats.org/markup-compatibility/2006">
              <mc:Choice xmlns:v="urn:schemas-microsoft-com:vml" Requires="v">
                <p:oleObj spid="_x0000_s7172" name="Equation" r:id="rId10" imgW="8534400" imgH="9448800" progId="Equation.DSMT4">
                  <p:embed/>
                </p:oleObj>
              </mc:Choice>
              <mc:Fallback>
                <p:oleObj name="Equation" r:id="rId10" imgW="8534400" imgH="9448800" progId="Equation.DSMT4">
                  <p:embed/>
                  <p:pic>
                    <p:nvPicPr>
                      <p:cNvPr id="0" name="图片 7171"/>
                      <p:cNvPicPr>
                        <a:picLocks noChangeAspect="1"/>
                      </p:cNvPicPr>
                      <p:nvPr/>
                    </p:nvPicPr>
                    <p:blipFill>
                      <a:blip r:embed="rId11"/>
                      <a:stretch>
                        <a:fillRect/>
                      </a:stretch>
                    </p:blipFill>
                    <p:spPr>
                      <a:xfrm>
                        <a:off x="2071670" y="3786190"/>
                        <a:ext cx="569913" cy="630238"/>
                      </a:xfrm>
                      <a:prstGeom prst="rect">
                        <a:avLst/>
                      </a:prstGeom>
                      <a:noFill/>
                      <a:ln w="9525">
                        <a:noFill/>
                      </a:ln>
                    </p:spPr>
                  </p:pic>
                </p:oleObj>
              </mc:Fallback>
            </mc:AlternateContent>
          </a:graphicData>
        </a:graphic>
      </p:graphicFrame>
      <p:graphicFrame>
        <p:nvGraphicFramePr>
          <p:cNvPr id="35847" name="Object 7"/>
          <p:cNvGraphicFramePr>
            <a:graphicFrameLocks noChangeAspect="1"/>
          </p:cNvGraphicFramePr>
          <p:nvPr/>
        </p:nvGraphicFramePr>
        <p:xfrm>
          <a:off x="3286116" y="3714752"/>
          <a:ext cx="406400" cy="690562"/>
        </p:xfrm>
        <a:graphic>
          <a:graphicData uri="http://schemas.openxmlformats.org/presentationml/2006/ole">
            <mc:AlternateContent xmlns:mc="http://schemas.openxmlformats.org/markup-compatibility/2006">
              <mc:Choice xmlns:v="urn:schemas-microsoft-com:vml" Requires="v">
                <p:oleObj spid="_x0000_s7173" name="Equation" r:id="rId12" imgW="6096000" imgH="10363200" progId="Equation.DSMT4">
                  <p:embed/>
                </p:oleObj>
              </mc:Choice>
              <mc:Fallback>
                <p:oleObj name="Equation" r:id="rId12" imgW="6096000" imgH="10363200" progId="Equation.DSMT4">
                  <p:embed/>
                  <p:pic>
                    <p:nvPicPr>
                      <p:cNvPr id="0" name="图片 7172"/>
                      <p:cNvPicPr>
                        <a:picLocks noChangeAspect="1"/>
                      </p:cNvPicPr>
                      <p:nvPr/>
                    </p:nvPicPr>
                    <p:blipFill>
                      <a:blip r:embed="rId13"/>
                      <a:stretch>
                        <a:fillRect/>
                      </a:stretch>
                    </p:blipFill>
                    <p:spPr>
                      <a:xfrm>
                        <a:off x="3286116" y="3714752"/>
                        <a:ext cx="406400" cy="690562"/>
                      </a:xfrm>
                      <a:prstGeom prst="rect">
                        <a:avLst/>
                      </a:prstGeom>
                      <a:noFill/>
                      <a:ln w="9525">
                        <a:noFill/>
                      </a:ln>
                    </p:spPr>
                  </p:pic>
                </p:oleObj>
              </mc:Fallback>
            </mc:AlternateContent>
          </a:graphicData>
        </a:graphic>
      </p:graphicFrame>
      <p:graphicFrame>
        <p:nvGraphicFramePr>
          <p:cNvPr id="35848" name="Object 8"/>
          <p:cNvGraphicFramePr>
            <a:graphicFrameLocks noChangeAspect="1"/>
          </p:cNvGraphicFramePr>
          <p:nvPr/>
        </p:nvGraphicFramePr>
        <p:xfrm>
          <a:off x="4572000" y="3786190"/>
          <a:ext cx="242887" cy="630237"/>
        </p:xfrm>
        <a:graphic>
          <a:graphicData uri="http://schemas.openxmlformats.org/presentationml/2006/ole">
            <mc:AlternateContent xmlns:mc="http://schemas.openxmlformats.org/markup-compatibility/2006">
              <mc:Choice xmlns:v="urn:schemas-microsoft-com:vml" Requires="v">
                <p:oleObj spid="_x0000_s7174" name="Equation" r:id="rId14" imgW="3657600" imgH="9448800" progId="Equation.DSMT4">
                  <p:embed/>
                </p:oleObj>
              </mc:Choice>
              <mc:Fallback>
                <p:oleObj name="Equation" r:id="rId14" imgW="3657600" imgH="9448800" progId="Equation.DSMT4">
                  <p:embed/>
                  <p:pic>
                    <p:nvPicPr>
                      <p:cNvPr id="0" name="图片 7173"/>
                      <p:cNvPicPr>
                        <a:picLocks noChangeAspect="1"/>
                      </p:cNvPicPr>
                      <p:nvPr/>
                    </p:nvPicPr>
                    <p:blipFill>
                      <a:blip r:embed="rId15"/>
                      <a:stretch>
                        <a:fillRect/>
                      </a:stretch>
                    </p:blipFill>
                    <p:spPr>
                      <a:xfrm>
                        <a:off x="4572000" y="3786190"/>
                        <a:ext cx="242887" cy="630237"/>
                      </a:xfrm>
                      <a:prstGeom prst="rect">
                        <a:avLst/>
                      </a:prstGeom>
                      <a:noFill/>
                      <a:ln w="9525">
                        <a:noFill/>
                      </a:ln>
                    </p:spPr>
                  </p:pic>
                </p:oleObj>
              </mc:Fallback>
            </mc:AlternateContent>
          </a:graphicData>
        </a:graphic>
      </p:graphicFrame>
      <p:sp>
        <p:nvSpPr>
          <p:cNvPr id="20" name="矩形 19"/>
          <p:cNvSpPr/>
          <p:nvPr/>
        </p:nvSpPr>
        <p:spPr>
          <a:xfrm>
            <a:off x="500034" y="3857628"/>
            <a:ext cx="4572000" cy="461665"/>
          </a:xfrm>
          <a:prstGeom prst="rect">
            <a:avLst/>
          </a:prstGeom>
        </p:spPr>
        <p:txBody>
          <a:bodyPr>
            <a:spAutoFit/>
          </a:bodyPr>
          <a:lstStyle/>
          <a:p>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            B.            C.            D.      </a:t>
            </a:r>
            <a:endParaRPr lang="zh-CN" altLang="en-US" sz="2400" dirty="0">
              <a:latin typeface="Times New Roman" panose="02020603050405020304" pitchFamily="18" charset="0"/>
              <a:cs typeface="Times New Roman" panose="02020603050405020304" pitchFamily="18" charset="0"/>
            </a:endParaRPr>
          </a:p>
        </p:txBody>
      </p:sp>
      <p:grpSp>
        <p:nvGrpSpPr>
          <p:cNvPr id="3" name="组合 2"/>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16"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7"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18"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blinds(horizontal)">
                                      <p:cBhvr>
                                        <p:cTn id="7" dur="500"/>
                                        <p:tgtEl>
                                          <p:spTgt spid="4102"/>
                                        </p:tgtEl>
                                      </p:cBhvr>
                                    </p:animEffect>
                                  </p:childTnLst>
                                </p:cTn>
                              </p:par>
                              <p:par>
                                <p:cTn id="8" presetID="3" presetClass="entr" presetSubtype="10" fill="hold" nodeType="with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blinds(horizontal)">
                                      <p:cBhvr>
                                        <p:cTn id="10" dur="500"/>
                                        <p:tgtEl>
                                          <p:spTgt spid="4100"/>
                                        </p:tgtEl>
                                      </p:cBhvr>
                                    </p:animEffect>
                                  </p:childTnLst>
                                </p:cTn>
                              </p:par>
                              <p:par>
                                <p:cTn id="11" presetID="3" presetClass="entr" presetSubtype="10" fill="hold" nodeType="withEffect">
                                  <p:stCondLst>
                                    <p:cond delay="0"/>
                                  </p:stCondLst>
                                  <p:childTnLst>
                                    <p:set>
                                      <p:cBhvr>
                                        <p:cTn id="12" dur="1" fill="hold">
                                          <p:stCondLst>
                                            <p:cond delay="0"/>
                                          </p:stCondLst>
                                        </p:cTn>
                                        <p:tgtEl>
                                          <p:spTgt spid="4101"/>
                                        </p:tgtEl>
                                        <p:attrNameLst>
                                          <p:attrName>style.visibility</p:attrName>
                                        </p:attrNameLst>
                                      </p:cBhvr>
                                      <p:to>
                                        <p:strVal val="visible"/>
                                      </p:to>
                                    </p:set>
                                    <p:animEffect transition="in" filter="blinds(horizontal)">
                                      <p:cBhvr>
                                        <p:cTn id="13" dur="500"/>
                                        <p:tgtEl>
                                          <p:spTgt spid="410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 calcmode="lin" valueType="num">
                                      <p:cBhvr additive="base">
                                        <p:cTn id="1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aphicFrame>
        <p:nvGraphicFramePr>
          <p:cNvPr id="4103" name="Object 7"/>
          <p:cNvGraphicFramePr>
            <a:graphicFrameLocks noChangeAspect="1"/>
          </p:cNvGraphicFramePr>
          <p:nvPr/>
        </p:nvGraphicFramePr>
        <p:xfrm>
          <a:off x="3786182" y="2143116"/>
          <a:ext cx="353200" cy="759915"/>
        </p:xfrm>
        <a:graphic>
          <a:graphicData uri="http://schemas.openxmlformats.org/presentationml/2006/ole">
            <mc:AlternateContent xmlns:mc="http://schemas.openxmlformats.org/markup-compatibility/2006">
              <mc:Choice xmlns:v="urn:schemas-microsoft-com:vml" Requires="v">
                <p:oleObj spid="_x0000_s8193" name="Equation" r:id="rId2" imgW="3352800" imgH="9448800" progId="Equation.DSMT4">
                  <p:embed/>
                </p:oleObj>
              </mc:Choice>
              <mc:Fallback>
                <p:oleObj name="Equation" r:id="rId2" imgW="3352800" imgH="9448800" progId="Equation.DSMT4">
                  <p:embed/>
                  <p:pic>
                    <p:nvPicPr>
                      <p:cNvPr id="0" name="Object 5"/>
                      <p:cNvPicPr>
                        <a:picLocks noChangeAspect="1"/>
                      </p:cNvPicPr>
                      <p:nvPr/>
                    </p:nvPicPr>
                    <p:blipFill>
                      <a:blip r:embed="rId3"/>
                      <a:stretch>
                        <a:fillRect/>
                      </a:stretch>
                    </p:blipFill>
                    <p:spPr>
                      <a:xfrm>
                        <a:off x="3786182" y="2143116"/>
                        <a:ext cx="353200" cy="759915"/>
                      </a:xfrm>
                      <a:prstGeom prst="rect">
                        <a:avLst/>
                      </a:prstGeom>
                      <a:noFill/>
                      <a:ln w="9525">
                        <a:noFill/>
                      </a:ln>
                    </p:spPr>
                  </p:pic>
                </p:oleObj>
              </mc:Fallback>
            </mc:AlternateContent>
          </a:graphicData>
        </a:graphic>
      </p:graphicFrame>
      <p:sp>
        <p:nvSpPr>
          <p:cNvPr id="4105" name="Rectangle 9"/>
          <p:cNvSpPr>
            <a:spLocks noChangeArrowheads="1"/>
          </p:cNvSpPr>
          <p:nvPr/>
        </p:nvSpPr>
        <p:spPr bwMode="auto">
          <a:xfrm>
            <a:off x="357158" y="857232"/>
            <a:ext cx="8568952" cy="304698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2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把</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三边的长度都扩大为原来的</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倍，则锐角</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的正弦值</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32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3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32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不变　　           </a:t>
            </a:r>
            <a:endPar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3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kumimoji="0" lang="en-US" altLang="zh-CN" sz="32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缩小为原来的</a:t>
            </a:r>
            <a:endParaRPr kumimoji="0" lang="zh-CN" altLang="en-US" sz="3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32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扩大为原来的</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倍　　</a:t>
            </a:r>
            <a:endPar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32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kumimoji="0" lang="en-US" altLang="zh-CN" sz="32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不能确定</a:t>
            </a:r>
            <a:endPar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endParaRPr>
          </a:p>
        </p:txBody>
      </p:sp>
      <p:sp>
        <p:nvSpPr>
          <p:cNvPr id="4106" name="Rectangle 10"/>
          <p:cNvSpPr>
            <a:spLocks noChangeArrowheads="1"/>
          </p:cNvSpPr>
          <p:nvPr/>
        </p:nvSpPr>
        <p:spPr bwMode="auto">
          <a:xfrm>
            <a:off x="500034" y="4143380"/>
            <a:ext cx="7560840" cy="206210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0" i="0" u="none"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rPr>
              <a:t>解析</a:t>
            </a:r>
            <a:r>
              <a:rPr kumimoji="0" lang="en-US" altLang="zh-CN" sz="3200" b="0" i="0" u="none"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rPr>
              <a:t>:</a:t>
            </a:r>
            <a:r>
              <a:rPr kumimoji="0" lang="zh-CN" altLang="en-US" sz="32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因为△</a:t>
            </a:r>
            <a:r>
              <a:rPr kumimoji="0" lang="en-US" altLang="zh-CN" sz="3200" b="0" i="1"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ABC</a:t>
            </a:r>
            <a:r>
              <a:rPr kumimoji="0" lang="zh-CN" altLang="en-US" sz="32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三边的长度都扩大为原来的</a:t>
            </a:r>
            <a:r>
              <a:rPr kumimoji="0" lang="en-US" altLang="zh-CN" sz="32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3</a:t>
            </a:r>
            <a:r>
              <a:rPr kumimoji="0" lang="zh-CN" altLang="en-US" sz="32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倍所得的三角形与原三角形相似，所以锐角</a:t>
            </a:r>
            <a:r>
              <a:rPr kumimoji="0" lang="en-US" altLang="zh-CN" sz="3200" b="0" i="1"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A</a:t>
            </a:r>
            <a:r>
              <a:rPr kumimoji="0" lang="zh-CN" altLang="en-US" sz="32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的大小没改变，所以锐角</a:t>
            </a:r>
            <a:r>
              <a:rPr kumimoji="0" lang="en-US" altLang="zh-CN" sz="3200" b="0" i="1"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A</a:t>
            </a:r>
            <a:r>
              <a:rPr kumimoji="0" lang="zh-CN" altLang="en-US" sz="32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的正弦值也不变</a:t>
            </a:r>
            <a:r>
              <a:rPr kumimoji="0" lang="en-US" altLang="zh-CN" sz="3200" b="0" i="1"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a:t>
            </a:r>
            <a:r>
              <a:rPr kumimoji="0" lang="zh-CN" altLang="en-US" sz="3200" b="0"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故选</a:t>
            </a:r>
            <a:r>
              <a:rPr kumimoji="0" lang="en-US" altLang="zh-CN" sz="3200" b="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7" name="矩形 16"/>
          <p:cNvSpPr/>
          <p:nvPr/>
        </p:nvSpPr>
        <p:spPr>
          <a:xfrm>
            <a:off x="3857620" y="1428736"/>
            <a:ext cx="548134" cy="584775"/>
          </a:xfrm>
          <a:prstGeom prst="rect">
            <a:avLst/>
          </a:prstGeom>
        </p:spPr>
        <p:txBody>
          <a:bodyPr wrap="square">
            <a:spAutoFit/>
          </a:bodyPr>
          <a:lstStyle/>
          <a:p>
            <a:r>
              <a:rPr lang="en-US" altLang="zh-CN" sz="3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en-US" altLang="zh-CN" sz="3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6"/>
                                        </p:tgtEl>
                                        <p:attrNameLst>
                                          <p:attrName>style.visibility</p:attrName>
                                        </p:attrNameLst>
                                      </p:cBhvr>
                                      <p:to>
                                        <p:strVal val="visible"/>
                                      </p:to>
                                    </p:set>
                                    <p:animEffect transition="in" filter="blinds(horizontal)">
                                      <p:cBhvr>
                                        <p:cTn id="7" dur="500"/>
                                        <p:tgtEl>
                                          <p:spTgt spid="410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ldLvl="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aphicFrame>
        <p:nvGraphicFramePr>
          <p:cNvPr id="46083" name="Object 3"/>
          <p:cNvGraphicFramePr>
            <a:graphicFrameLocks noChangeAspect="1"/>
          </p:cNvGraphicFramePr>
          <p:nvPr/>
        </p:nvGraphicFramePr>
        <p:xfrm>
          <a:off x="6572264" y="857232"/>
          <a:ext cx="428628" cy="1207953"/>
        </p:xfrm>
        <a:graphic>
          <a:graphicData uri="http://schemas.openxmlformats.org/presentationml/2006/ole">
            <mc:AlternateContent xmlns:mc="http://schemas.openxmlformats.org/markup-compatibility/2006">
              <mc:Choice xmlns:v="urn:schemas-microsoft-com:vml" Requires="v">
                <p:oleObj spid="_x0000_s9217" name="Equation" r:id="rId2" imgW="3352800" imgH="9448800" progId="Equation.DSMT4">
                  <p:embed/>
                </p:oleObj>
              </mc:Choice>
              <mc:Fallback>
                <p:oleObj name="Equation" r:id="rId2" imgW="3352800" imgH="9448800" progId="Equation.DSMT4">
                  <p:embed/>
                  <p:pic>
                    <p:nvPicPr>
                      <p:cNvPr id="0" name="图片 9216"/>
                      <p:cNvPicPr>
                        <a:picLocks noChangeAspect="1"/>
                      </p:cNvPicPr>
                      <p:nvPr/>
                    </p:nvPicPr>
                    <p:blipFill>
                      <a:blip r:embed="rId3"/>
                      <a:stretch>
                        <a:fillRect/>
                      </a:stretch>
                    </p:blipFill>
                    <p:spPr>
                      <a:xfrm>
                        <a:off x="6572264" y="857232"/>
                        <a:ext cx="428628" cy="1207953"/>
                      </a:xfrm>
                      <a:prstGeom prst="rect">
                        <a:avLst/>
                      </a:prstGeom>
                      <a:noFill/>
                      <a:ln w="9525">
                        <a:noFill/>
                      </a:ln>
                    </p:spPr>
                  </p:pic>
                </p:oleObj>
              </mc:Fallback>
            </mc:AlternateContent>
          </a:graphicData>
        </a:graphic>
      </p:graphicFrame>
      <p:graphicFrame>
        <p:nvGraphicFramePr>
          <p:cNvPr id="46084" name="Object 4"/>
          <p:cNvGraphicFramePr>
            <a:graphicFrameLocks noChangeAspect="1"/>
          </p:cNvGraphicFramePr>
          <p:nvPr/>
        </p:nvGraphicFramePr>
        <p:xfrm>
          <a:off x="4857752" y="3071810"/>
          <a:ext cx="357190" cy="1007596"/>
        </p:xfrm>
        <a:graphic>
          <a:graphicData uri="http://schemas.openxmlformats.org/presentationml/2006/ole">
            <mc:AlternateContent xmlns:mc="http://schemas.openxmlformats.org/markup-compatibility/2006">
              <mc:Choice xmlns:v="urn:schemas-microsoft-com:vml" Requires="v">
                <p:oleObj spid="_x0000_s9218" name="Equation" r:id="rId4" imgW="3352800" imgH="9448800" progId="Equation.DSMT4">
                  <p:embed/>
                </p:oleObj>
              </mc:Choice>
              <mc:Fallback>
                <p:oleObj name="Equation" r:id="rId4" imgW="3352800" imgH="9448800" progId="Equation.DSMT4">
                  <p:embed/>
                  <p:pic>
                    <p:nvPicPr>
                      <p:cNvPr id="0" name="图片 9217"/>
                      <p:cNvPicPr>
                        <a:picLocks noChangeAspect="1"/>
                      </p:cNvPicPr>
                      <p:nvPr/>
                    </p:nvPicPr>
                    <p:blipFill>
                      <a:blip r:embed="rId3"/>
                      <a:stretch>
                        <a:fillRect/>
                      </a:stretch>
                    </p:blipFill>
                    <p:spPr>
                      <a:xfrm>
                        <a:off x="4857752" y="3071810"/>
                        <a:ext cx="357190" cy="1007596"/>
                      </a:xfrm>
                      <a:prstGeom prst="rect">
                        <a:avLst/>
                      </a:prstGeom>
                      <a:noFill/>
                      <a:ln w="9525">
                        <a:noFill/>
                      </a:ln>
                    </p:spPr>
                  </p:pic>
                </p:oleObj>
              </mc:Fallback>
            </mc:AlternateContent>
          </a:graphicData>
        </a:graphic>
      </p:graphicFrame>
      <p:graphicFrame>
        <p:nvGraphicFramePr>
          <p:cNvPr id="46085" name="Object 5"/>
          <p:cNvGraphicFramePr>
            <a:graphicFrameLocks noChangeAspect="1"/>
          </p:cNvGraphicFramePr>
          <p:nvPr/>
        </p:nvGraphicFramePr>
        <p:xfrm>
          <a:off x="2000232" y="3786190"/>
          <a:ext cx="357190" cy="1007596"/>
        </p:xfrm>
        <a:graphic>
          <a:graphicData uri="http://schemas.openxmlformats.org/presentationml/2006/ole">
            <mc:AlternateContent xmlns:mc="http://schemas.openxmlformats.org/markup-compatibility/2006">
              <mc:Choice xmlns:v="urn:schemas-microsoft-com:vml" Requires="v">
                <p:oleObj spid="_x0000_s9219" name="Equation" r:id="rId5" imgW="3352800" imgH="9448800" progId="Equation.DSMT4">
                  <p:embed/>
                </p:oleObj>
              </mc:Choice>
              <mc:Fallback>
                <p:oleObj name="Equation" r:id="rId5" imgW="3352800" imgH="9448800" progId="Equation.DSMT4">
                  <p:embed/>
                  <p:pic>
                    <p:nvPicPr>
                      <p:cNvPr id="0" name="图片 9218"/>
                      <p:cNvPicPr>
                        <a:picLocks noChangeAspect="1"/>
                      </p:cNvPicPr>
                      <p:nvPr/>
                    </p:nvPicPr>
                    <p:blipFill>
                      <a:blip r:embed="rId3"/>
                      <a:stretch>
                        <a:fillRect/>
                      </a:stretch>
                    </p:blipFill>
                    <p:spPr>
                      <a:xfrm>
                        <a:off x="2000232" y="3786190"/>
                        <a:ext cx="357190" cy="1007596"/>
                      </a:xfrm>
                      <a:prstGeom prst="rect">
                        <a:avLst/>
                      </a:prstGeom>
                      <a:noFill/>
                      <a:ln w="9525">
                        <a:noFill/>
                      </a:ln>
                    </p:spPr>
                  </p:pic>
                </p:oleObj>
              </mc:Fallback>
            </mc:AlternateContent>
          </a:graphicData>
        </a:graphic>
      </p:graphicFrame>
      <p:sp>
        <p:nvSpPr>
          <p:cNvPr id="46092" name="Rectangle 12"/>
          <p:cNvSpPr>
            <a:spLocks noChangeArrowheads="1"/>
          </p:cNvSpPr>
          <p:nvPr/>
        </p:nvSpPr>
        <p:spPr bwMode="auto">
          <a:xfrm>
            <a:off x="714348" y="1000108"/>
            <a:ext cx="6929486" cy="156966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中，</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32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r>
              <a:rPr kumimoji="0" lang="zh-CN" altLang="en-US"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，则</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BC</a:t>
            </a:r>
            <a:r>
              <a:rPr kumimoji="0" lang="en-US" altLang="zh-CN" sz="32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32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32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3200" b="0" i="1" u="none" strike="noStrike" cap="none" normalizeH="0" baseline="0" dirty="0" smtClean="0">
                <a:ln>
                  <a:noFill/>
                </a:ln>
                <a:solidFill>
                  <a:srgbClr val="000000"/>
                </a:solidFill>
                <a:effectLst/>
                <a:latin typeface="Arial" panose="020B0604020202020204"/>
                <a:ea typeface="宋体" panose="02010600030101010101" pitchFamily="2" charset="-122"/>
              </a:rPr>
              <a:t> </a:t>
            </a:r>
            <a:endParaRPr kumimoji="0" lang="en-US" altLang="zh-CN" sz="3200" b="0" i="1" u="none" strike="noStrike" cap="none" normalizeH="0" baseline="0" dirty="0" smtClean="0">
              <a:ln>
                <a:noFill/>
              </a:ln>
              <a:solidFill>
                <a:srgbClr val="000000"/>
              </a:solidFill>
              <a:effectLst/>
              <a:latin typeface="Arial" panose="020B0604020202020204"/>
              <a:ea typeface="宋体" panose="02010600030101010101" pitchFamily="2" charset="-122"/>
            </a:endParaRPr>
          </a:p>
        </p:txBody>
      </p:sp>
      <p:graphicFrame>
        <p:nvGraphicFramePr>
          <p:cNvPr id="46093" name="Object 13"/>
          <p:cNvGraphicFramePr>
            <a:graphicFrameLocks noChangeAspect="1"/>
          </p:cNvGraphicFramePr>
          <p:nvPr/>
        </p:nvGraphicFramePr>
        <p:xfrm>
          <a:off x="7286644" y="3214686"/>
          <a:ext cx="1143008" cy="864225"/>
        </p:xfrm>
        <a:graphic>
          <a:graphicData uri="http://schemas.openxmlformats.org/presentationml/2006/ole">
            <mc:AlternateContent xmlns:mc="http://schemas.openxmlformats.org/markup-compatibility/2006">
              <mc:Choice xmlns:v="urn:schemas-microsoft-com:vml" Requires="v">
                <p:oleObj spid="_x0000_s9220" name="Equation" r:id="rId6" imgW="12496800" imgH="9448800" progId="Equation.DSMT4">
                  <p:embed/>
                </p:oleObj>
              </mc:Choice>
              <mc:Fallback>
                <p:oleObj name="Equation" r:id="rId6" imgW="12496800" imgH="9448800" progId="Equation.DSMT4">
                  <p:embed/>
                  <p:pic>
                    <p:nvPicPr>
                      <p:cNvPr id="0" name="图片 9219"/>
                      <p:cNvPicPr>
                        <a:picLocks noChangeAspect="1"/>
                      </p:cNvPicPr>
                      <p:nvPr/>
                    </p:nvPicPr>
                    <p:blipFill>
                      <a:blip r:embed="rId7"/>
                      <a:stretch>
                        <a:fillRect/>
                      </a:stretch>
                    </p:blipFill>
                    <p:spPr>
                      <a:xfrm>
                        <a:off x="7286644" y="3214686"/>
                        <a:ext cx="1143008" cy="864225"/>
                      </a:xfrm>
                      <a:prstGeom prst="rect">
                        <a:avLst/>
                      </a:prstGeom>
                      <a:noFill/>
                      <a:ln w="9525">
                        <a:noFill/>
                      </a:ln>
                    </p:spPr>
                  </p:pic>
                </p:oleObj>
              </mc:Fallback>
            </mc:AlternateContent>
          </a:graphicData>
        </a:graphic>
      </p:graphicFrame>
      <p:sp>
        <p:nvSpPr>
          <p:cNvPr id="46094" name="Rectangle 14"/>
          <p:cNvSpPr>
            <a:spLocks noChangeArrowheads="1"/>
          </p:cNvSpPr>
          <p:nvPr/>
        </p:nvSpPr>
        <p:spPr bwMode="auto">
          <a:xfrm>
            <a:off x="714348" y="3143248"/>
            <a:ext cx="8001056" cy="156966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32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解析</a:t>
            </a:r>
            <a:r>
              <a:rPr kumimoji="0" lang="en-US" altLang="zh-CN" sz="3200" b="0" i="0" u="none" strike="noStrike" cap="none" normalizeH="0" baseline="0" dirty="0" smtClean="0">
                <a:ln>
                  <a:noFill/>
                </a:ln>
                <a:solidFill>
                  <a:srgbClr val="FF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AB</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=20</a:t>
            </a:r>
            <a:r>
              <a:rPr kumimoji="0" lang="zh-CN" altLang="en-US"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32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sin</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 </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     </a:t>
            </a:r>
            <a:r>
              <a:rPr kumimoji="0" lang="zh-CN" altLang="en-US"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3200" b="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sin</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 </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             </a:t>
            </a:r>
            <a:r>
              <a:rPr kumimoji="0" lang="zh-CN" altLang="en-US"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BC</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    ×20=12</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r>
              <a:rPr kumimoji="0" lang="zh-CN" altLang="en-US"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故填</a:t>
            </a:r>
            <a:r>
              <a:rPr kumimoji="0" lang="en-US" altLang="zh-CN" sz="3200" b="0" i="0"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12</a:t>
            </a:r>
            <a:r>
              <a:rPr kumimoji="0" lang="en-US" altLang="zh-CN" sz="32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rPr>
              <a:t>.</a:t>
            </a:r>
            <a:endParaRPr kumimoji="0" lang="en-US" altLang="zh-CN" sz="3200" b="0" i="1" u="none" strike="noStrike" cap="none" normalizeH="0" baseline="0" dirty="0" smtClean="0">
              <a:ln>
                <a:noFill/>
              </a:ln>
              <a:solidFill>
                <a:srgbClr val="000000"/>
              </a:solidFill>
              <a:effectLst/>
              <a:latin typeface="Times New Roman" panose="02020603050405020304" pitchFamily="18" charset="0"/>
              <a:ea typeface="楷体_GB2312" pitchFamily="49" charset="-122"/>
              <a:cs typeface="Times New Roman" panose="02020603050405020304" pitchFamily="18" charset="0"/>
            </a:endParaRPr>
          </a:p>
        </p:txBody>
      </p:sp>
      <p:sp>
        <p:nvSpPr>
          <p:cNvPr id="15" name="矩形 14"/>
          <p:cNvSpPr/>
          <p:nvPr/>
        </p:nvSpPr>
        <p:spPr>
          <a:xfrm>
            <a:off x="4000496" y="1785926"/>
            <a:ext cx="595035" cy="584775"/>
          </a:xfrm>
          <a:prstGeom prst="rect">
            <a:avLst/>
          </a:prstGeom>
        </p:spPr>
        <p:txBody>
          <a:bodyPr wrap="none">
            <a:spAutoFit/>
          </a:bodyPr>
          <a:lstStyle/>
          <a:p>
            <a:r>
              <a:rPr lang="en-US" altLang="zh-CN" sz="3200" dirty="0" smtClean="0">
                <a:solidFill>
                  <a:srgbClr val="FF0000"/>
                </a:solidFill>
                <a:latin typeface="Times New Roman" panose="02020603050405020304" pitchFamily="18" charset="0"/>
                <a:ea typeface="楷体_GB2312" pitchFamily="49" charset="-122"/>
                <a:cs typeface="Times New Roman" panose="02020603050405020304" pitchFamily="18" charset="0"/>
              </a:rPr>
              <a:t>12</a:t>
            </a:r>
            <a:endParaRPr lang="en-US" altLang="zh-CN" sz="3200" dirty="0" smtClean="0">
              <a:solidFill>
                <a:srgbClr val="FF0000"/>
              </a:solidFill>
              <a:latin typeface="Times New Roman" panose="02020603050405020304" pitchFamily="18" charset="0"/>
              <a:ea typeface="楷体_GB2312" pitchFamily="49" charset="-122"/>
              <a:cs typeface="Times New Roman" panose="02020603050405020304" pitchFamily="18" charset="0"/>
            </a:endParaRPr>
          </a:p>
        </p:txBody>
      </p:sp>
      <p:pic>
        <p:nvPicPr>
          <p:cNvPr id="46100" name="Picture 20"/>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0" y="457200"/>
            <a:ext cx="390525" cy="847725"/>
          </a:xfrm>
          <a:prstGeom prst="rect">
            <a:avLst/>
          </a:prstGeom>
          <a:noFill/>
        </p:spPr>
      </p:pic>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9"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0"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11"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6084">
                                            <p:subSp spid="_x0000_s46084"/>
                                          </p:spTgt>
                                        </p:tgtEl>
                                        <p:attrNameLst>
                                          <p:attrName>style.visibility</p:attrName>
                                        </p:attrNameLst>
                                      </p:cBhvr>
                                      <p:to>
                                        <p:strVal val="visible"/>
                                      </p:to>
                                    </p:set>
                                    <p:animEffect transition="in" filter="box(in)">
                                      <p:cBhvr>
                                        <p:cTn id="7" dur="500"/>
                                        <p:tgtEl>
                                          <p:spTgt spid="46084">
                                            <p:subSp spid="_x0000_s46084"/>
                                          </p:spTgt>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46085">
                                            <p:subSp spid="_x0000_s46085"/>
                                          </p:spTgt>
                                        </p:tgtEl>
                                        <p:attrNameLst>
                                          <p:attrName>style.visibility</p:attrName>
                                        </p:attrNameLst>
                                      </p:cBhvr>
                                      <p:to>
                                        <p:strVal val="visible"/>
                                      </p:to>
                                    </p:set>
                                    <p:animEffect transition="in" filter="box(in)">
                                      <p:cBhvr>
                                        <p:cTn id="11" dur="500"/>
                                        <p:tgtEl>
                                          <p:spTgt spid="46085">
                                            <p:subSp spid="_x0000_s46085"/>
                                          </p:spTgt>
                                        </p:tgtEl>
                                      </p:cBhvr>
                                    </p:animEffect>
                                  </p:childTnLst>
                                </p:cTn>
                              </p:par>
                            </p:childTnLst>
                          </p:cTn>
                        </p:par>
                        <p:par>
                          <p:cTn id="12" fill="hold">
                            <p:stCondLst>
                              <p:cond delay="1000"/>
                            </p:stCondLst>
                            <p:childTnLst>
                              <p:par>
                                <p:cTn id="13" presetID="4" presetClass="entr" presetSubtype="16" fill="hold" nodeType="afterEffect">
                                  <p:stCondLst>
                                    <p:cond delay="0"/>
                                  </p:stCondLst>
                                  <p:childTnLst>
                                    <p:set>
                                      <p:cBhvr>
                                        <p:cTn id="14" dur="1" fill="hold">
                                          <p:stCondLst>
                                            <p:cond delay="0"/>
                                          </p:stCondLst>
                                        </p:cTn>
                                        <p:tgtEl>
                                          <p:spTgt spid="46093">
                                            <p:subSp spid="_x0000_s46093"/>
                                          </p:spTgt>
                                        </p:tgtEl>
                                        <p:attrNameLst>
                                          <p:attrName>style.visibility</p:attrName>
                                        </p:attrNameLst>
                                      </p:cBhvr>
                                      <p:to>
                                        <p:strVal val="visible"/>
                                      </p:to>
                                    </p:set>
                                    <p:animEffect transition="in" filter="box(in)">
                                      <p:cBhvr>
                                        <p:cTn id="15" dur="500"/>
                                        <p:tgtEl>
                                          <p:spTgt spid="46093">
                                            <p:subSp spid="_x0000_s46093"/>
                                          </p:spTgt>
                                        </p:tgtEl>
                                      </p:cBhvr>
                                    </p:animEffect>
                                  </p:childTnLst>
                                </p:cTn>
                              </p:par>
                            </p:childTnLst>
                          </p:cTn>
                        </p:par>
                        <p:par>
                          <p:cTn id="16" fill="hold">
                            <p:stCondLst>
                              <p:cond delay="1500"/>
                            </p:stCondLst>
                            <p:childTnLst>
                              <p:par>
                                <p:cTn id="17" presetID="4" presetClass="entr" presetSubtype="16" fill="hold" grpId="0" nodeType="afterEffect">
                                  <p:stCondLst>
                                    <p:cond delay="0"/>
                                  </p:stCondLst>
                                  <p:childTnLst>
                                    <p:set>
                                      <p:cBhvr>
                                        <p:cTn id="18" dur="1" fill="hold">
                                          <p:stCondLst>
                                            <p:cond delay="0"/>
                                          </p:stCondLst>
                                        </p:cTn>
                                        <p:tgtEl>
                                          <p:spTgt spid="46094"/>
                                        </p:tgtEl>
                                        <p:attrNameLst>
                                          <p:attrName>style.visibility</p:attrName>
                                        </p:attrNameLst>
                                      </p:cBhvr>
                                      <p:to>
                                        <p:strVal val="visible"/>
                                      </p:to>
                                    </p:set>
                                    <p:animEffect transition="in" filter="box(in)">
                                      <p:cBhvr>
                                        <p:cTn id="19" dur="500"/>
                                        <p:tgtEl>
                                          <p:spTgt spid="46094"/>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ox(in)">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4" grpId="0" bldLvl="0" animBg="1"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46095" name="图片 28"/>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3357554" y="2786058"/>
            <a:ext cx="2104586" cy="1143008"/>
          </a:xfrm>
          <a:prstGeom prst="rect">
            <a:avLst/>
          </a:prstGeom>
          <a:noFill/>
          <a:ln w="9525">
            <a:noFill/>
            <a:miter lim="800000"/>
            <a:headEnd/>
            <a:tailEnd/>
          </a:ln>
        </p:spPr>
      </p:pic>
      <p:sp>
        <p:nvSpPr>
          <p:cNvPr id="46096" name="Rectangle 16"/>
          <p:cNvSpPr>
            <a:spLocks noChangeArrowheads="1"/>
          </p:cNvSpPr>
          <p:nvPr/>
        </p:nvSpPr>
        <p:spPr bwMode="auto">
          <a:xfrm>
            <a:off x="1000125" y="500380"/>
            <a:ext cx="7356475" cy="20300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如图所示，在菱形</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中，</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，垂足为</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，则菱形</a:t>
            </a:r>
            <a:r>
              <a:rPr kumimoji="0" lang="en-US" altLang="zh-CN" sz="28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28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的面积是</a:t>
            </a:r>
            <a:r>
              <a:rPr kumimoji="0" lang="zh-CN" altLang="en-US" sz="2800" b="0" i="1" u="sng"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8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en-US" altLang="zh-CN" sz="28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8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800" b="0" i="1" u="none" strike="noStrike" cap="none" normalizeH="0" baseline="0" dirty="0" smtClean="0">
                <a:ln>
                  <a:noFill/>
                </a:ln>
                <a:solidFill>
                  <a:srgbClr val="000000"/>
                </a:solidFill>
                <a:effectLst/>
                <a:latin typeface="Arial" panose="020B0604020202020204"/>
                <a:ea typeface="宋体" panose="02010600030101010101" pitchFamily="2" charset="-122"/>
              </a:rPr>
              <a:t> </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46097" name="Object 17"/>
          <p:cNvGraphicFramePr>
            <a:graphicFrameLocks noChangeAspect="1"/>
          </p:cNvGraphicFramePr>
          <p:nvPr/>
        </p:nvGraphicFramePr>
        <p:xfrm>
          <a:off x="4643438" y="1214422"/>
          <a:ext cx="357190" cy="922741"/>
        </p:xfrm>
        <a:graphic>
          <a:graphicData uri="http://schemas.openxmlformats.org/presentationml/2006/ole">
            <mc:AlternateContent xmlns:mc="http://schemas.openxmlformats.org/markup-compatibility/2006">
              <mc:Choice xmlns:v="urn:schemas-microsoft-com:vml" Requires="v">
                <p:oleObj spid="_x0000_s10241" name="Equation" r:id="rId3" imgW="3657600" imgH="9448800" progId="Equation.DSMT4">
                  <p:embed/>
                </p:oleObj>
              </mc:Choice>
              <mc:Fallback>
                <p:oleObj name="Equation" r:id="rId3" imgW="3657600" imgH="9448800" progId="Equation.DSMT4">
                  <p:embed/>
                  <p:pic>
                    <p:nvPicPr>
                      <p:cNvPr id="0" name="图片 10240"/>
                      <p:cNvPicPr>
                        <a:picLocks noChangeAspect="1"/>
                      </p:cNvPicPr>
                      <p:nvPr/>
                    </p:nvPicPr>
                    <p:blipFill>
                      <a:blip r:embed="rId4"/>
                      <a:stretch>
                        <a:fillRect/>
                      </a:stretch>
                    </p:blipFill>
                    <p:spPr>
                      <a:xfrm>
                        <a:off x="4643438" y="1214422"/>
                        <a:ext cx="357190" cy="922741"/>
                      </a:xfrm>
                      <a:prstGeom prst="rect">
                        <a:avLst/>
                      </a:prstGeom>
                      <a:noFill/>
                      <a:ln w="9525">
                        <a:noFill/>
                      </a:ln>
                    </p:spPr>
                  </p:pic>
                </p:oleObj>
              </mc:Fallback>
            </mc:AlternateContent>
          </a:graphicData>
        </a:graphic>
      </p:graphicFrame>
      <p:graphicFrame>
        <p:nvGraphicFramePr>
          <p:cNvPr id="46098" name="Object 18"/>
          <p:cNvGraphicFramePr>
            <a:graphicFrameLocks noChangeAspect="1"/>
          </p:cNvGraphicFramePr>
          <p:nvPr/>
        </p:nvGraphicFramePr>
        <p:xfrm>
          <a:off x="3050203" y="4728856"/>
          <a:ext cx="249238" cy="642938"/>
        </p:xfrm>
        <a:graphic>
          <a:graphicData uri="http://schemas.openxmlformats.org/presentationml/2006/ole">
            <mc:AlternateContent xmlns:mc="http://schemas.openxmlformats.org/markup-compatibility/2006">
              <mc:Choice xmlns:v="urn:schemas-microsoft-com:vml" Requires="v">
                <p:oleObj spid="_x0000_s10242" name="Equation" r:id="rId5" imgW="3657600" imgH="9448800" progId="Equation.DSMT4">
                  <p:embed/>
                </p:oleObj>
              </mc:Choice>
              <mc:Fallback>
                <p:oleObj name="Equation" r:id="rId5" imgW="3657600" imgH="9448800" progId="Equation.DSMT4">
                  <p:embed/>
                  <p:pic>
                    <p:nvPicPr>
                      <p:cNvPr id="0" name="图片 10241"/>
                      <p:cNvPicPr>
                        <a:picLocks noChangeAspect="1"/>
                      </p:cNvPicPr>
                      <p:nvPr/>
                    </p:nvPicPr>
                    <p:blipFill>
                      <a:blip r:embed="rId4"/>
                      <a:stretch>
                        <a:fillRect/>
                      </a:stretch>
                    </p:blipFill>
                    <p:spPr>
                      <a:xfrm>
                        <a:off x="3050203" y="4728856"/>
                        <a:ext cx="249238" cy="642938"/>
                      </a:xfrm>
                      <a:prstGeom prst="rect">
                        <a:avLst/>
                      </a:prstGeom>
                      <a:noFill/>
                      <a:ln w="9525">
                        <a:noFill/>
                      </a:ln>
                    </p:spPr>
                  </p:pic>
                </p:oleObj>
              </mc:Fallback>
            </mc:AlternateContent>
          </a:graphicData>
        </a:graphic>
      </p:graphicFrame>
      <p:graphicFrame>
        <p:nvGraphicFramePr>
          <p:cNvPr id="46099" name="Object 19"/>
          <p:cNvGraphicFramePr>
            <a:graphicFrameLocks noChangeAspect="1"/>
          </p:cNvGraphicFramePr>
          <p:nvPr/>
        </p:nvGraphicFramePr>
        <p:xfrm>
          <a:off x="4069384" y="4800294"/>
          <a:ext cx="714380" cy="515018"/>
        </p:xfrm>
        <a:graphic>
          <a:graphicData uri="http://schemas.openxmlformats.org/presentationml/2006/ole">
            <mc:AlternateContent xmlns:mc="http://schemas.openxmlformats.org/markup-compatibility/2006">
              <mc:Choice xmlns:v="urn:schemas-microsoft-com:vml" Requires="v">
                <p:oleObj spid="_x0000_s10243" name="Equation" r:id="rId6" imgW="13106400" imgH="9448800" progId="Equation.DSMT4">
                  <p:embed/>
                </p:oleObj>
              </mc:Choice>
              <mc:Fallback>
                <p:oleObj name="Equation" r:id="rId6" imgW="13106400" imgH="9448800" progId="Equation.DSMT4">
                  <p:embed/>
                  <p:pic>
                    <p:nvPicPr>
                      <p:cNvPr id="0" name="图片 10242"/>
                      <p:cNvPicPr>
                        <a:picLocks noChangeAspect="1"/>
                      </p:cNvPicPr>
                      <p:nvPr/>
                    </p:nvPicPr>
                    <p:blipFill>
                      <a:blip r:embed="rId7"/>
                      <a:stretch>
                        <a:fillRect/>
                      </a:stretch>
                    </p:blipFill>
                    <p:spPr>
                      <a:xfrm>
                        <a:off x="4069384" y="4800294"/>
                        <a:ext cx="714380" cy="515018"/>
                      </a:xfrm>
                      <a:prstGeom prst="rect">
                        <a:avLst/>
                      </a:prstGeom>
                      <a:noFill/>
                      <a:ln w="9525">
                        <a:noFill/>
                      </a:ln>
                    </p:spPr>
                  </p:pic>
                </p:oleObj>
              </mc:Fallback>
            </mc:AlternateContent>
          </a:graphicData>
        </a:graphic>
      </p:graphicFrame>
      <p:pic>
        <p:nvPicPr>
          <p:cNvPr id="46100" name="Picture 20"/>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0" y="457200"/>
            <a:ext cx="390525" cy="847725"/>
          </a:xfrm>
          <a:prstGeom prst="rect">
            <a:avLst/>
          </a:prstGeom>
          <a:noFill/>
        </p:spPr>
      </p:pic>
      <p:sp>
        <p:nvSpPr>
          <p:cNvPr id="24" name="矩形 23"/>
          <p:cNvSpPr/>
          <p:nvPr/>
        </p:nvSpPr>
        <p:spPr>
          <a:xfrm>
            <a:off x="607695" y="4086225"/>
            <a:ext cx="7101840" cy="2306955"/>
          </a:xfrm>
          <a:prstGeom prst="rect">
            <a:avLst/>
          </a:prstGeom>
        </p:spPr>
        <p:txBody>
          <a:bodyPr wrap="square">
            <a:spAutoFit/>
          </a:bodyPr>
          <a:lstStyle/>
          <a:p>
            <a:pPr>
              <a:lnSpc>
                <a:spcPct val="150000"/>
              </a:lnSpc>
            </a:pPr>
            <a:r>
              <a:rPr lang="zh-CN" altLang="en-US" sz="2400" dirty="0" smtClean="0">
                <a:solidFill>
                  <a:srgbClr val="FF0000"/>
                </a:solidFill>
                <a:latin typeface="Times New Roman" panose="02020603050405020304" pitchFamily="18" charset="0"/>
                <a:ea typeface="楷体_GB2312" pitchFamily="49" charset="-122"/>
                <a:cs typeface="Times New Roman" panose="02020603050405020304" pitchFamily="18" charset="0"/>
              </a:rPr>
              <a:t>解析</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在菱形</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ABCD</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中，</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DE</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AB</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，在</a:t>
            </a:r>
            <a:r>
              <a:rPr lang="en-US" altLang="zh-CN" sz="2400" dirty="0" err="1" smtClean="0">
                <a:solidFill>
                  <a:srgbClr val="000000"/>
                </a:solidFill>
                <a:latin typeface="Times New Roman" panose="02020603050405020304" pitchFamily="18" charset="0"/>
                <a:ea typeface="楷体_GB2312" pitchFamily="49" charset="-122"/>
                <a:cs typeface="Times New Roman" panose="02020603050405020304" pitchFamily="18" charset="0"/>
              </a:rPr>
              <a:t>Rt△</a:t>
            </a:r>
            <a:r>
              <a:rPr lang="en-US" altLang="zh-CN" sz="2400" i="1" dirty="0" err="1" smtClean="0">
                <a:solidFill>
                  <a:srgbClr val="000000"/>
                </a:solidFill>
                <a:latin typeface="Times New Roman" panose="02020603050405020304" pitchFamily="18" charset="0"/>
                <a:ea typeface="楷体_GB2312" pitchFamily="49" charset="-122"/>
                <a:cs typeface="Times New Roman" panose="02020603050405020304" pitchFamily="18" charset="0"/>
              </a:rPr>
              <a:t>DEA</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中，</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DE</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=8 cm</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sin </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      </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，则          ，则</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AD</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=10 cm</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所以</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AB</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AD</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=10 cm</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，所以菱形</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ABCD</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的面积</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DE</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AB</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=8×10=80(cm</a:t>
            </a:r>
            <a:r>
              <a:rPr lang="en-US" altLang="zh-CN" sz="2400" baseline="30000" dirty="0" smtClean="0">
                <a:solidFill>
                  <a:srgbClr val="000000"/>
                </a:solidFill>
                <a:latin typeface="Times New Roman" panose="02020603050405020304" pitchFamily="18" charset="0"/>
                <a:ea typeface="楷体_GB2312" pitchFamily="49" charset="-122"/>
                <a:cs typeface="Times New Roman" panose="02020603050405020304" pitchFamily="18" charset="0"/>
              </a:rPr>
              <a:t>2</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r>
              <a:rPr lang="zh-CN" altLang="en-US"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故填</a:t>
            </a:r>
            <a:r>
              <a:rPr lang="en-US" altLang="zh-CN" sz="2400" dirty="0" smtClean="0">
                <a:solidFill>
                  <a:srgbClr val="000000"/>
                </a:solidFill>
                <a:latin typeface="Times New Roman" panose="02020603050405020304" pitchFamily="18" charset="0"/>
                <a:ea typeface="楷体_GB2312" pitchFamily="49" charset="-122"/>
                <a:cs typeface="Times New Roman" panose="02020603050405020304" pitchFamily="18" charset="0"/>
              </a:rPr>
              <a:t>80</a:t>
            </a:r>
            <a:r>
              <a:rPr lang="en-US" altLang="zh-CN" sz="2400" i="1" dirty="0" smtClean="0">
                <a:solidFill>
                  <a:srgbClr val="000000"/>
                </a:solidFill>
                <a:latin typeface="Times New Roman" panose="02020603050405020304" pitchFamily="18" charset="0"/>
                <a:ea typeface="楷体_GB2312" pitchFamily="49" charset="-122"/>
                <a:cs typeface="Times New Roman" panose="02020603050405020304" pitchFamily="18" charset="0"/>
              </a:rPr>
              <a:t>.</a:t>
            </a:r>
            <a:endParaRPr lang="en-US" altLang="zh-CN" sz="2400" dirty="0" smtClean="0">
              <a:latin typeface="Times New Roman" panose="02020603050405020304" pitchFamily="18" charset="0"/>
              <a:ea typeface="楷体_GB2312" pitchFamily="49" charset="-122"/>
              <a:cs typeface="Times New Roman" panose="02020603050405020304" pitchFamily="18" charset="0"/>
            </a:endParaRPr>
          </a:p>
        </p:txBody>
      </p:sp>
      <p:sp>
        <p:nvSpPr>
          <p:cNvPr id="25" name="矩形 24"/>
          <p:cNvSpPr/>
          <p:nvPr/>
        </p:nvSpPr>
        <p:spPr>
          <a:xfrm>
            <a:off x="2285984" y="1928802"/>
            <a:ext cx="543739" cy="523220"/>
          </a:xfrm>
          <a:prstGeom prst="rect">
            <a:avLst/>
          </a:prstGeom>
        </p:spPr>
        <p:txBody>
          <a:bodyPr wrap="none">
            <a:spAutoFit/>
          </a:bodyPr>
          <a:lstStyle/>
          <a:p>
            <a:r>
              <a:rPr lang="en-US" altLang="zh-CN" sz="2800" dirty="0" smtClean="0">
                <a:solidFill>
                  <a:srgbClr val="FF0000"/>
                </a:solidFill>
                <a:latin typeface="Times New Roman" panose="02020603050405020304" pitchFamily="18" charset="0"/>
                <a:ea typeface="楷体_GB2312" pitchFamily="49" charset="-122"/>
                <a:cs typeface="Times New Roman" panose="02020603050405020304" pitchFamily="18" charset="0"/>
              </a:rPr>
              <a:t>80</a:t>
            </a:r>
            <a:endParaRPr lang="zh-CN" altLang="en-US" sz="2800" dirty="0">
              <a:solidFill>
                <a:srgbClr val="FF0000"/>
              </a:solidFill>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9"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0"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3" name="Picture 5"/>
            <p:cNvPicPr>
              <a:picLocks noChangeAspect="1" noChangeArrowheads="1"/>
            </p:cNvPicPr>
            <p:nvPr/>
          </p:nvPicPr>
          <p:blipFill>
            <a:blip r:embed="rId11"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6098"/>
                                        </p:tgtEl>
                                        <p:attrNameLst>
                                          <p:attrName>style.visibility</p:attrName>
                                        </p:attrNameLst>
                                      </p:cBhvr>
                                      <p:to>
                                        <p:strVal val="visible"/>
                                      </p:to>
                                    </p:set>
                                    <p:animEffect transition="in" filter="diamond(in)">
                                      <p:cBhvr>
                                        <p:cTn id="7" dur="2000"/>
                                        <p:tgtEl>
                                          <p:spTgt spid="46098"/>
                                        </p:tgtEl>
                                      </p:cBhvr>
                                    </p:animEffect>
                                  </p:childTnLst>
                                </p:cTn>
                              </p:par>
                              <p:par>
                                <p:cTn id="8" presetID="8" presetClass="entr" presetSubtype="16" fill="hold" nodeType="withEffect">
                                  <p:stCondLst>
                                    <p:cond delay="0"/>
                                  </p:stCondLst>
                                  <p:childTnLst>
                                    <p:set>
                                      <p:cBhvr>
                                        <p:cTn id="9" dur="1" fill="hold">
                                          <p:stCondLst>
                                            <p:cond delay="0"/>
                                          </p:stCondLst>
                                        </p:cTn>
                                        <p:tgtEl>
                                          <p:spTgt spid="46099"/>
                                        </p:tgtEl>
                                        <p:attrNameLst>
                                          <p:attrName>style.visibility</p:attrName>
                                        </p:attrNameLst>
                                      </p:cBhvr>
                                      <p:to>
                                        <p:strVal val="visible"/>
                                      </p:to>
                                    </p:set>
                                    <p:animEffect transition="in" filter="diamond(in)">
                                      <p:cBhvr>
                                        <p:cTn id="10" dur="2000"/>
                                        <p:tgtEl>
                                          <p:spTgt spid="46099"/>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diamond(in)">
                                      <p:cBhvr>
                                        <p:cTn id="13" dur="20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diamond(in)">
                                      <p:cBhvr>
                                        <p:cTn id="18"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714348" y="1214422"/>
            <a:ext cx="7429552"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在</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中，</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，且</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，试分别求出</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的值</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49155" name="Object 3"/>
          <p:cNvGraphicFramePr>
            <a:graphicFrameLocks noChangeAspect="1"/>
          </p:cNvGraphicFramePr>
          <p:nvPr/>
        </p:nvGraphicFramePr>
        <p:xfrm>
          <a:off x="7000892" y="1071546"/>
          <a:ext cx="235054" cy="662425"/>
        </p:xfrm>
        <a:graphic>
          <a:graphicData uri="http://schemas.openxmlformats.org/presentationml/2006/ole">
            <mc:AlternateContent xmlns:mc="http://schemas.openxmlformats.org/markup-compatibility/2006">
              <mc:Choice xmlns:v="urn:schemas-microsoft-com:vml" Requires="v">
                <p:oleObj spid="_x0000_s11265" name="Equation" r:id="rId2" imgW="3352800" imgH="9448800" progId="Equation.DSMT4">
                  <p:embed/>
                </p:oleObj>
              </mc:Choice>
              <mc:Fallback>
                <p:oleObj name="Equation" r:id="rId2" imgW="3352800" imgH="9448800" progId="Equation.DSMT4">
                  <p:embed/>
                  <p:pic>
                    <p:nvPicPr>
                      <p:cNvPr id="0" name="图片 11264"/>
                      <p:cNvPicPr>
                        <a:picLocks noChangeAspect="1"/>
                      </p:cNvPicPr>
                      <p:nvPr/>
                    </p:nvPicPr>
                    <p:blipFill>
                      <a:blip r:embed="rId3"/>
                      <a:stretch>
                        <a:fillRect/>
                      </a:stretch>
                    </p:blipFill>
                    <p:spPr>
                      <a:xfrm>
                        <a:off x="7000892" y="1071546"/>
                        <a:ext cx="235054" cy="662425"/>
                      </a:xfrm>
                      <a:prstGeom prst="rect">
                        <a:avLst/>
                      </a:prstGeom>
                      <a:noFill/>
                      <a:ln w="9525">
                        <a:noFill/>
                      </a:ln>
                    </p:spPr>
                  </p:pic>
                </p:oleObj>
              </mc:Fallback>
            </mc:AlternateContent>
          </a:graphicData>
        </a:graphic>
      </p:graphicFrame>
      <p:sp>
        <p:nvSpPr>
          <p:cNvPr id="49156" name="Rectangle 4"/>
          <p:cNvSpPr>
            <a:spLocks noChangeArrowheads="1"/>
          </p:cNvSpPr>
          <p:nvPr/>
        </p:nvSpPr>
        <p:spPr bwMode="auto">
          <a:xfrm>
            <a:off x="642910" y="2214554"/>
            <a:ext cx="7858180"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黑体_GBK"/>
              </a:rPr>
              <a:t>解</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黑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在</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中，</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设</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，则</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又</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BC</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即</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49157" name="Object 5"/>
          <p:cNvGraphicFramePr>
            <a:graphicFrameLocks noChangeAspect="1"/>
          </p:cNvGraphicFramePr>
          <p:nvPr/>
        </p:nvGraphicFramePr>
        <p:xfrm>
          <a:off x="2428860" y="2786058"/>
          <a:ext cx="857256" cy="632737"/>
        </p:xfrm>
        <a:graphic>
          <a:graphicData uri="http://schemas.openxmlformats.org/presentationml/2006/ole">
            <mc:AlternateContent xmlns:mc="http://schemas.openxmlformats.org/markup-compatibility/2006">
              <mc:Choice xmlns:v="urn:schemas-microsoft-com:vml" Requires="v">
                <p:oleObj spid="_x0000_s11266" name="Equation" r:id="rId4" imgW="12801600" imgH="9448800" progId="Equation.DSMT4">
                  <p:embed/>
                </p:oleObj>
              </mc:Choice>
              <mc:Fallback>
                <p:oleObj name="Equation" r:id="rId4" imgW="12801600" imgH="9448800" progId="Equation.DSMT4">
                  <p:embed/>
                  <p:pic>
                    <p:nvPicPr>
                      <p:cNvPr id="0" name="图片 11265"/>
                      <p:cNvPicPr>
                        <a:picLocks noChangeAspect="1"/>
                      </p:cNvPicPr>
                      <p:nvPr/>
                    </p:nvPicPr>
                    <p:blipFill>
                      <a:blip r:embed="rId5"/>
                      <a:stretch>
                        <a:fillRect/>
                      </a:stretch>
                    </p:blipFill>
                    <p:spPr>
                      <a:xfrm>
                        <a:off x="2428860" y="2786058"/>
                        <a:ext cx="857256" cy="632737"/>
                      </a:xfrm>
                      <a:prstGeom prst="rect">
                        <a:avLst/>
                      </a:prstGeom>
                      <a:noFill/>
                      <a:ln w="9525">
                        <a:noFill/>
                      </a:ln>
                    </p:spPr>
                  </p:pic>
                </p:oleObj>
              </mc:Fallback>
            </mc:AlternateContent>
          </a:graphicData>
        </a:graphic>
      </p:graphicFrame>
      <p:graphicFrame>
        <p:nvGraphicFramePr>
          <p:cNvPr id="49158" name="Object 6"/>
          <p:cNvGraphicFramePr>
            <a:graphicFrameLocks noChangeAspect="1"/>
          </p:cNvGraphicFramePr>
          <p:nvPr/>
        </p:nvGraphicFramePr>
        <p:xfrm>
          <a:off x="1857356" y="5500702"/>
          <a:ext cx="285752" cy="738193"/>
        </p:xfrm>
        <a:graphic>
          <a:graphicData uri="http://schemas.openxmlformats.org/presentationml/2006/ole">
            <mc:AlternateContent xmlns:mc="http://schemas.openxmlformats.org/markup-compatibility/2006">
              <mc:Choice xmlns:v="urn:schemas-microsoft-com:vml" Requires="v">
                <p:oleObj spid="_x0000_s11267" name="Equation" r:id="rId6" imgW="3657600" imgH="9448800" progId="Equation.DSMT4">
                  <p:embed/>
                </p:oleObj>
              </mc:Choice>
              <mc:Fallback>
                <p:oleObj name="Equation" r:id="rId6" imgW="3657600" imgH="9448800" progId="Equation.DSMT4">
                  <p:embed/>
                  <p:pic>
                    <p:nvPicPr>
                      <p:cNvPr id="0" name="图片 11266"/>
                      <p:cNvPicPr>
                        <a:picLocks noChangeAspect="1"/>
                      </p:cNvPicPr>
                      <p:nvPr/>
                    </p:nvPicPr>
                    <p:blipFill>
                      <a:blip r:embed="rId7"/>
                      <a:stretch>
                        <a:fillRect/>
                      </a:stretch>
                    </p:blipFill>
                    <p:spPr>
                      <a:xfrm>
                        <a:off x="1857356" y="5500702"/>
                        <a:ext cx="285752" cy="738193"/>
                      </a:xfrm>
                      <a:prstGeom prst="rect">
                        <a:avLst/>
                      </a:prstGeom>
                      <a:noFill/>
                      <a:ln w="9525">
                        <a:noFill/>
                      </a:ln>
                    </p:spPr>
                  </p:pic>
                </p:oleObj>
              </mc:Fallback>
            </mc:AlternateContent>
          </a:graphicData>
        </a:graphic>
      </p:graphicFrame>
      <p:graphicFrame>
        <p:nvGraphicFramePr>
          <p:cNvPr id="49159" name="Object 7"/>
          <p:cNvGraphicFramePr>
            <a:graphicFrameLocks noChangeAspect="1"/>
          </p:cNvGraphicFramePr>
          <p:nvPr/>
        </p:nvGraphicFramePr>
        <p:xfrm>
          <a:off x="4262438" y="5429250"/>
          <a:ext cx="290512" cy="750888"/>
        </p:xfrm>
        <a:graphic>
          <a:graphicData uri="http://schemas.openxmlformats.org/presentationml/2006/ole">
            <mc:AlternateContent xmlns:mc="http://schemas.openxmlformats.org/markup-compatibility/2006">
              <mc:Choice xmlns:v="urn:schemas-microsoft-com:vml" Requires="v">
                <p:oleObj spid="_x0000_s11268" name="Equation" r:id="rId8" imgW="3657600" imgH="9448800" progId="Equation.DSMT4">
                  <p:embed/>
                </p:oleObj>
              </mc:Choice>
              <mc:Fallback>
                <p:oleObj name="Equation" r:id="rId8" imgW="3657600" imgH="9448800" progId="Equation.DSMT4">
                  <p:embed/>
                  <p:pic>
                    <p:nvPicPr>
                      <p:cNvPr id="0" name="图片 11267"/>
                      <p:cNvPicPr>
                        <a:picLocks noChangeAspect="1"/>
                      </p:cNvPicPr>
                      <p:nvPr/>
                    </p:nvPicPr>
                    <p:blipFill>
                      <a:blip r:embed="rId9"/>
                      <a:stretch>
                        <a:fillRect/>
                      </a:stretch>
                    </p:blipFill>
                    <p:spPr>
                      <a:xfrm>
                        <a:off x="4262438" y="5429250"/>
                        <a:ext cx="290512" cy="750888"/>
                      </a:xfrm>
                      <a:prstGeom prst="rect">
                        <a:avLst/>
                      </a:prstGeom>
                      <a:noFill/>
                      <a:ln w="9525">
                        <a:noFill/>
                      </a:ln>
                    </p:spPr>
                  </p:pic>
                </p:oleObj>
              </mc:Fallback>
            </mc:AlternateContent>
          </a:graphicData>
        </a:graphic>
      </p:graphicFrame>
      <p:graphicFrame>
        <p:nvGraphicFramePr>
          <p:cNvPr id="49160" name="Object 8"/>
          <p:cNvGraphicFramePr>
            <a:graphicFrameLocks noChangeAspect="1"/>
          </p:cNvGraphicFramePr>
          <p:nvPr/>
        </p:nvGraphicFramePr>
        <p:xfrm>
          <a:off x="6572264" y="5500702"/>
          <a:ext cx="428628" cy="830467"/>
        </p:xfrm>
        <a:graphic>
          <a:graphicData uri="http://schemas.openxmlformats.org/presentationml/2006/ole">
            <mc:AlternateContent xmlns:mc="http://schemas.openxmlformats.org/markup-compatibility/2006">
              <mc:Choice xmlns:v="urn:schemas-microsoft-com:vml" Requires="v">
                <p:oleObj spid="_x0000_s11269" name="Equation" r:id="rId10" imgW="4876800" imgH="9448800" progId="Equation.DSMT4">
                  <p:embed/>
                </p:oleObj>
              </mc:Choice>
              <mc:Fallback>
                <p:oleObj name="Equation" r:id="rId10" imgW="4876800" imgH="9448800" progId="Equation.DSMT4">
                  <p:embed/>
                  <p:pic>
                    <p:nvPicPr>
                      <p:cNvPr id="0" name="图片 11268"/>
                      <p:cNvPicPr>
                        <a:picLocks noChangeAspect="1"/>
                      </p:cNvPicPr>
                      <p:nvPr/>
                    </p:nvPicPr>
                    <p:blipFill>
                      <a:blip r:embed="rId11"/>
                      <a:stretch>
                        <a:fillRect/>
                      </a:stretch>
                    </p:blipFill>
                    <p:spPr>
                      <a:xfrm>
                        <a:off x="6572264" y="5500702"/>
                        <a:ext cx="428628" cy="830467"/>
                      </a:xfrm>
                      <a:prstGeom prst="rect">
                        <a:avLst/>
                      </a:prstGeom>
                      <a:noFill/>
                      <a:ln w="9525">
                        <a:noFill/>
                      </a:ln>
                    </p:spPr>
                  </p:pic>
                </p:oleObj>
              </mc:Fallback>
            </mc:AlternateContent>
          </a:graphicData>
        </a:graphic>
      </p:graphicFrame>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12"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3"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14"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box(in)">
                                      <p:cBhvr>
                                        <p:cTn id="7" dur="500"/>
                                        <p:tgtEl>
                                          <p:spTgt spid="49156"/>
                                        </p:tgtEl>
                                      </p:cBhvr>
                                    </p:animEffect>
                                  </p:childTnLst>
                                </p:cTn>
                              </p:par>
                              <p:par>
                                <p:cTn id="8" presetID="4" presetClass="entr" presetSubtype="16" fill="hold" nodeType="withEffect">
                                  <p:stCondLst>
                                    <p:cond delay="0"/>
                                  </p:stCondLst>
                                  <p:childTnLst>
                                    <p:set>
                                      <p:cBhvr>
                                        <p:cTn id="9" dur="1" fill="hold">
                                          <p:stCondLst>
                                            <p:cond delay="0"/>
                                          </p:stCondLst>
                                        </p:cTn>
                                        <p:tgtEl>
                                          <p:spTgt spid="49157"/>
                                        </p:tgtEl>
                                        <p:attrNameLst>
                                          <p:attrName>style.visibility</p:attrName>
                                        </p:attrNameLst>
                                      </p:cBhvr>
                                      <p:to>
                                        <p:strVal val="visible"/>
                                      </p:to>
                                    </p:set>
                                    <p:animEffect transition="in" filter="box(in)">
                                      <p:cBhvr>
                                        <p:cTn id="10" dur="500"/>
                                        <p:tgtEl>
                                          <p:spTgt spid="49157"/>
                                        </p:tgtEl>
                                      </p:cBhvr>
                                    </p:animEffect>
                                  </p:childTnLst>
                                </p:cTn>
                              </p:par>
                              <p:par>
                                <p:cTn id="11" presetID="4" presetClass="entr" presetSubtype="16" fill="hold" nodeType="withEffect">
                                  <p:stCondLst>
                                    <p:cond delay="0"/>
                                  </p:stCondLst>
                                  <p:childTnLst>
                                    <p:set>
                                      <p:cBhvr>
                                        <p:cTn id="12" dur="1" fill="hold">
                                          <p:stCondLst>
                                            <p:cond delay="0"/>
                                          </p:stCondLst>
                                        </p:cTn>
                                        <p:tgtEl>
                                          <p:spTgt spid="49158"/>
                                        </p:tgtEl>
                                        <p:attrNameLst>
                                          <p:attrName>style.visibility</p:attrName>
                                        </p:attrNameLst>
                                      </p:cBhvr>
                                      <p:to>
                                        <p:strVal val="visible"/>
                                      </p:to>
                                    </p:set>
                                    <p:animEffect transition="in" filter="box(in)">
                                      <p:cBhvr>
                                        <p:cTn id="13" dur="500"/>
                                        <p:tgtEl>
                                          <p:spTgt spid="49158"/>
                                        </p:tgtEl>
                                      </p:cBhvr>
                                    </p:animEffect>
                                  </p:childTnLst>
                                </p:cTn>
                              </p:par>
                              <p:par>
                                <p:cTn id="14" presetID="4" presetClass="entr" presetSubtype="16" fill="hold" nodeType="withEffect">
                                  <p:stCondLst>
                                    <p:cond delay="0"/>
                                  </p:stCondLst>
                                  <p:childTnLst>
                                    <p:set>
                                      <p:cBhvr>
                                        <p:cTn id="15" dur="1" fill="hold">
                                          <p:stCondLst>
                                            <p:cond delay="0"/>
                                          </p:stCondLst>
                                        </p:cTn>
                                        <p:tgtEl>
                                          <p:spTgt spid="49159"/>
                                        </p:tgtEl>
                                        <p:attrNameLst>
                                          <p:attrName>style.visibility</p:attrName>
                                        </p:attrNameLst>
                                      </p:cBhvr>
                                      <p:to>
                                        <p:strVal val="visible"/>
                                      </p:to>
                                    </p:set>
                                    <p:animEffect transition="in" filter="box(in)">
                                      <p:cBhvr>
                                        <p:cTn id="16" dur="500"/>
                                        <p:tgtEl>
                                          <p:spTgt spid="49159"/>
                                        </p:tgtEl>
                                      </p:cBhvr>
                                    </p:animEffect>
                                  </p:childTnLst>
                                </p:cTn>
                              </p:par>
                              <p:par>
                                <p:cTn id="17" presetID="4" presetClass="entr" presetSubtype="16" fill="hold" nodeType="withEffect">
                                  <p:stCondLst>
                                    <p:cond delay="0"/>
                                  </p:stCondLst>
                                  <p:childTnLst>
                                    <p:set>
                                      <p:cBhvr>
                                        <p:cTn id="18" dur="1" fill="hold">
                                          <p:stCondLst>
                                            <p:cond delay="0"/>
                                          </p:stCondLst>
                                        </p:cTn>
                                        <p:tgtEl>
                                          <p:spTgt spid="49160"/>
                                        </p:tgtEl>
                                        <p:attrNameLst>
                                          <p:attrName>style.visibility</p:attrName>
                                        </p:attrNameLst>
                                      </p:cBhvr>
                                      <p:to>
                                        <p:strVal val="visible"/>
                                      </p:to>
                                    </p:set>
                                    <p:animEffect transition="in" filter="box(in)">
                                      <p:cBhvr>
                                        <p:cTn id="19" dur="500"/>
                                        <p:tgtEl>
                                          <p:spTgt spid="49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923929" y="3429000"/>
            <a:ext cx="2123477" cy="873669"/>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charset="-122"/>
                <a:ea typeface="微软雅黑" panose="020B0503020204020204" charset="-122"/>
              </a:defRPr>
            </a:lvl1pPr>
          </a:lstStyle>
          <a:p>
            <a:r>
              <a:rPr lang="zh-CN" altLang="en-US" sz="5400" dirty="0" smtClean="0">
                <a:solidFill>
                  <a:schemeClr val="accent6">
                    <a:lumMod val="75000"/>
                  </a:schemeClr>
                </a:solidFill>
              </a:rPr>
              <a:t>谢    谢</a:t>
            </a:r>
            <a:endParaRPr lang="zh-CN" altLang="en-US" sz="5400" dirty="0">
              <a:solidFill>
                <a:schemeClr val="accent6">
                  <a:lumMod val="75000"/>
                </a:schemeClr>
              </a:solidFill>
            </a:endParaRPr>
          </a:p>
        </p:txBody>
      </p:sp>
      <p:pic>
        <p:nvPicPr>
          <p:cNvPr id="45" name="Picture 3" descr="field.png"/>
          <p:cNvPicPr>
            <a:picLocks noChangeAspect="1"/>
          </p:cNvPicPr>
          <p:nvPr/>
        </p:nvPicPr>
        <p:blipFill>
          <a:blip r:embed="rId1" cstate="print"/>
          <a:stretch>
            <a:fillRect/>
          </a:stretch>
        </p:blipFill>
        <p:spPr>
          <a:xfrm>
            <a:off x="-39278" y="3552395"/>
            <a:ext cx="9183278" cy="3332989"/>
          </a:xfrm>
          <a:prstGeom prst="rect">
            <a:avLst/>
          </a:prstGeom>
        </p:spPr>
      </p:pic>
      <p:pic>
        <p:nvPicPr>
          <p:cNvPr id="50" name="Picture 2" descr="C:\Users\Administrator\Desktop\兔子.png"/>
          <p:cNvPicPr>
            <a:picLocks noChangeAspect="1" noChangeArrowheads="1"/>
          </p:cNvPicPr>
          <p:nvPr/>
        </p:nvPicPr>
        <p:blipFill>
          <a:blip r:embed="rId2" cstate="print"/>
          <a:srcRect/>
          <a:stretch>
            <a:fillRect/>
          </a:stretch>
        </p:blipFill>
        <p:spPr bwMode="auto">
          <a:xfrm>
            <a:off x="6876256" y="5803901"/>
            <a:ext cx="800100" cy="1054100"/>
          </a:xfrm>
          <a:prstGeom prst="rect">
            <a:avLst/>
          </a:prstGeom>
          <a:noFill/>
        </p:spPr>
      </p:pic>
      <p:sp>
        <p:nvSpPr>
          <p:cNvPr id="9" name="Oval 21"/>
          <p:cNvSpPr>
            <a:spLocks noChangeArrowheads="1"/>
          </p:cNvSpPr>
          <p:nvPr/>
        </p:nvSpPr>
        <p:spPr bwMode="auto">
          <a:xfrm>
            <a:off x="5978452" y="1232595"/>
            <a:ext cx="574675" cy="770467"/>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10" name="Oval 22"/>
          <p:cNvSpPr>
            <a:spLocks noChangeArrowheads="1"/>
          </p:cNvSpPr>
          <p:nvPr/>
        </p:nvSpPr>
        <p:spPr bwMode="auto">
          <a:xfrm>
            <a:off x="6116564" y="2091962"/>
            <a:ext cx="576263" cy="768351"/>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1" name="Oval 23"/>
          <p:cNvSpPr>
            <a:spLocks noChangeArrowheads="1"/>
          </p:cNvSpPr>
          <p:nvPr/>
        </p:nvSpPr>
        <p:spPr bwMode="auto">
          <a:xfrm>
            <a:off x="7289726" y="3124895"/>
            <a:ext cx="577850" cy="770467"/>
          </a:xfrm>
          <a:prstGeom prst="ellipse">
            <a:avLst/>
          </a:prstGeom>
          <a:solidFill>
            <a:srgbClr val="D8AEAF">
              <a:alpha val="80000"/>
            </a:srgbClr>
          </a:solidFill>
          <a:ln>
            <a:noFill/>
          </a:ln>
        </p:spPr>
        <p:txBody>
          <a:bodyPr vert="horz" wrap="square" lIns="91440" tIns="45720" rIns="91440" bIns="45720" numCol="1" anchor="t" anchorCtr="0" compatLnSpc="1"/>
          <a:lstStyle/>
          <a:p>
            <a:endParaRPr lang="zh-CN" altLang="en-US"/>
          </a:p>
        </p:txBody>
      </p:sp>
      <p:sp>
        <p:nvSpPr>
          <p:cNvPr id="12" name="Oval 24"/>
          <p:cNvSpPr>
            <a:spLocks noChangeArrowheads="1"/>
          </p:cNvSpPr>
          <p:nvPr/>
        </p:nvSpPr>
        <p:spPr bwMode="auto">
          <a:xfrm>
            <a:off x="7538964" y="2091962"/>
            <a:ext cx="576263" cy="768351"/>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Oval 25"/>
          <p:cNvSpPr>
            <a:spLocks noChangeArrowheads="1"/>
          </p:cNvSpPr>
          <p:nvPr/>
        </p:nvSpPr>
        <p:spPr bwMode="auto">
          <a:xfrm>
            <a:off x="6786489" y="1617828"/>
            <a:ext cx="695325" cy="931333"/>
          </a:xfrm>
          <a:prstGeom prst="ellipse">
            <a:avLst/>
          </a:prstGeom>
          <a:solidFill>
            <a:srgbClr val="FBE22D">
              <a:alpha val="80000"/>
            </a:srgbClr>
          </a:solidFill>
          <a:ln>
            <a:noFill/>
          </a:ln>
        </p:spPr>
        <p:txBody>
          <a:bodyPr vert="horz" wrap="square" lIns="91440" tIns="45720" rIns="91440" bIns="45720" numCol="1" anchor="t" anchorCtr="0" compatLnSpc="1"/>
          <a:lstStyle/>
          <a:p>
            <a:endParaRPr lang="zh-CN" altLang="en-US"/>
          </a:p>
        </p:txBody>
      </p:sp>
      <p:sp>
        <p:nvSpPr>
          <p:cNvPr id="14" name="Oval 26"/>
          <p:cNvSpPr>
            <a:spLocks noChangeArrowheads="1"/>
          </p:cNvSpPr>
          <p:nvPr/>
        </p:nvSpPr>
        <p:spPr bwMode="auto">
          <a:xfrm>
            <a:off x="6607102" y="2477195"/>
            <a:ext cx="852487" cy="1138767"/>
          </a:xfrm>
          <a:prstGeom prst="ellipse">
            <a:avLst/>
          </a:prstGeom>
          <a:solidFill>
            <a:srgbClr val="A5CB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27"/>
          <p:cNvSpPr>
            <a:spLocks noChangeArrowheads="1"/>
          </p:cNvSpPr>
          <p:nvPr/>
        </p:nvSpPr>
        <p:spPr bwMode="auto">
          <a:xfrm>
            <a:off x="6481689" y="2741780"/>
            <a:ext cx="174625" cy="232833"/>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6" name="Oval 28"/>
          <p:cNvSpPr>
            <a:spLocks noChangeArrowheads="1"/>
          </p:cNvSpPr>
          <p:nvPr/>
        </p:nvSpPr>
        <p:spPr bwMode="auto">
          <a:xfrm>
            <a:off x="7365926" y="2536462"/>
            <a:ext cx="304800" cy="408517"/>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17" name="Oval 29"/>
          <p:cNvSpPr>
            <a:spLocks noChangeArrowheads="1"/>
          </p:cNvSpPr>
          <p:nvPr/>
        </p:nvSpPr>
        <p:spPr bwMode="auto">
          <a:xfrm>
            <a:off x="8244408" y="2468894"/>
            <a:ext cx="400050" cy="535516"/>
          </a:xfrm>
          <a:prstGeom prst="ellipse">
            <a:avLst/>
          </a:prstGeom>
          <a:solidFill>
            <a:srgbClr val="B03896">
              <a:alpha val="80000"/>
            </a:srgbClr>
          </a:solidFill>
          <a:ln>
            <a:noFill/>
          </a:ln>
        </p:spPr>
        <p:txBody>
          <a:bodyPr vert="horz" wrap="square" lIns="91440" tIns="45720" rIns="91440" bIns="45720" numCol="1" anchor="t" anchorCtr="0" compatLnSpc="1"/>
          <a:lstStyle/>
          <a:p>
            <a:endParaRPr lang="zh-CN" altLang="en-US"/>
          </a:p>
        </p:txBody>
      </p:sp>
      <p:sp>
        <p:nvSpPr>
          <p:cNvPr id="18" name="Oval 30"/>
          <p:cNvSpPr>
            <a:spLocks noChangeArrowheads="1"/>
          </p:cNvSpPr>
          <p:nvPr/>
        </p:nvSpPr>
        <p:spPr bwMode="auto">
          <a:xfrm>
            <a:off x="7307189" y="1782928"/>
            <a:ext cx="461963" cy="615951"/>
          </a:xfrm>
          <a:prstGeom prst="ellipse">
            <a:avLst/>
          </a:prstGeom>
          <a:solidFill>
            <a:srgbClr val="A8CE52">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Oval 31"/>
          <p:cNvSpPr>
            <a:spLocks noChangeArrowheads="1"/>
          </p:cNvSpPr>
          <p:nvPr/>
        </p:nvSpPr>
        <p:spPr bwMode="auto">
          <a:xfrm>
            <a:off x="7245276" y="1338428"/>
            <a:ext cx="463550" cy="620184"/>
          </a:xfrm>
          <a:prstGeom prst="ellipse">
            <a:avLst/>
          </a:prstGeom>
          <a:solidFill>
            <a:srgbClr val="EB4544">
              <a:alpha val="80000"/>
            </a:srgbClr>
          </a:solidFill>
          <a:ln>
            <a:noFill/>
          </a:ln>
        </p:spPr>
        <p:txBody>
          <a:bodyPr vert="horz" wrap="square" lIns="91440" tIns="45720" rIns="91440" bIns="45720" numCol="1" anchor="t" anchorCtr="0" compatLnSpc="1"/>
          <a:lstStyle/>
          <a:p>
            <a:endParaRPr lang="zh-CN" altLang="en-US"/>
          </a:p>
        </p:txBody>
      </p:sp>
      <p:sp>
        <p:nvSpPr>
          <p:cNvPr id="20" name="Oval 32"/>
          <p:cNvSpPr>
            <a:spLocks noChangeArrowheads="1"/>
          </p:cNvSpPr>
          <p:nvPr/>
        </p:nvSpPr>
        <p:spPr bwMode="auto">
          <a:xfrm>
            <a:off x="6480101" y="1956495"/>
            <a:ext cx="290512" cy="387351"/>
          </a:xfrm>
          <a:prstGeom prst="ellipse">
            <a:avLst/>
          </a:prstGeom>
          <a:solidFill>
            <a:srgbClr val="B9DBDD">
              <a:alpha val="80000"/>
            </a:srgbClr>
          </a:solidFill>
          <a:ln>
            <a:noFill/>
          </a:ln>
        </p:spPr>
        <p:txBody>
          <a:bodyPr vert="horz" wrap="square" lIns="91440" tIns="45720" rIns="91440" bIns="45720" numCol="1" anchor="t" anchorCtr="0" compatLnSpc="1"/>
          <a:lstStyle/>
          <a:p>
            <a:endParaRPr lang="zh-CN" altLang="en-US"/>
          </a:p>
        </p:txBody>
      </p:sp>
      <p:sp>
        <p:nvSpPr>
          <p:cNvPr id="23" name="Oval 35"/>
          <p:cNvSpPr>
            <a:spLocks noChangeArrowheads="1"/>
          </p:cNvSpPr>
          <p:nvPr/>
        </p:nvSpPr>
        <p:spPr bwMode="auto">
          <a:xfrm>
            <a:off x="6588224" y="356659"/>
            <a:ext cx="1041400" cy="1386416"/>
          </a:xfrm>
          <a:prstGeom prst="ellipse">
            <a:avLst/>
          </a:prstGeom>
          <a:solidFill>
            <a:srgbClr val="A9D25A"/>
          </a:solidFill>
          <a:ln>
            <a:noFill/>
          </a:ln>
        </p:spPr>
        <p:txBody>
          <a:bodyPr/>
          <a:lstStyle/>
          <a:p>
            <a:endParaRPr lang="zh-CN" altLang="en-US"/>
          </a:p>
        </p:txBody>
      </p:sp>
      <p:sp>
        <p:nvSpPr>
          <p:cNvPr id="24" name="Oval 36"/>
          <p:cNvSpPr>
            <a:spLocks noChangeArrowheads="1"/>
          </p:cNvSpPr>
          <p:nvPr/>
        </p:nvSpPr>
        <p:spPr bwMode="auto">
          <a:xfrm>
            <a:off x="7812361" y="1316766"/>
            <a:ext cx="1042987" cy="1384300"/>
          </a:xfrm>
          <a:prstGeom prst="ellipse">
            <a:avLst/>
          </a:prstGeom>
          <a:solidFill>
            <a:srgbClr val="FBE22D"/>
          </a:solidFill>
          <a:ln>
            <a:noFill/>
          </a:ln>
        </p:spPr>
        <p:txBody>
          <a:bodyPr/>
          <a:lstStyle/>
          <a:p>
            <a:endParaRPr lang="zh-CN" altLang="en-US"/>
          </a:p>
        </p:txBody>
      </p:sp>
      <p:sp>
        <p:nvSpPr>
          <p:cNvPr id="26" name="Freeform 39"/>
          <p:cNvSpPr>
            <a:spLocks noEditPoints="1"/>
          </p:cNvSpPr>
          <p:nvPr/>
        </p:nvSpPr>
        <p:spPr bwMode="auto">
          <a:xfrm>
            <a:off x="8770864" y="2238013"/>
            <a:ext cx="157163" cy="241300"/>
          </a:xfrm>
          <a:custGeom>
            <a:avLst/>
            <a:gdLst>
              <a:gd name="T0" fmla="*/ 14 w 72"/>
              <a:gd name="T1" fmla="*/ 49 h 84"/>
              <a:gd name="T2" fmla="*/ 21 w 72"/>
              <a:gd name="T3" fmla="*/ 49 h 84"/>
              <a:gd name="T4" fmla="*/ 18 w 72"/>
              <a:gd name="T5" fmla="*/ 60 h 84"/>
              <a:gd name="T6" fmla="*/ 14 w 72"/>
              <a:gd name="T7" fmla="*/ 63 h 84"/>
              <a:gd name="T8" fmla="*/ 21 w 72"/>
              <a:gd name="T9" fmla="*/ 63 h 84"/>
              <a:gd name="T10" fmla="*/ 18 w 72"/>
              <a:gd name="T11" fmla="*/ 33 h 84"/>
              <a:gd name="T12" fmla="*/ 14 w 72"/>
              <a:gd name="T13" fmla="*/ 36 h 84"/>
              <a:gd name="T14" fmla="*/ 21 w 72"/>
              <a:gd name="T15" fmla="*/ 36 h 84"/>
              <a:gd name="T16" fmla="*/ 69 w 72"/>
              <a:gd name="T17" fmla="*/ 13 h 84"/>
              <a:gd name="T18" fmla="*/ 60 w 72"/>
              <a:gd name="T19" fmla="*/ 13 h 84"/>
              <a:gd name="T20" fmla="*/ 58 w 72"/>
              <a:gd name="T21" fmla="*/ 10 h 84"/>
              <a:gd name="T22" fmla="*/ 45 w 72"/>
              <a:gd name="T23" fmla="*/ 4 h 84"/>
              <a:gd name="T24" fmla="*/ 27 w 72"/>
              <a:gd name="T25" fmla="*/ 4 h 84"/>
              <a:gd name="T26" fmla="*/ 14 w 72"/>
              <a:gd name="T27" fmla="*/ 10 h 84"/>
              <a:gd name="T28" fmla="*/ 12 w 72"/>
              <a:gd name="T29" fmla="*/ 13 h 84"/>
              <a:gd name="T30" fmla="*/ 0 w 72"/>
              <a:gd name="T31" fmla="*/ 16 h 84"/>
              <a:gd name="T32" fmla="*/ 3 w 72"/>
              <a:gd name="T33" fmla="*/ 84 h 84"/>
              <a:gd name="T34" fmla="*/ 72 w 72"/>
              <a:gd name="T35" fmla="*/ 81 h 84"/>
              <a:gd name="T36" fmla="*/ 69 w 72"/>
              <a:gd name="T37" fmla="*/ 13 h 84"/>
              <a:gd name="T38" fmla="*/ 30 w 72"/>
              <a:gd name="T39" fmla="*/ 6 h 84"/>
              <a:gd name="T40" fmla="*/ 42 w 72"/>
              <a:gd name="T41" fmla="*/ 6 h 84"/>
              <a:gd name="T42" fmla="*/ 28 w 72"/>
              <a:gd name="T43" fmla="*/ 10 h 84"/>
              <a:gd name="T44" fmla="*/ 16 w 72"/>
              <a:gd name="T45" fmla="*/ 13 h 84"/>
              <a:gd name="T46" fmla="*/ 56 w 72"/>
              <a:gd name="T47" fmla="*/ 13 h 84"/>
              <a:gd name="T48" fmla="*/ 16 w 72"/>
              <a:gd name="T49" fmla="*/ 19 h 84"/>
              <a:gd name="T50" fmla="*/ 66 w 72"/>
              <a:gd name="T51" fmla="*/ 78 h 84"/>
              <a:gd name="T52" fmla="*/ 7 w 72"/>
              <a:gd name="T53" fmla="*/ 78 h 84"/>
              <a:gd name="T54" fmla="*/ 12 w 72"/>
              <a:gd name="T55" fmla="*/ 19 h 84"/>
              <a:gd name="T56" fmla="*/ 14 w 72"/>
              <a:gd name="T57" fmla="*/ 23 h 84"/>
              <a:gd name="T58" fmla="*/ 60 w 72"/>
              <a:gd name="T59" fmla="*/ 21 h 84"/>
              <a:gd name="T60" fmla="*/ 66 w 72"/>
              <a:gd name="T61" fmla="*/ 19 h 84"/>
              <a:gd name="T62" fmla="*/ 54 w 72"/>
              <a:gd name="T63" fmla="*/ 34 h 84"/>
              <a:gd name="T64" fmla="*/ 27 w 72"/>
              <a:gd name="T65" fmla="*/ 34 h 84"/>
              <a:gd name="T66" fmla="*/ 27 w 72"/>
              <a:gd name="T67" fmla="*/ 38 h 84"/>
              <a:gd name="T68" fmla="*/ 56 w 72"/>
              <a:gd name="T69" fmla="*/ 36 h 84"/>
              <a:gd name="T70" fmla="*/ 54 w 72"/>
              <a:gd name="T71" fmla="*/ 61 h 84"/>
              <a:gd name="T72" fmla="*/ 27 w 72"/>
              <a:gd name="T73" fmla="*/ 61 h 84"/>
              <a:gd name="T74" fmla="*/ 27 w 72"/>
              <a:gd name="T75" fmla="*/ 65 h 84"/>
              <a:gd name="T76" fmla="*/ 56 w 72"/>
              <a:gd name="T77" fmla="*/ 63 h 84"/>
              <a:gd name="T78" fmla="*/ 54 w 72"/>
              <a:gd name="T79" fmla="*/ 48 h 84"/>
              <a:gd name="T80" fmla="*/ 27 w 72"/>
              <a:gd name="T81" fmla="*/ 48 h 84"/>
              <a:gd name="T82" fmla="*/ 27 w 72"/>
              <a:gd name="T83" fmla="*/ 51 h 84"/>
              <a:gd name="T84" fmla="*/ 56 w 72"/>
              <a:gd name="T8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84">
                <a:moveTo>
                  <a:pt x="18" y="46"/>
                </a:moveTo>
                <a:cubicBezTo>
                  <a:pt x="16" y="46"/>
                  <a:pt x="14" y="48"/>
                  <a:pt x="14" y="49"/>
                </a:cubicBezTo>
                <a:cubicBezTo>
                  <a:pt x="14" y="51"/>
                  <a:pt x="16" y="53"/>
                  <a:pt x="18" y="53"/>
                </a:cubicBezTo>
                <a:cubicBezTo>
                  <a:pt x="19" y="53"/>
                  <a:pt x="21" y="51"/>
                  <a:pt x="21" y="49"/>
                </a:cubicBezTo>
                <a:cubicBezTo>
                  <a:pt x="21" y="48"/>
                  <a:pt x="19" y="46"/>
                  <a:pt x="18" y="46"/>
                </a:cubicBezTo>
                <a:close/>
                <a:moveTo>
                  <a:pt x="18" y="60"/>
                </a:moveTo>
                <a:cubicBezTo>
                  <a:pt x="18" y="60"/>
                  <a:pt x="18" y="60"/>
                  <a:pt x="18" y="60"/>
                </a:cubicBezTo>
                <a:cubicBezTo>
                  <a:pt x="16" y="60"/>
                  <a:pt x="14" y="61"/>
                  <a:pt x="14" y="63"/>
                </a:cubicBezTo>
                <a:cubicBezTo>
                  <a:pt x="14" y="65"/>
                  <a:pt x="16" y="66"/>
                  <a:pt x="18" y="66"/>
                </a:cubicBezTo>
                <a:cubicBezTo>
                  <a:pt x="19" y="66"/>
                  <a:pt x="21" y="65"/>
                  <a:pt x="21" y="63"/>
                </a:cubicBezTo>
                <a:cubicBezTo>
                  <a:pt x="21" y="61"/>
                  <a:pt x="19" y="60"/>
                  <a:pt x="18" y="60"/>
                </a:cubicBezTo>
                <a:close/>
                <a:moveTo>
                  <a:pt x="18" y="33"/>
                </a:moveTo>
                <a:cubicBezTo>
                  <a:pt x="18" y="33"/>
                  <a:pt x="18" y="33"/>
                  <a:pt x="18" y="33"/>
                </a:cubicBezTo>
                <a:cubicBezTo>
                  <a:pt x="16" y="33"/>
                  <a:pt x="14" y="34"/>
                  <a:pt x="14" y="36"/>
                </a:cubicBezTo>
                <a:cubicBezTo>
                  <a:pt x="14" y="38"/>
                  <a:pt x="16" y="39"/>
                  <a:pt x="18" y="39"/>
                </a:cubicBezTo>
                <a:cubicBezTo>
                  <a:pt x="19" y="39"/>
                  <a:pt x="21" y="38"/>
                  <a:pt x="21" y="36"/>
                </a:cubicBezTo>
                <a:cubicBezTo>
                  <a:pt x="21" y="34"/>
                  <a:pt x="19" y="33"/>
                  <a:pt x="18" y="33"/>
                </a:cubicBezTo>
                <a:close/>
                <a:moveTo>
                  <a:pt x="69" y="13"/>
                </a:moveTo>
                <a:cubicBezTo>
                  <a:pt x="69" y="13"/>
                  <a:pt x="69" y="13"/>
                  <a:pt x="69" y="13"/>
                </a:cubicBezTo>
                <a:cubicBezTo>
                  <a:pt x="60" y="13"/>
                  <a:pt x="60" y="13"/>
                  <a:pt x="60" y="13"/>
                </a:cubicBezTo>
                <a:cubicBezTo>
                  <a:pt x="60" y="11"/>
                  <a:pt x="60" y="11"/>
                  <a:pt x="60" y="11"/>
                </a:cubicBezTo>
                <a:cubicBezTo>
                  <a:pt x="60" y="10"/>
                  <a:pt x="59" y="10"/>
                  <a:pt x="58" y="10"/>
                </a:cubicBezTo>
                <a:cubicBezTo>
                  <a:pt x="48" y="10"/>
                  <a:pt x="48" y="10"/>
                  <a:pt x="48" y="10"/>
                </a:cubicBezTo>
                <a:cubicBezTo>
                  <a:pt x="47" y="7"/>
                  <a:pt x="46" y="5"/>
                  <a:pt x="45" y="4"/>
                </a:cubicBezTo>
                <a:cubicBezTo>
                  <a:pt x="43" y="1"/>
                  <a:pt x="39" y="0"/>
                  <a:pt x="36" y="0"/>
                </a:cubicBezTo>
                <a:cubicBezTo>
                  <a:pt x="33" y="0"/>
                  <a:pt x="30" y="1"/>
                  <a:pt x="27" y="4"/>
                </a:cubicBezTo>
                <a:cubicBezTo>
                  <a:pt x="26" y="5"/>
                  <a:pt x="25" y="7"/>
                  <a:pt x="24" y="10"/>
                </a:cubicBezTo>
                <a:cubicBezTo>
                  <a:pt x="14" y="10"/>
                  <a:pt x="14" y="10"/>
                  <a:pt x="14" y="10"/>
                </a:cubicBezTo>
                <a:cubicBezTo>
                  <a:pt x="13" y="10"/>
                  <a:pt x="12" y="10"/>
                  <a:pt x="12" y="11"/>
                </a:cubicBezTo>
                <a:cubicBezTo>
                  <a:pt x="12" y="13"/>
                  <a:pt x="12" y="13"/>
                  <a:pt x="12" y="13"/>
                </a:cubicBezTo>
                <a:cubicBezTo>
                  <a:pt x="3" y="13"/>
                  <a:pt x="3" y="13"/>
                  <a:pt x="3" y="13"/>
                </a:cubicBezTo>
                <a:cubicBezTo>
                  <a:pt x="2" y="13"/>
                  <a:pt x="0" y="15"/>
                  <a:pt x="0" y="16"/>
                </a:cubicBezTo>
                <a:cubicBezTo>
                  <a:pt x="0" y="81"/>
                  <a:pt x="0" y="81"/>
                  <a:pt x="0" y="81"/>
                </a:cubicBezTo>
                <a:cubicBezTo>
                  <a:pt x="0" y="82"/>
                  <a:pt x="2" y="84"/>
                  <a:pt x="3" y="84"/>
                </a:cubicBezTo>
                <a:cubicBezTo>
                  <a:pt x="69" y="84"/>
                  <a:pt x="69" y="84"/>
                  <a:pt x="69" y="84"/>
                </a:cubicBezTo>
                <a:cubicBezTo>
                  <a:pt x="70" y="84"/>
                  <a:pt x="72" y="82"/>
                  <a:pt x="72" y="81"/>
                </a:cubicBezTo>
                <a:cubicBezTo>
                  <a:pt x="72" y="16"/>
                  <a:pt x="72" y="16"/>
                  <a:pt x="72" y="16"/>
                </a:cubicBezTo>
                <a:cubicBezTo>
                  <a:pt x="72" y="15"/>
                  <a:pt x="70" y="13"/>
                  <a:pt x="69" y="13"/>
                </a:cubicBezTo>
                <a:close/>
                <a:moveTo>
                  <a:pt x="30" y="6"/>
                </a:moveTo>
                <a:cubicBezTo>
                  <a:pt x="30" y="6"/>
                  <a:pt x="30" y="6"/>
                  <a:pt x="30" y="6"/>
                </a:cubicBezTo>
                <a:cubicBezTo>
                  <a:pt x="31" y="5"/>
                  <a:pt x="34" y="4"/>
                  <a:pt x="36" y="4"/>
                </a:cubicBezTo>
                <a:cubicBezTo>
                  <a:pt x="38" y="4"/>
                  <a:pt x="41" y="5"/>
                  <a:pt x="42" y="6"/>
                </a:cubicBezTo>
                <a:cubicBezTo>
                  <a:pt x="43" y="7"/>
                  <a:pt x="44" y="8"/>
                  <a:pt x="44" y="10"/>
                </a:cubicBezTo>
                <a:cubicBezTo>
                  <a:pt x="28" y="10"/>
                  <a:pt x="28" y="10"/>
                  <a:pt x="28" y="10"/>
                </a:cubicBezTo>
                <a:cubicBezTo>
                  <a:pt x="28" y="8"/>
                  <a:pt x="29" y="7"/>
                  <a:pt x="30" y="6"/>
                </a:cubicBezTo>
                <a:close/>
                <a:moveTo>
                  <a:pt x="16" y="13"/>
                </a:moveTo>
                <a:cubicBezTo>
                  <a:pt x="16" y="13"/>
                  <a:pt x="16" y="13"/>
                  <a:pt x="16" y="13"/>
                </a:cubicBezTo>
                <a:cubicBezTo>
                  <a:pt x="56" y="13"/>
                  <a:pt x="56" y="13"/>
                  <a:pt x="56" y="13"/>
                </a:cubicBezTo>
                <a:cubicBezTo>
                  <a:pt x="56" y="19"/>
                  <a:pt x="56" y="19"/>
                  <a:pt x="56" y="19"/>
                </a:cubicBezTo>
                <a:cubicBezTo>
                  <a:pt x="16" y="19"/>
                  <a:pt x="16" y="19"/>
                  <a:pt x="16" y="19"/>
                </a:cubicBezTo>
                <a:cubicBezTo>
                  <a:pt x="16" y="13"/>
                  <a:pt x="16" y="13"/>
                  <a:pt x="16" y="13"/>
                </a:cubicBezTo>
                <a:close/>
                <a:moveTo>
                  <a:pt x="66" y="78"/>
                </a:moveTo>
                <a:cubicBezTo>
                  <a:pt x="66" y="78"/>
                  <a:pt x="66" y="78"/>
                  <a:pt x="66" y="78"/>
                </a:cubicBezTo>
                <a:cubicBezTo>
                  <a:pt x="7" y="78"/>
                  <a:pt x="7" y="78"/>
                  <a:pt x="7" y="78"/>
                </a:cubicBezTo>
                <a:cubicBezTo>
                  <a:pt x="7" y="19"/>
                  <a:pt x="7" y="19"/>
                  <a:pt x="7" y="19"/>
                </a:cubicBezTo>
                <a:cubicBezTo>
                  <a:pt x="12" y="19"/>
                  <a:pt x="12" y="19"/>
                  <a:pt x="12" y="19"/>
                </a:cubicBezTo>
                <a:cubicBezTo>
                  <a:pt x="12" y="21"/>
                  <a:pt x="12" y="21"/>
                  <a:pt x="12" y="21"/>
                </a:cubicBezTo>
                <a:cubicBezTo>
                  <a:pt x="12" y="22"/>
                  <a:pt x="13" y="23"/>
                  <a:pt x="14" y="23"/>
                </a:cubicBezTo>
                <a:cubicBezTo>
                  <a:pt x="58" y="23"/>
                  <a:pt x="58" y="23"/>
                  <a:pt x="58" y="23"/>
                </a:cubicBezTo>
                <a:cubicBezTo>
                  <a:pt x="59" y="23"/>
                  <a:pt x="60" y="22"/>
                  <a:pt x="60" y="21"/>
                </a:cubicBezTo>
                <a:cubicBezTo>
                  <a:pt x="60" y="19"/>
                  <a:pt x="60" y="19"/>
                  <a:pt x="60" y="19"/>
                </a:cubicBezTo>
                <a:cubicBezTo>
                  <a:pt x="66" y="19"/>
                  <a:pt x="66" y="19"/>
                  <a:pt x="66" y="19"/>
                </a:cubicBezTo>
                <a:cubicBezTo>
                  <a:pt x="66" y="78"/>
                  <a:pt x="66" y="78"/>
                  <a:pt x="66" y="78"/>
                </a:cubicBezTo>
                <a:close/>
                <a:moveTo>
                  <a:pt x="54" y="34"/>
                </a:moveTo>
                <a:cubicBezTo>
                  <a:pt x="54" y="34"/>
                  <a:pt x="54" y="34"/>
                  <a:pt x="54" y="34"/>
                </a:cubicBezTo>
                <a:cubicBezTo>
                  <a:pt x="27" y="34"/>
                  <a:pt x="27" y="34"/>
                  <a:pt x="27" y="34"/>
                </a:cubicBezTo>
                <a:cubicBezTo>
                  <a:pt x="26" y="34"/>
                  <a:pt x="25" y="35"/>
                  <a:pt x="25" y="36"/>
                </a:cubicBezTo>
                <a:cubicBezTo>
                  <a:pt x="25" y="37"/>
                  <a:pt x="26" y="38"/>
                  <a:pt x="27" y="38"/>
                </a:cubicBezTo>
                <a:cubicBezTo>
                  <a:pt x="54" y="38"/>
                  <a:pt x="54" y="38"/>
                  <a:pt x="54" y="38"/>
                </a:cubicBezTo>
                <a:cubicBezTo>
                  <a:pt x="55" y="38"/>
                  <a:pt x="56" y="37"/>
                  <a:pt x="56" y="36"/>
                </a:cubicBezTo>
                <a:cubicBezTo>
                  <a:pt x="56" y="35"/>
                  <a:pt x="55" y="34"/>
                  <a:pt x="54" y="34"/>
                </a:cubicBezTo>
                <a:close/>
                <a:moveTo>
                  <a:pt x="54" y="61"/>
                </a:moveTo>
                <a:cubicBezTo>
                  <a:pt x="54" y="61"/>
                  <a:pt x="54" y="61"/>
                  <a:pt x="54" y="61"/>
                </a:cubicBezTo>
                <a:cubicBezTo>
                  <a:pt x="27" y="61"/>
                  <a:pt x="27" y="61"/>
                  <a:pt x="27" y="61"/>
                </a:cubicBezTo>
                <a:cubicBezTo>
                  <a:pt x="26" y="61"/>
                  <a:pt x="25" y="62"/>
                  <a:pt x="25" y="63"/>
                </a:cubicBezTo>
                <a:cubicBezTo>
                  <a:pt x="25" y="64"/>
                  <a:pt x="26" y="65"/>
                  <a:pt x="27" y="65"/>
                </a:cubicBezTo>
                <a:cubicBezTo>
                  <a:pt x="54" y="65"/>
                  <a:pt x="54" y="65"/>
                  <a:pt x="54" y="65"/>
                </a:cubicBezTo>
                <a:cubicBezTo>
                  <a:pt x="55" y="65"/>
                  <a:pt x="56" y="64"/>
                  <a:pt x="56" y="63"/>
                </a:cubicBezTo>
                <a:cubicBezTo>
                  <a:pt x="56" y="62"/>
                  <a:pt x="55" y="61"/>
                  <a:pt x="54" y="61"/>
                </a:cubicBezTo>
                <a:close/>
                <a:moveTo>
                  <a:pt x="54" y="48"/>
                </a:moveTo>
                <a:cubicBezTo>
                  <a:pt x="54" y="48"/>
                  <a:pt x="54" y="48"/>
                  <a:pt x="54" y="48"/>
                </a:cubicBezTo>
                <a:cubicBezTo>
                  <a:pt x="27" y="48"/>
                  <a:pt x="27" y="48"/>
                  <a:pt x="27" y="48"/>
                </a:cubicBezTo>
                <a:cubicBezTo>
                  <a:pt x="26" y="48"/>
                  <a:pt x="25" y="48"/>
                  <a:pt x="25" y="49"/>
                </a:cubicBezTo>
                <a:cubicBezTo>
                  <a:pt x="25" y="51"/>
                  <a:pt x="26" y="51"/>
                  <a:pt x="27" y="51"/>
                </a:cubicBezTo>
                <a:cubicBezTo>
                  <a:pt x="54" y="51"/>
                  <a:pt x="54" y="51"/>
                  <a:pt x="54" y="51"/>
                </a:cubicBezTo>
                <a:cubicBezTo>
                  <a:pt x="55" y="51"/>
                  <a:pt x="56" y="51"/>
                  <a:pt x="56" y="49"/>
                </a:cubicBezTo>
                <a:cubicBezTo>
                  <a:pt x="56" y="48"/>
                  <a:pt x="55" y="48"/>
                  <a:pt x="54"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wipe(down)">
                                      <p:cBhvr>
                                        <p:cTn id="13" dur="580">
                                          <p:stCondLst>
                                            <p:cond delay="0"/>
                                          </p:stCondLst>
                                        </p:cTn>
                                        <p:tgtEl>
                                          <p:spTgt spid="64"/>
                                        </p:tgtEl>
                                      </p:cBhvr>
                                    </p:animEffect>
                                    <p:anim calcmode="lin" valueType="num">
                                      <p:cBhvr>
                                        <p:cTn id="14"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19" dur="26">
                                          <p:stCondLst>
                                            <p:cond delay="650"/>
                                          </p:stCondLst>
                                        </p:cTn>
                                        <p:tgtEl>
                                          <p:spTgt spid="64"/>
                                        </p:tgtEl>
                                      </p:cBhvr>
                                      <p:to x="100000" y="60000"/>
                                    </p:animScale>
                                    <p:animScale>
                                      <p:cBhvr>
                                        <p:cTn id="20" dur="166" decel="50000">
                                          <p:stCondLst>
                                            <p:cond delay="676"/>
                                          </p:stCondLst>
                                        </p:cTn>
                                        <p:tgtEl>
                                          <p:spTgt spid="64"/>
                                        </p:tgtEl>
                                      </p:cBhvr>
                                      <p:to x="100000" y="100000"/>
                                    </p:animScale>
                                    <p:animScale>
                                      <p:cBhvr>
                                        <p:cTn id="21" dur="26">
                                          <p:stCondLst>
                                            <p:cond delay="1312"/>
                                          </p:stCondLst>
                                        </p:cTn>
                                        <p:tgtEl>
                                          <p:spTgt spid="64"/>
                                        </p:tgtEl>
                                      </p:cBhvr>
                                      <p:to x="100000" y="80000"/>
                                    </p:animScale>
                                    <p:animScale>
                                      <p:cBhvr>
                                        <p:cTn id="22" dur="166" decel="50000">
                                          <p:stCondLst>
                                            <p:cond delay="1338"/>
                                          </p:stCondLst>
                                        </p:cTn>
                                        <p:tgtEl>
                                          <p:spTgt spid="64"/>
                                        </p:tgtEl>
                                      </p:cBhvr>
                                      <p:to x="100000" y="100000"/>
                                    </p:animScale>
                                    <p:animScale>
                                      <p:cBhvr>
                                        <p:cTn id="23" dur="26">
                                          <p:stCondLst>
                                            <p:cond delay="1642"/>
                                          </p:stCondLst>
                                        </p:cTn>
                                        <p:tgtEl>
                                          <p:spTgt spid="64"/>
                                        </p:tgtEl>
                                      </p:cBhvr>
                                      <p:to x="100000" y="90000"/>
                                    </p:animScale>
                                    <p:animScale>
                                      <p:cBhvr>
                                        <p:cTn id="24" dur="166" decel="50000">
                                          <p:stCondLst>
                                            <p:cond delay="1668"/>
                                          </p:stCondLst>
                                        </p:cTn>
                                        <p:tgtEl>
                                          <p:spTgt spid="64"/>
                                        </p:tgtEl>
                                      </p:cBhvr>
                                      <p:to x="100000" y="100000"/>
                                    </p:animScale>
                                    <p:animScale>
                                      <p:cBhvr>
                                        <p:cTn id="25" dur="26">
                                          <p:stCondLst>
                                            <p:cond delay="1808"/>
                                          </p:stCondLst>
                                        </p:cTn>
                                        <p:tgtEl>
                                          <p:spTgt spid="64"/>
                                        </p:tgtEl>
                                      </p:cBhvr>
                                      <p:to x="100000" y="95000"/>
                                    </p:animScale>
                                    <p:animScale>
                                      <p:cBhvr>
                                        <p:cTn id="26" dur="166" decel="50000">
                                          <p:stCondLst>
                                            <p:cond delay="1834"/>
                                          </p:stCondLst>
                                        </p:cTn>
                                        <p:tgtEl>
                                          <p:spTgt spid="64"/>
                                        </p:tgtEl>
                                      </p:cBhvr>
                                      <p:to x="100000" y="100000"/>
                                    </p:animScale>
                                  </p:childTnLst>
                                </p:cTn>
                              </p:par>
                              <p:par>
                                <p:cTn id="27" presetID="1"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par>
                                <p:cTn id="29"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0" dur="2000" fill="hold"/>
                                        <p:tgtEl>
                                          <p:spTgt spid="50"/>
                                        </p:tgtEl>
                                        <p:attrNameLst>
                                          <p:attrName>ppt_x</p:attrName>
                                          <p:attrName>ppt_y</p:attrName>
                                        </p:attrNameLst>
                                      </p:cBhvr>
                                      <p:rCtr x="-155" y="-21"/>
                                    </p:animMotion>
                                  </p:childTnLst>
                                </p:cTn>
                              </p:par>
                              <p:par>
                                <p:cTn id="31" presetID="53" presetClass="entr" presetSubtype="16" fill="hold" grpId="0" nodeType="withEffect">
                                  <p:stCondLst>
                                    <p:cond delay="21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300" fill="hold"/>
                                        <p:tgtEl>
                                          <p:spTgt spid="23"/>
                                        </p:tgtEl>
                                        <p:attrNameLst>
                                          <p:attrName>ppt_w</p:attrName>
                                        </p:attrNameLst>
                                      </p:cBhvr>
                                      <p:tavLst>
                                        <p:tav tm="0">
                                          <p:val>
                                            <p:fltVal val="0"/>
                                          </p:val>
                                        </p:tav>
                                        <p:tav tm="100000">
                                          <p:val>
                                            <p:strVal val="#ppt_w"/>
                                          </p:val>
                                        </p:tav>
                                      </p:tavLst>
                                    </p:anim>
                                    <p:anim calcmode="lin" valueType="num">
                                      <p:cBhvr>
                                        <p:cTn id="34" dur="300" fill="hold"/>
                                        <p:tgtEl>
                                          <p:spTgt spid="23"/>
                                        </p:tgtEl>
                                        <p:attrNameLst>
                                          <p:attrName>ppt_h</p:attrName>
                                        </p:attrNameLst>
                                      </p:cBhvr>
                                      <p:tavLst>
                                        <p:tav tm="0">
                                          <p:val>
                                            <p:fltVal val="0"/>
                                          </p:val>
                                        </p:tav>
                                        <p:tav tm="100000">
                                          <p:val>
                                            <p:strVal val="#ppt_h"/>
                                          </p:val>
                                        </p:tav>
                                      </p:tavLst>
                                    </p:anim>
                                    <p:animEffect transition="in" filter="fade">
                                      <p:cBhvr>
                                        <p:cTn id="35" dur="300"/>
                                        <p:tgtEl>
                                          <p:spTgt spid="23"/>
                                        </p:tgtEl>
                                      </p:cBhvr>
                                    </p:animEffect>
                                  </p:childTnLst>
                                </p:cTn>
                              </p:par>
                              <p:par>
                                <p:cTn id="36" presetID="6" presetClass="emph" presetSubtype="0" autoRev="1" fill="hold" grpId="1" nodeType="withEffect">
                                  <p:stCondLst>
                                    <p:cond delay="2400"/>
                                  </p:stCondLst>
                                  <p:childTnLst>
                                    <p:animScale>
                                      <p:cBhvr>
                                        <p:cTn id="37" dur="150" fill="hold"/>
                                        <p:tgtEl>
                                          <p:spTgt spid="23"/>
                                        </p:tgtEl>
                                      </p:cBhvr>
                                      <p:by x="110000" y="110000"/>
                                    </p:animScale>
                                  </p:childTnLst>
                                </p:cTn>
                              </p:par>
                              <p:par>
                                <p:cTn id="38" presetID="53" presetClass="entr" presetSubtype="16" fill="hold" grpId="0" nodeType="withEffect">
                                  <p:stCondLst>
                                    <p:cond delay="22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300" fill="hold"/>
                                        <p:tgtEl>
                                          <p:spTgt spid="24"/>
                                        </p:tgtEl>
                                        <p:attrNameLst>
                                          <p:attrName>ppt_w</p:attrName>
                                        </p:attrNameLst>
                                      </p:cBhvr>
                                      <p:tavLst>
                                        <p:tav tm="0">
                                          <p:val>
                                            <p:fltVal val="0"/>
                                          </p:val>
                                        </p:tav>
                                        <p:tav tm="100000">
                                          <p:val>
                                            <p:strVal val="#ppt_w"/>
                                          </p:val>
                                        </p:tav>
                                      </p:tavLst>
                                    </p:anim>
                                    <p:anim calcmode="lin" valueType="num">
                                      <p:cBhvr>
                                        <p:cTn id="41" dur="300" fill="hold"/>
                                        <p:tgtEl>
                                          <p:spTgt spid="24"/>
                                        </p:tgtEl>
                                        <p:attrNameLst>
                                          <p:attrName>ppt_h</p:attrName>
                                        </p:attrNameLst>
                                      </p:cBhvr>
                                      <p:tavLst>
                                        <p:tav tm="0">
                                          <p:val>
                                            <p:fltVal val="0"/>
                                          </p:val>
                                        </p:tav>
                                        <p:tav tm="100000">
                                          <p:val>
                                            <p:strVal val="#ppt_h"/>
                                          </p:val>
                                        </p:tav>
                                      </p:tavLst>
                                    </p:anim>
                                    <p:animEffect transition="in" filter="fade">
                                      <p:cBhvr>
                                        <p:cTn id="42" dur="300"/>
                                        <p:tgtEl>
                                          <p:spTgt spid="24"/>
                                        </p:tgtEl>
                                      </p:cBhvr>
                                    </p:animEffect>
                                  </p:childTnLst>
                                </p:cTn>
                              </p:par>
                              <p:par>
                                <p:cTn id="43" presetID="6" presetClass="emph" presetSubtype="0" autoRev="1" fill="hold" grpId="1" nodeType="withEffect">
                                  <p:stCondLst>
                                    <p:cond delay="2500"/>
                                  </p:stCondLst>
                                  <p:childTnLst>
                                    <p:animScale>
                                      <p:cBhvr>
                                        <p:cTn id="44" dur="150" fill="hold"/>
                                        <p:tgtEl>
                                          <p:spTgt spid="24"/>
                                        </p:tgtEl>
                                      </p:cBhvr>
                                      <p:by x="110000" y="110000"/>
                                    </p:animScale>
                                  </p:childTnLst>
                                </p:cTn>
                              </p:par>
                              <p:par>
                                <p:cTn id="45" presetID="2" presetClass="entr" presetSubtype="4" fill="hold" grpId="0" nodeType="withEffect">
                                  <p:stCondLst>
                                    <p:cond delay="24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9"/>
                                        </p:tgtEl>
                                        <p:attrNameLst>
                                          <p:attrName>style.visibility</p:attrName>
                                        </p:attrNameLst>
                                      </p:cBhvr>
                                      <p:to>
                                        <p:strVal val="visible"/>
                                      </p:to>
                                    </p:set>
                                    <p:anim calcmode="lin" valueType="num">
                                      <p:cBhvr>
                                        <p:cTn id="51" dur="300" fill="hold"/>
                                        <p:tgtEl>
                                          <p:spTgt spid="9"/>
                                        </p:tgtEl>
                                        <p:attrNameLst>
                                          <p:attrName>ppt_w</p:attrName>
                                        </p:attrNameLst>
                                      </p:cBhvr>
                                      <p:tavLst>
                                        <p:tav tm="0">
                                          <p:val>
                                            <p:fltVal val="0"/>
                                          </p:val>
                                        </p:tav>
                                        <p:tav tm="100000">
                                          <p:val>
                                            <p:strVal val="#ppt_w"/>
                                          </p:val>
                                        </p:tav>
                                      </p:tavLst>
                                    </p:anim>
                                    <p:anim calcmode="lin" valueType="num">
                                      <p:cBhvr>
                                        <p:cTn id="52" dur="300" fill="hold"/>
                                        <p:tgtEl>
                                          <p:spTgt spid="9"/>
                                        </p:tgtEl>
                                        <p:attrNameLst>
                                          <p:attrName>ppt_h</p:attrName>
                                        </p:attrNameLst>
                                      </p:cBhvr>
                                      <p:tavLst>
                                        <p:tav tm="0">
                                          <p:val>
                                            <p:fltVal val="0"/>
                                          </p:val>
                                        </p:tav>
                                        <p:tav tm="100000">
                                          <p:val>
                                            <p:strVal val="#ppt_h"/>
                                          </p:val>
                                        </p:tav>
                                      </p:tavLst>
                                    </p:anim>
                                    <p:animEffect transition="in" filter="fade">
                                      <p:cBhvr>
                                        <p:cTn id="53" dur="300"/>
                                        <p:tgtEl>
                                          <p:spTgt spid="9"/>
                                        </p:tgtEl>
                                      </p:cBhvr>
                                    </p:animEffect>
                                  </p:childTnLst>
                                </p:cTn>
                              </p:par>
                              <p:par>
                                <p:cTn id="54" presetID="6" presetClass="emph" presetSubtype="0" autoRev="1" fill="hold" grpId="1" nodeType="withEffect">
                                  <p:stCondLst>
                                    <p:cond delay="2600"/>
                                  </p:stCondLst>
                                  <p:childTnLst>
                                    <p:animScale>
                                      <p:cBhvr>
                                        <p:cTn id="55" dur="150" fill="hold"/>
                                        <p:tgtEl>
                                          <p:spTgt spid="9"/>
                                        </p:tgtEl>
                                      </p:cBhvr>
                                      <p:by x="110000" y="110000"/>
                                    </p:animScale>
                                  </p:childTnLst>
                                </p:cTn>
                              </p:par>
                              <p:par>
                                <p:cTn id="56" presetID="53" presetClass="entr" presetSubtype="16" fill="hold" grpId="0" nodeType="withEffect">
                                  <p:stCondLst>
                                    <p:cond delay="24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300" fill="hold"/>
                                        <p:tgtEl>
                                          <p:spTgt spid="13"/>
                                        </p:tgtEl>
                                        <p:attrNameLst>
                                          <p:attrName>ppt_w</p:attrName>
                                        </p:attrNameLst>
                                      </p:cBhvr>
                                      <p:tavLst>
                                        <p:tav tm="0">
                                          <p:val>
                                            <p:fltVal val="0"/>
                                          </p:val>
                                        </p:tav>
                                        <p:tav tm="100000">
                                          <p:val>
                                            <p:strVal val="#ppt_w"/>
                                          </p:val>
                                        </p:tav>
                                      </p:tavLst>
                                    </p:anim>
                                    <p:anim calcmode="lin" valueType="num">
                                      <p:cBhvr>
                                        <p:cTn id="59" dur="300" fill="hold"/>
                                        <p:tgtEl>
                                          <p:spTgt spid="13"/>
                                        </p:tgtEl>
                                        <p:attrNameLst>
                                          <p:attrName>ppt_h</p:attrName>
                                        </p:attrNameLst>
                                      </p:cBhvr>
                                      <p:tavLst>
                                        <p:tav tm="0">
                                          <p:val>
                                            <p:fltVal val="0"/>
                                          </p:val>
                                        </p:tav>
                                        <p:tav tm="100000">
                                          <p:val>
                                            <p:strVal val="#ppt_h"/>
                                          </p:val>
                                        </p:tav>
                                      </p:tavLst>
                                    </p:anim>
                                    <p:animEffect transition="in" filter="fade">
                                      <p:cBhvr>
                                        <p:cTn id="60" dur="300"/>
                                        <p:tgtEl>
                                          <p:spTgt spid="13"/>
                                        </p:tgtEl>
                                      </p:cBhvr>
                                    </p:animEffect>
                                  </p:childTnLst>
                                </p:cTn>
                              </p:par>
                              <p:par>
                                <p:cTn id="61" presetID="6" presetClass="emph" presetSubtype="0" autoRev="1" fill="hold" grpId="1" nodeType="withEffect">
                                  <p:stCondLst>
                                    <p:cond delay="2700"/>
                                  </p:stCondLst>
                                  <p:childTnLst>
                                    <p:animScale>
                                      <p:cBhvr>
                                        <p:cTn id="62" dur="150" fill="hold"/>
                                        <p:tgtEl>
                                          <p:spTgt spid="13"/>
                                        </p:tgtEl>
                                      </p:cBhvr>
                                      <p:by x="110000" y="110000"/>
                                    </p:animScale>
                                  </p:childTnLst>
                                </p:cTn>
                              </p:par>
                              <p:par>
                                <p:cTn id="63" presetID="53" presetClass="entr" presetSubtype="16" fill="hold" grpId="0" nodeType="withEffect">
                                  <p:stCondLst>
                                    <p:cond delay="2500"/>
                                  </p:stCondLst>
                                  <p:childTnLst>
                                    <p:set>
                                      <p:cBhvr>
                                        <p:cTn id="64" dur="1" fill="hold">
                                          <p:stCondLst>
                                            <p:cond delay="0"/>
                                          </p:stCondLst>
                                        </p:cTn>
                                        <p:tgtEl>
                                          <p:spTgt spid="19"/>
                                        </p:tgtEl>
                                        <p:attrNameLst>
                                          <p:attrName>style.visibility</p:attrName>
                                        </p:attrNameLst>
                                      </p:cBhvr>
                                      <p:to>
                                        <p:strVal val="visible"/>
                                      </p:to>
                                    </p:set>
                                    <p:anim calcmode="lin" valueType="num">
                                      <p:cBhvr>
                                        <p:cTn id="65" dur="300" fill="hold"/>
                                        <p:tgtEl>
                                          <p:spTgt spid="19"/>
                                        </p:tgtEl>
                                        <p:attrNameLst>
                                          <p:attrName>ppt_w</p:attrName>
                                        </p:attrNameLst>
                                      </p:cBhvr>
                                      <p:tavLst>
                                        <p:tav tm="0">
                                          <p:val>
                                            <p:fltVal val="0"/>
                                          </p:val>
                                        </p:tav>
                                        <p:tav tm="100000">
                                          <p:val>
                                            <p:strVal val="#ppt_w"/>
                                          </p:val>
                                        </p:tav>
                                      </p:tavLst>
                                    </p:anim>
                                    <p:anim calcmode="lin" valueType="num">
                                      <p:cBhvr>
                                        <p:cTn id="66" dur="300" fill="hold"/>
                                        <p:tgtEl>
                                          <p:spTgt spid="19"/>
                                        </p:tgtEl>
                                        <p:attrNameLst>
                                          <p:attrName>ppt_h</p:attrName>
                                        </p:attrNameLst>
                                      </p:cBhvr>
                                      <p:tavLst>
                                        <p:tav tm="0">
                                          <p:val>
                                            <p:fltVal val="0"/>
                                          </p:val>
                                        </p:tav>
                                        <p:tav tm="100000">
                                          <p:val>
                                            <p:strVal val="#ppt_h"/>
                                          </p:val>
                                        </p:tav>
                                      </p:tavLst>
                                    </p:anim>
                                    <p:animEffect transition="in" filter="fade">
                                      <p:cBhvr>
                                        <p:cTn id="67" dur="300"/>
                                        <p:tgtEl>
                                          <p:spTgt spid="19"/>
                                        </p:tgtEl>
                                      </p:cBhvr>
                                    </p:animEffect>
                                  </p:childTnLst>
                                </p:cTn>
                              </p:par>
                              <p:par>
                                <p:cTn id="68" presetID="6" presetClass="emph" presetSubtype="0" autoRev="1" fill="hold" grpId="1" nodeType="withEffect">
                                  <p:stCondLst>
                                    <p:cond delay="2800"/>
                                  </p:stCondLst>
                                  <p:childTnLst>
                                    <p:animScale>
                                      <p:cBhvr>
                                        <p:cTn id="69" dur="150" fill="hold"/>
                                        <p:tgtEl>
                                          <p:spTgt spid="19"/>
                                        </p:tgtEl>
                                      </p:cBhvr>
                                      <p:by x="110000" y="110000"/>
                                    </p:animScale>
                                  </p:childTnLst>
                                </p:cTn>
                              </p:par>
                              <p:par>
                                <p:cTn id="70" presetID="53" presetClass="entr" presetSubtype="16" fill="hold" grpId="0" nodeType="withEffect">
                                  <p:stCondLst>
                                    <p:cond delay="2200"/>
                                  </p:stCondLst>
                                  <p:childTnLst>
                                    <p:set>
                                      <p:cBhvr>
                                        <p:cTn id="71" dur="1" fill="hold">
                                          <p:stCondLst>
                                            <p:cond delay="0"/>
                                          </p:stCondLst>
                                        </p:cTn>
                                        <p:tgtEl>
                                          <p:spTgt spid="16"/>
                                        </p:tgtEl>
                                        <p:attrNameLst>
                                          <p:attrName>style.visibility</p:attrName>
                                        </p:attrNameLst>
                                      </p:cBhvr>
                                      <p:to>
                                        <p:strVal val="visible"/>
                                      </p:to>
                                    </p:set>
                                    <p:anim calcmode="lin" valueType="num">
                                      <p:cBhvr>
                                        <p:cTn id="72" dur="300" fill="hold"/>
                                        <p:tgtEl>
                                          <p:spTgt spid="16"/>
                                        </p:tgtEl>
                                        <p:attrNameLst>
                                          <p:attrName>ppt_w</p:attrName>
                                        </p:attrNameLst>
                                      </p:cBhvr>
                                      <p:tavLst>
                                        <p:tav tm="0">
                                          <p:val>
                                            <p:fltVal val="0"/>
                                          </p:val>
                                        </p:tav>
                                        <p:tav tm="100000">
                                          <p:val>
                                            <p:strVal val="#ppt_w"/>
                                          </p:val>
                                        </p:tav>
                                      </p:tavLst>
                                    </p:anim>
                                    <p:anim calcmode="lin" valueType="num">
                                      <p:cBhvr>
                                        <p:cTn id="73" dur="300" fill="hold"/>
                                        <p:tgtEl>
                                          <p:spTgt spid="16"/>
                                        </p:tgtEl>
                                        <p:attrNameLst>
                                          <p:attrName>ppt_h</p:attrName>
                                        </p:attrNameLst>
                                      </p:cBhvr>
                                      <p:tavLst>
                                        <p:tav tm="0">
                                          <p:val>
                                            <p:fltVal val="0"/>
                                          </p:val>
                                        </p:tav>
                                        <p:tav tm="100000">
                                          <p:val>
                                            <p:strVal val="#ppt_h"/>
                                          </p:val>
                                        </p:tav>
                                      </p:tavLst>
                                    </p:anim>
                                    <p:animEffect transition="in" filter="fade">
                                      <p:cBhvr>
                                        <p:cTn id="74" dur="300"/>
                                        <p:tgtEl>
                                          <p:spTgt spid="16"/>
                                        </p:tgtEl>
                                      </p:cBhvr>
                                    </p:animEffect>
                                  </p:childTnLst>
                                </p:cTn>
                              </p:par>
                              <p:par>
                                <p:cTn id="75" presetID="6" presetClass="emph" presetSubtype="0" autoRev="1" fill="hold" grpId="1" nodeType="withEffect">
                                  <p:stCondLst>
                                    <p:cond delay="2500"/>
                                  </p:stCondLst>
                                  <p:childTnLst>
                                    <p:animScale>
                                      <p:cBhvr>
                                        <p:cTn id="76" dur="150" fill="hold"/>
                                        <p:tgtEl>
                                          <p:spTgt spid="16"/>
                                        </p:tgtEl>
                                      </p:cBhvr>
                                      <p:by x="110000" y="110000"/>
                                    </p:animScale>
                                  </p:childTnLst>
                                </p:cTn>
                              </p:par>
                              <p:par>
                                <p:cTn id="77" presetID="53" presetClass="entr" presetSubtype="16" fill="hold" grpId="0" nodeType="withEffect">
                                  <p:stCondLst>
                                    <p:cond delay="23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Effect transition="in" filter="fade">
                                      <p:cBhvr>
                                        <p:cTn id="81" dur="300"/>
                                        <p:tgtEl>
                                          <p:spTgt spid="11"/>
                                        </p:tgtEl>
                                      </p:cBhvr>
                                    </p:animEffect>
                                  </p:childTnLst>
                                </p:cTn>
                              </p:par>
                              <p:par>
                                <p:cTn id="82" presetID="6" presetClass="emph" presetSubtype="0" autoRev="1" fill="hold" grpId="1" nodeType="withEffect">
                                  <p:stCondLst>
                                    <p:cond delay="2600"/>
                                  </p:stCondLst>
                                  <p:childTnLst>
                                    <p:animScale>
                                      <p:cBhvr>
                                        <p:cTn id="83" dur="150" fill="hold"/>
                                        <p:tgtEl>
                                          <p:spTgt spid="11"/>
                                        </p:tgtEl>
                                      </p:cBhvr>
                                      <p:by x="110000" y="110000"/>
                                    </p:animScale>
                                  </p:childTnLst>
                                </p:cTn>
                              </p:par>
                              <p:par>
                                <p:cTn id="84" presetID="53" presetClass="entr" presetSubtype="16" fill="hold" grpId="0" nodeType="withEffect">
                                  <p:stCondLst>
                                    <p:cond delay="2400"/>
                                  </p:stCondLst>
                                  <p:childTnLst>
                                    <p:set>
                                      <p:cBhvr>
                                        <p:cTn id="85" dur="1" fill="hold">
                                          <p:stCondLst>
                                            <p:cond delay="0"/>
                                          </p:stCondLst>
                                        </p:cTn>
                                        <p:tgtEl>
                                          <p:spTgt spid="14"/>
                                        </p:tgtEl>
                                        <p:attrNameLst>
                                          <p:attrName>style.visibility</p:attrName>
                                        </p:attrNameLst>
                                      </p:cBhvr>
                                      <p:to>
                                        <p:strVal val="visible"/>
                                      </p:to>
                                    </p:set>
                                    <p:anim calcmode="lin" valueType="num">
                                      <p:cBhvr>
                                        <p:cTn id="86" dur="300" fill="hold"/>
                                        <p:tgtEl>
                                          <p:spTgt spid="14"/>
                                        </p:tgtEl>
                                        <p:attrNameLst>
                                          <p:attrName>ppt_w</p:attrName>
                                        </p:attrNameLst>
                                      </p:cBhvr>
                                      <p:tavLst>
                                        <p:tav tm="0">
                                          <p:val>
                                            <p:fltVal val="0"/>
                                          </p:val>
                                        </p:tav>
                                        <p:tav tm="100000">
                                          <p:val>
                                            <p:strVal val="#ppt_w"/>
                                          </p:val>
                                        </p:tav>
                                      </p:tavLst>
                                    </p:anim>
                                    <p:anim calcmode="lin" valueType="num">
                                      <p:cBhvr>
                                        <p:cTn id="87" dur="300" fill="hold"/>
                                        <p:tgtEl>
                                          <p:spTgt spid="14"/>
                                        </p:tgtEl>
                                        <p:attrNameLst>
                                          <p:attrName>ppt_h</p:attrName>
                                        </p:attrNameLst>
                                      </p:cBhvr>
                                      <p:tavLst>
                                        <p:tav tm="0">
                                          <p:val>
                                            <p:fltVal val="0"/>
                                          </p:val>
                                        </p:tav>
                                        <p:tav tm="100000">
                                          <p:val>
                                            <p:strVal val="#ppt_h"/>
                                          </p:val>
                                        </p:tav>
                                      </p:tavLst>
                                    </p:anim>
                                    <p:animEffect transition="in" filter="fade">
                                      <p:cBhvr>
                                        <p:cTn id="88" dur="300"/>
                                        <p:tgtEl>
                                          <p:spTgt spid="14"/>
                                        </p:tgtEl>
                                      </p:cBhvr>
                                    </p:animEffect>
                                  </p:childTnLst>
                                </p:cTn>
                              </p:par>
                              <p:par>
                                <p:cTn id="89" presetID="6" presetClass="emph" presetSubtype="0" autoRev="1" fill="hold" grpId="1" nodeType="withEffect">
                                  <p:stCondLst>
                                    <p:cond delay="2700"/>
                                  </p:stCondLst>
                                  <p:childTnLst>
                                    <p:animScale>
                                      <p:cBhvr>
                                        <p:cTn id="90" dur="150" fill="hold"/>
                                        <p:tgtEl>
                                          <p:spTgt spid="14"/>
                                        </p:tgtEl>
                                      </p:cBhvr>
                                      <p:by x="110000" y="110000"/>
                                    </p:animScale>
                                  </p:childTnLst>
                                </p:cTn>
                              </p:par>
                              <p:par>
                                <p:cTn id="91" presetID="53" presetClass="entr" presetSubtype="16" fill="hold" grpId="0" nodeType="withEffect">
                                  <p:stCondLst>
                                    <p:cond delay="2500"/>
                                  </p:stCondLst>
                                  <p:childTnLst>
                                    <p:set>
                                      <p:cBhvr>
                                        <p:cTn id="92" dur="1" fill="hold">
                                          <p:stCondLst>
                                            <p:cond delay="0"/>
                                          </p:stCondLst>
                                        </p:cTn>
                                        <p:tgtEl>
                                          <p:spTgt spid="20"/>
                                        </p:tgtEl>
                                        <p:attrNameLst>
                                          <p:attrName>style.visibility</p:attrName>
                                        </p:attrNameLst>
                                      </p:cBhvr>
                                      <p:to>
                                        <p:strVal val="visible"/>
                                      </p:to>
                                    </p:set>
                                    <p:anim calcmode="lin" valueType="num">
                                      <p:cBhvr>
                                        <p:cTn id="93" dur="300" fill="hold"/>
                                        <p:tgtEl>
                                          <p:spTgt spid="20"/>
                                        </p:tgtEl>
                                        <p:attrNameLst>
                                          <p:attrName>ppt_w</p:attrName>
                                        </p:attrNameLst>
                                      </p:cBhvr>
                                      <p:tavLst>
                                        <p:tav tm="0">
                                          <p:val>
                                            <p:fltVal val="0"/>
                                          </p:val>
                                        </p:tav>
                                        <p:tav tm="100000">
                                          <p:val>
                                            <p:strVal val="#ppt_w"/>
                                          </p:val>
                                        </p:tav>
                                      </p:tavLst>
                                    </p:anim>
                                    <p:anim calcmode="lin" valueType="num">
                                      <p:cBhvr>
                                        <p:cTn id="94" dur="300" fill="hold"/>
                                        <p:tgtEl>
                                          <p:spTgt spid="20"/>
                                        </p:tgtEl>
                                        <p:attrNameLst>
                                          <p:attrName>ppt_h</p:attrName>
                                        </p:attrNameLst>
                                      </p:cBhvr>
                                      <p:tavLst>
                                        <p:tav tm="0">
                                          <p:val>
                                            <p:fltVal val="0"/>
                                          </p:val>
                                        </p:tav>
                                        <p:tav tm="100000">
                                          <p:val>
                                            <p:strVal val="#ppt_h"/>
                                          </p:val>
                                        </p:tav>
                                      </p:tavLst>
                                    </p:anim>
                                    <p:animEffect transition="in" filter="fade">
                                      <p:cBhvr>
                                        <p:cTn id="95" dur="300"/>
                                        <p:tgtEl>
                                          <p:spTgt spid="20"/>
                                        </p:tgtEl>
                                      </p:cBhvr>
                                    </p:animEffect>
                                  </p:childTnLst>
                                </p:cTn>
                              </p:par>
                              <p:par>
                                <p:cTn id="96" presetID="6" presetClass="emph" presetSubtype="0" autoRev="1" fill="hold" grpId="1" nodeType="withEffect">
                                  <p:stCondLst>
                                    <p:cond delay="2800"/>
                                  </p:stCondLst>
                                  <p:childTnLst>
                                    <p:animScale>
                                      <p:cBhvr>
                                        <p:cTn id="97" dur="150" fill="hold"/>
                                        <p:tgtEl>
                                          <p:spTgt spid="20"/>
                                        </p:tgtEl>
                                      </p:cBhvr>
                                      <p:by x="110000" y="110000"/>
                                    </p:animScale>
                                  </p:childTnLst>
                                </p:cTn>
                              </p:par>
                              <p:par>
                                <p:cTn id="98" presetID="53" presetClass="entr" presetSubtype="16" fill="hold" grpId="0" nodeType="withEffect">
                                  <p:stCondLst>
                                    <p:cond delay="2600"/>
                                  </p:stCondLst>
                                  <p:childTnLst>
                                    <p:set>
                                      <p:cBhvr>
                                        <p:cTn id="99" dur="1" fill="hold">
                                          <p:stCondLst>
                                            <p:cond delay="0"/>
                                          </p:stCondLst>
                                        </p:cTn>
                                        <p:tgtEl>
                                          <p:spTgt spid="10"/>
                                        </p:tgtEl>
                                        <p:attrNameLst>
                                          <p:attrName>style.visibility</p:attrName>
                                        </p:attrNameLst>
                                      </p:cBhvr>
                                      <p:to>
                                        <p:strVal val="visible"/>
                                      </p:to>
                                    </p:set>
                                    <p:anim calcmode="lin" valueType="num">
                                      <p:cBhvr>
                                        <p:cTn id="100" dur="300" fill="hold"/>
                                        <p:tgtEl>
                                          <p:spTgt spid="10"/>
                                        </p:tgtEl>
                                        <p:attrNameLst>
                                          <p:attrName>ppt_w</p:attrName>
                                        </p:attrNameLst>
                                      </p:cBhvr>
                                      <p:tavLst>
                                        <p:tav tm="0">
                                          <p:val>
                                            <p:fltVal val="0"/>
                                          </p:val>
                                        </p:tav>
                                        <p:tav tm="100000">
                                          <p:val>
                                            <p:strVal val="#ppt_w"/>
                                          </p:val>
                                        </p:tav>
                                      </p:tavLst>
                                    </p:anim>
                                    <p:anim calcmode="lin" valueType="num">
                                      <p:cBhvr>
                                        <p:cTn id="101" dur="300" fill="hold"/>
                                        <p:tgtEl>
                                          <p:spTgt spid="10"/>
                                        </p:tgtEl>
                                        <p:attrNameLst>
                                          <p:attrName>ppt_h</p:attrName>
                                        </p:attrNameLst>
                                      </p:cBhvr>
                                      <p:tavLst>
                                        <p:tav tm="0">
                                          <p:val>
                                            <p:fltVal val="0"/>
                                          </p:val>
                                        </p:tav>
                                        <p:tav tm="100000">
                                          <p:val>
                                            <p:strVal val="#ppt_h"/>
                                          </p:val>
                                        </p:tav>
                                      </p:tavLst>
                                    </p:anim>
                                    <p:animEffect transition="in" filter="fade">
                                      <p:cBhvr>
                                        <p:cTn id="102" dur="300"/>
                                        <p:tgtEl>
                                          <p:spTgt spid="10"/>
                                        </p:tgtEl>
                                      </p:cBhvr>
                                    </p:animEffect>
                                  </p:childTnLst>
                                </p:cTn>
                              </p:par>
                              <p:par>
                                <p:cTn id="103" presetID="6" presetClass="emph" presetSubtype="0" autoRev="1" fill="hold" grpId="1" nodeType="withEffect">
                                  <p:stCondLst>
                                    <p:cond delay="2900"/>
                                  </p:stCondLst>
                                  <p:childTnLst>
                                    <p:animScale>
                                      <p:cBhvr>
                                        <p:cTn id="104" dur="150" fill="hold"/>
                                        <p:tgtEl>
                                          <p:spTgt spid="10"/>
                                        </p:tgtEl>
                                      </p:cBhvr>
                                      <p:by x="110000" y="110000"/>
                                    </p:animScale>
                                  </p:childTnLst>
                                </p:cTn>
                              </p:par>
                              <p:par>
                                <p:cTn id="105" presetID="53" presetClass="entr" presetSubtype="16" fill="hold" grpId="0" nodeType="withEffect">
                                  <p:stCondLst>
                                    <p:cond delay="27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300" fill="hold"/>
                                        <p:tgtEl>
                                          <p:spTgt spid="18"/>
                                        </p:tgtEl>
                                        <p:attrNameLst>
                                          <p:attrName>ppt_w</p:attrName>
                                        </p:attrNameLst>
                                      </p:cBhvr>
                                      <p:tavLst>
                                        <p:tav tm="0">
                                          <p:val>
                                            <p:fltVal val="0"/>
                                          </p:val>
                                        </p:tav>
                                        <p:tav tm="100000">
                                          <p:val>
                                            <p:strVal val="#ppt_w"/>
                                          </p:val>
                                        </p:tav>
                                      </p:tavLst>
                                    </p:anim>
                                    <p:anim calcmode="lin" valueType="num">
                                      <p:cBhvr>
                                        <p:cTn id="108" dur="300" fill="hold"/>
                                        <p:tgtEl>
                                          <p:spTgt spid="18"/>
                                        </p:tgtEl>
                                        <p:attrNameLst>
                                          <p:attrName>ppt_h</p:attrName>
                                        </p:attrNameLst>
                                      </p:cBhvr>
                                      <p:tavLst>
                                        <p:tav tm="0">
                                          <p:val>
                                            <p:fltVal val="0"/>
                                          </p:val>
                                        </p:tav>
                                        <p:tav tm="100000">
                                          <p:val>
                                            <p:strVal val="#ppt_h"/>
                                          </p:val>
                                        </p:tav>
                                      </p:tavLst>
                                    </p:anim>
                                    <p:animEffect transition="in" filter="fade">
                                      <p:cBhvr>
                                        <p:cTn id="109" dur="300"/>
                                        <p:tgtEl>
                                          <p:spTgt spid="18"/>
                                        </p:tgtEl>
                                      </p:cBhvr>
                                    </p:animEffect>
                                  </p:childTnLst>
                                </p:cTn>
                              </p:par>
                              <p:par>
                                <p:cTn id="110" presetID="6" presetClass="emph" presetSubtype="0" autoRev="1" fill="hold" grpId="1" nodeType="withEffect">
                                  <p:stCondLst>
                                    <p:cond delay="3000"/>
                                  </p:stCondLst>
                                  <p:childTnLst>
                                    <p:animScale>
                                      <p:cBhvr>
                                        <p:cTn id="111" dur="150" fill="hold"/>
                                        <p:tgtEl>
                                          <p:spTgt spid="18"/>
                                        </p:tgtEl>
                                      </p:cBhvr>
                                      <p:by x="110000" y="110000"/>
                                    </p:animScale>
                                  </p:childTnLst>
                                </p:cTn>
                              </p:par>
                              <p:par>
                                <p:cTn id="112" presetID="53" presetClass="entr" presetSubtype="16" fill="hold" grpId="0" nodeType="withEffect">
                                  <p:stCondLst>
                                    <p:cond delay="2500"/>
                                  </p:stCondLst>
                                  <p:childTnLst>
                                    <p:set>
                                      <p:cBhvr>
                                        <p:cTn id="113" dur="1" fill="hold">
                                          <p:stCondLst>
                                            <p:cond delay="0"/>
                                          </p:stCondLst>
                                        </p:cTn>
                                        <p:tgtEl>
                                          <p:spTgt spid="17"/>
                                        </p:tgtEl>
                                        <p:attrNameLst>
                                          <p:attrName>style.visibility</p:attrName>
                                        </p:attrNameLst>
                                      </p:cBhvr>
                                      <p:to>
                                        <p:strVal val="visible"/>
                                      </p:to>
                                    </p:set>
                                    <p:anim calcmode="lin" valueType="num">
                                      <p:cBhvr>
                                        <p:cTn id="114" dur="300" fill="hold"/>
                                        <p:tgtEl>
                                          <p:spTgt spid="17"/>
                                        </p:tgtEl>
                                        <p:attrNameLst>
                                          <p:attrName>ppt_w</p:attrName>
                                        </p:attrNameLst>
                                      </p:cBhvr>
                                      <p:tavLst>
                                        <p:tav tm="0">
                                          <p:val>
                                            <p:fltVal val="0"/>
                                          </p:val>
                                        </p:tav>
                                        <p:tav tm="100000">
                                          <p:val>
                                            <p:strVal val="#ppt_w"/>
                                          </p:val>
                                        </p:tav>
                                      </p:tavLst>
                                    </p:anim>
                                    <p:anim calcmode="lin" valueType="num">
                                      <p:cBhvr>
                                        <p:cTn id="115" dur="300" fill="hold"/>
                                        <p:tgtEl>
                                          <p:spTgt spid="17"/>
                                        </p:tgtEl>
                                        <p:attrNameLst>
                                          <p:attrName>ppt_h</p:attrName>
                                        </p:attrNameLst>
                                      </p:cBhvr>
                                      <p:tavLst>
                                        <p:tav tm="0">
                                          <p:val>
                                            <p:fltVal val="0"/>
                                          </p:val>
                                        </p:tav>
                                        <p:tav tm="100000">
                                          <p:val>
                                            <p:strVal val="#ppt_h"/>
                                          </p:val>
                                        </p:tav>
                                      </p:tavLst>
                                    </p:anim>
                                    <p:animEffect transition="in" filter="fade">
                                      <p:cBhvr>
                                        <p:cTn id="116" dur="300"/>
                                        <p:tgtEl>
                                          <p:spTgt spid="17"/>
                                        </p:tgtEl>
                                      </p:cBhvr>
                                    </p:animEffect>
                                  </p:childTnLst>
                                </p:cTn>
                              </p:par>
                              <p:par>
                                <p:cTn id="117" presetID="6" presetClass="emph" presetSubtype="0" autoRev="1" fill="hold" grpId="1" nodeType="withEffect">
                                  <p:stCondLst>
                                    <p:cond delay="2800"/>
                                  </p:stCondLst>
                                  <p:childTnLst>
                                    <p:animScale>
                                      <p:cBhvr>
                                        <p:cTn id="118" dur="150" fill="hold"/>
                                        <p:tgtEl>
                                          <p:spTgt spid="17"/>
                                        </p:tgtEl>
                                      </p:cBhvr>
                                      <p:by x="110000" y="110000"/>
                                    </p:animScale>
                                  </p:childTnLst>
                                </p:cTn>
                              </p:par>
                              <p:par>
                                <p:cTn id="119" presetID="53" presetClass="entr" presetSubtype="16" fill="hold" grpId="0" nodeType="withEffect">
                                  <p:stCondLst>
                                    <p:cond delay="2600"/>
                                  </p:stCondLst>
                                  <p:childTnLst>
                                    <p:set>
                                      <p:cBhvr>
                                        <p:cTn id="120" dur="1" fill="hold">
                                          <p:stCondLst>
                                            <p:cond delay="0"/>
                                          </p:stCondLst>
                                        </p:cTn>
                                        <p:tgtEl>
                                          <p:spTgt spid="12"/>
                                        </p:tgtEl>
                                        <p:attrNameLst>
                                          <p:attrName>style.visibility</p:attrName>
                                        </p:attrNameLst>
                                      </p:cBhvr>
                                      <p:to>
                                        <p:strVal val="visible"/>
                                      </p:to>
                                    </p:set>
                                    <p:anim calcmode="lin" valueType="num">
                                      <p:cBhvr>
                                        <p:cTn id="121" dur="300" fill="hold"/>
                                        <p:tgtEl>
                                          <p:spTgt spid="12"/>
                                        </p:tgtEl>
                                        <p:attrNameLst>
                                          <p:attrName>ppt_w</p:attrName>
                                        </p:attrNameLst>
                                      </p:cBhvr>
                                      <p:tavLst>
                                        <p:tav tm="0">
                                          <p:val>
                                            <p:fltVal val="0"/>
                                          </p:val>
                                        </p:tav>
                                        <p:tav tm="100000">
                                          <p:val>
                                            <p:strVal val="#ppt_w"/>
                                          </p:val>
                                        </p:tav>
                                      </p:tavLst>
                                    </p:anim>
                                    <p:anim calcmode="lin" valueType="num">
                                      <p:cBhvr>
                                        <p:cTn id="122" dur="300" fill="hold"/>
                                        <p:tgtEl>
                                          <p:spTgt spid="12"/>
                                        </p:tgtEl>
                                        <p:attrNameLst>
                                          <p:attrName>ppt_h</p:attrName>
                                        </p:attrNameLst>
                                      </p:cBhvr>
                                      <p:tavLst>
                                        <p:tav tm="0">
                                          <p:val>
                                            <p:fltVal val="0"/>
                                          </p:val>
                                        </p:tav>
                                        <p:tav tm="100000">
                                          <p:val>
                                            <p:strVal val="#ppt_h"/>
                                          </p:val>
                                        </p:tav>
                                      </p:tavLst>
                                    </p:anim>
                                    <p:animEffect transition="in" filter="fade">
                                      <p:cBhvr>
                                        <p:cTn id="123" dur="300"/>
                                        <p:tgtEl>
                                          <p:spTgt spid="12"/>
                                        </p:tgtEl>
                                      </p:cBhvr>
                                    </p:animEffect>
                                  </p:childTnLst>
                                </p:cTn>
                              </p:par>
                              <p:par>
                                <p:cTn id="124" presetID="6" presetClass="emph" presetSubtype="0" autoRev="1" fill="hold" grpId="1" nodeType="withEffect">
                                  <p:stCondLst>
                                    <p:cond delay="2900"/>
                                  </p:stCondLst>
                                  <p:childTnLst>
                                    <p:animScale>
                                      <p:cBhvr>
                                        <p:cTn id="125" dur="150" fill="hold"/>
                                        <p:tgtEl>
                                          <p:spTgt spid="12"/>
                                        </p:tgtEl>
                                      </p:cBhvr>
                                      <p:by x="110000" y="110000"/>
                                    </p:animScale>
                                  </p:childTnLst>
                                </p:cTn>
                              </p:par>
                              <p:par>
                                <p:cTn id="126" presetID="53" presetClass="entr" presetSubtype="16" fill="hold" grpId="0" nodeType="withEffect">
                                  <p:stCondLst>
                                    <p:cond delay="240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300" fill="hold"/>
                                        <p:tgtEl>
                                          <p:spTgt spid="15"/>
                                        </p:tgtEl>
                                        <p:attrNameLst>
                                          <p:attrName>ppt_w</p:attrName>
                                        </p:attrNameLst>
                                      </p:cBhvr>
                                      <p:tavLst>
                                        <p:tav tm="0">
                                          <p:val>
                                            <p:fltVal val="0"/>
                                          </p:val>
                                        </p:tav>
                                        <p:tav tm="100000">
                                          <p:val>
                                            <p:strVal val="#ppt_w"/>
                                          </p:val>
                                        </p:tav>
                                      </p:tavLst>
                                    </p:anim>
                                    <p:anim calcmode="lin" valueType="num">
                                      <p:cBhvr>
                                        <p:cTn id="129" dur="300" fill="hold"/>
                                        <p:tgtEl>
                                          <p:spTgt spid="15"/>
                                        </p:tgtEl>
                                        <p:attrNameLst>
                                          <p:attrName>ppt_h</p:attrName>
                                        </p:attrNameLst>
                                      </p:cBhvr>
                                      <p:tavLst>
                                        <p:tav tm="0">
                                          <p:val>
                                            <p:fltVal val="0"/>
                                          </p:val>
                                        </p:tav>
                                        <p:tav tm="100000">
                                          <p:val>
                                            <p:strVal val="#ppt_h"/>
                                          </p:val>
                                        </p:tav>
                                      </p:tavLst>
                                    </p:anim>
                                    <p:animEffect transition="in" filter="fade">
                                      <p:cBhvr>
                                        <p:cTn id="130" dur="300"/>
                                        <p:tgtEl>
                                          <p:spTgt spid="15"/>
                                        </p:tgtEl>
                                      </p:cBhvr>
                                    </p:animEffect>
                                  </p:childTnLst>
                                </p:cTn>
                              </p:par>
                              <p:par>
                                <p:cTn id="131" presetID="6" presetClass="emph" presetSubtype="0" autoRev="1" fill="hold" grpId="1" nodeType="withEffect">
                                  <p:stCondLst>
                                    <p:cond delay="2700"/>
                                  </p:stCondLst>
                                  <p:childTnLst>
                                    <p:animScale>
                                      <p:cBhvr>
                                        <p:cTn id="132" dur="150" fill="hold"/>
                                        <p:tgtEl>
                                          <p:spTgt spid="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9" grpId="0" bldLvl="0" animBg="1"/>
      <p:bldP spid="9" grpId="1"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3" grpId="0" bldLvl="0" animBg="1"/>
      <p:bldP spid="23" grpId="1" bldLvl="0" animBg="1"/>
      <p:bldP spid="24" grpId="0" bldLvl="0" animBg="1"/>
      <p:bldP spid="24" grpId="1" bldLvl="0" animBg="1"/>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2293" name="Text Box 3"/>
          <p:cNvSpPr txBox="1">
            <a:spLocks noChangeArrowheads="1"/>
          </p:cNvSpPr>
          <p:nvPr/>
        </p:nvSpPr>
        <p:spPr bwMode="auto">
          <a:xfrm>
            <a:off x="971600" y="188640"/>
            <a:ext cx="5256212" cy="523220"/>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anose="020F0502020204030204" charset="0"/>
                <a:ea typeface="楷体_GB2312" pitchFamily="49" charset="-122"/>
              </a:rPr>
              <a:t>九年级数学</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下    新课标</a:t>
            </a:r>
            <a:r>
              <a:rPr lang="en-US" altLang="zh-CN" sz="2800" b="1" dirty="0" smtClean="0">
                <a:solidFill>
                  <a:srgbClr val="CC0000"/>
                </a:solidFill>
                <a:latin typeface="Calibri" panose="020F0502020204030204" charset="0"/>
                <a:ea typeface="楷体_GB2312" pitchFamily="49" charset="-122"/>
              </a:rPr>
              <a:t>[</a:t>
            </a:r>
            <a:r>
              <a:rPr lang="zh-CN" altLang="en-US" sz="2800" b="1" dirty="0" smtClean="0">
                <a:solidFill>
                  <a:srgbClr val="CC0000"/>
                </a:solidFill>
                <a:latin typeface="Calibri" panose="020F0502020204030204" charset="0"/>
                <a:ea typeface="楷体_GB2312" pitchFamily="49" charset="-122"/>
              </a:rPr>
              <a:t>人</a:t>
            </a:r>
            <a:r>
              <a:rPr lang="en-US" altLang="zh-CN" sz="2800" b="1" dirty="0" smtClean="0">
                <a:solidFill>
                  <a:srgbClr val="CC0000"/>
                </a:solidFill>
                <a:latin typeface="Calibri" panose="020F0502020204030204" charset="0"/>
                <a:ea typeface="楷体_GB2312" pitchFamily="49" charset="-122"/>
              </a:rPr>
              <a:t>]</a:t>
            </a:r>
            <a:endParaRPr lang="zh-CN" altLang="en-US" sz="3200" b="1" dirty="0">
              <a:solidFill>
                <a:srgbClr val="CC0000"/>
              </a:solidFill>
              <a:latin typeface="Calibri" panose="020F0502020204030204" charset="0"/>
              <a:ea typeface="楷体_GB2312" pitchFamily="49" charset="-122"/>
            </a:endParaRPr>
          </a:p>
        </p:txBody>
      </p:sp>
      <p:sp>
        <p:nvSpPr>
          <p:cNvPr id="12294" name="TextBox 16"/>
          <p:cNvSpPr txBox="1">
            <a:spLocks noChangeArrowheads="1"/>
          </p:cNvSpPr>
          <p:nvPr/>
        </p:nvSpPr>
        <p:spPr bwMode="auto">
          <a:xfrm>
            <a:off x="1403648" y="1340768"/>
            <a:ext cx="5832426" cy="584775"/>
          </a:xfrm>
          <a:prstGeom prst="rect">
            <a:avLst/>
          </a:prstGeom>
          <a:noFill/>
          <a:ln w="9525">
            <a:noFill/>
            <a:miter lim="800000"/>
          </a:ln>
        </p:spPr>
        <p:txBody>
          <a:bodyPr wrap="square">
            <a:spAutoFit/>
          </a:bodyPr>
          <a:lstStyle/>
          <a:p>
            <a:r>
              <a:rPr lang="zh-CN" altLang="en-US" sz="3200" b="1" dirty="0" smtClean="0">
                <a:solidFill>
                  <a:srgbClr val="CC0000"/>
                </a:solidFill>
                <a:latin typeface="Calibri" panose="020F0502020204030204" charset="0"/>
              </a:rPr>
              <a:t>    第二十</a:t>
            </a:r>
            <a:r>
              <a:rPr lang="zh-CN" altLang="en-US" sz="3200" b="1" dirty="0" smtClean="0">
                <a:solidFill>
                  <a:srgbClr val="CC0000"/>
                </a:solidFill>
                <a:latin typeface="Calibri" panose="020F0502020204030204" charset="0"/>
              </a:rPr>
              <a:t>八</a:t>
            </a:r>
            <a:r>
              <a:rPr lang="zh-CN" altLang="en-US" sz="3200" b="1" dirty="0" smtClean="0">
                <a:solidFill>
                  <a:srgbClr val="CC0000"/>
                </a:solidFill>
                <a:latin typeface="Calibri" panose="020F0502020204030204" charset="0"/>
              </a:rPr>
              <a:t>章       锐角三角函数</a:t>
            </a:r>
            <a:endParaRPr lang="zh-CN" altLang="en-US" sz="3200" b="1" dirty="0">
              <a:solidFill>
                <a:srgbClr val="CC0000"/>
              </a:solidFill>
              <a:latin typeface="Calibri" panose="020F0502020204030204" charset="0"/>
            </a:endParaRPr>
          </a:p>
        </p:txBody>
      </p:sp>
      <p:grpSp>
        <p:nvGrpSpPr>
          <p:cNvPr id="2" name="Group 4"/>
          <p:cNvGrpSpPr/>
          <p:nvPr/>
        </p:nvGrpSpPr>
        <p:grpSpPr bwMode="auto">
          <a:xfrm>
            <a:off x="1403350" y="5300663"/>
            <a:ext cx="2016125" cy="1009650"/>
            <a:chOff x="340" y="3022"/>
            <a:chExt cx="1270" cy="636"/>
          </a:xfrm>
        </p:grpSpPr>
        <p:sp>
          <p:nvSpPr>
            <p:cNvPr id="12297" name="Oval 5"/>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298" name="Rectangle 6">
              <a:hlinkClick r:id="rId2" tooltip="" action="ppaction://hlinksldjump"/>
            </p:cNvPr>
            <p:cNvSpPr>
              <a:spLocks noChangeArrowheads="1"/>
            </p:cNvSpPr>
            <p:nvPr/>
          </p:nvSpPr>
          <p:spPr bwMode="auto">
            <a:xfrm>
              <a:off x="340" y="3149"/>
              <a:ext cx="1270" cy="327"/>
            </a:xfrm>
            <a:prstGeom prst="rect">
              <a:avLst/>
            </a:prstGeom>
            <a:noFill/>
            <a:ln w="9525">
              <a:noFill/>
              <a:miter lim="800000"/>
            </a:ln>
          </p:spPr>
          <p:txBody>
            <a:bodyPr>
              <a:spAutoFit/>
            </a:bodyPr>
            <a:lstStyle/>
            <a:p>
              <a:r>
                <a:rPr lang="zh-CN" altLang="en-US" sz="2800" dirty="0">
                  <a:latin typeface="宋体" panose="02010600030101010101" pitchFamily="2" charset="-122"/>
                </a:rPr>
                <a:t> </a:t>
              </a:r>
              <a:r>
                <a:rPr lang="zh-CN" altLang="en-US" sz="2800" b="1" dirty="0">
                  <a:solidFill>
                    <a:srgbClr val="CC0000"/>
                  </a:solidFill>
                  <a:latin typeface="宋体" panose="02010600030101010101" pitchFamily="2" charset="-122"/>
                </a:rPr>
                <a:t>学习新知</a:t>
              </a:r>
              <a:endParaRPr lang="zh-CN" altLang="en-US" sz="2800" b="1" dirty="0">
                <a:solidFill>
                  <a:srgbClr val="CC0000"/>
                </a:solidFill>
                <a:latin typeface="宋体" panose="02010600030101010101" pitchFamily="2" charset="-122"/>
              </a:endParaRPr>
            </a:p>
          </p:txBody>
        </p:sp>
      </p:grpSp>
      <p:grpSp>
        <p:nvGrpSpPr>
          <p:cNvPr id="3" name="Group 7"/>
          <p:cNvGrpSpPr/>
          <p:nvPr/>
        </p:nvGrpSpPr>
        <p:grpSpPr bwMode="auto">
          <a:xfrm>
            <a:off x="4932363" y="5229225"/>
            <a:ext cx="2160587" cy="1009650"/>
            <a:chOff x="2018" y="2976"/>
            <a:chExt cx="1361" cy="636"/>
          </a:xfrm>
        </p:grpSpPr>
        <p:sp>
          <p:nvSpPr>
            <p:cNvPr id="12300" name="Oval 8"/>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12301" name="Rectangle 9">
              <a:hlinkClick r:id="rId3" tooltip=""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panose="02010600030101010101" pitchFamily="2" charset="-122"/>
                </a:rPr>
                <a:t>检测反馈</a:t>
              </a:r>
              <a:endParaRPr lang="zh-CN" altLang="en-US" sz="2800" b="1" dirty="0">
                <a:solidFill>
                  <a:srgbClr val="CC0000"/>
                </a:solidFill>
                <a:latin typeface="宋体" panose="02010600030101010101" pitchFamily="2" charset="-122"/>
              </a:endParaRPr>
            </a:p>
          </p:txBody>
        </p:sp>
      </p:grpSp>
      <p:sp>
        <p:nvSpPr>
          <p:cNvPr id="13" name="矩形 12"/>
          <p:cNvSpPr/>
          <p:nvPr/>
        </p:nvSpPr>
        <p:spPr>
          <a:xfrm>
            <a:off x="428596" y="3000372"/>
            <a:ext cx="8326318" cy="830997"/>
          </a:xfrm>
          <a:prstGeom prst="rect">
            <a:avLst/>
          </a:prstGeom>
          <a:noFill/>
        </p:spPr>
        <p:txBody>
          <a:bodyPr wrap="none" lIns="91440" tIns="45720" rIns="91440" bIns="45720">
            <a:spAutoFit/>
          </a:bodyPr>
          <a:lstStyle/>
          <a:p>
            <a:pPr algn="ctr"/>
            <a:r>
              <a:rPr 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28</a:t>
            </a:r>
            <a:r>
              <a:rPr lang="en-US" sz="4800" b="1" i="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zh-CN" altLang="en-US" sz="4800" b="1" i="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锐角</a:t>
            </a:r>
            <a:r>
              <a:rPr lang="zh-CN" alt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三角函数</a:t>
            </a:r>
            <a:r>
              <a:rPr lang="en-US" altLang="zh-CN"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zh-CN" alt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第</a:t>
            </a:r>
            <a:r>
              <a:rPr lang="en-US" altLang="zh-CN"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zh-CN" altLang="en-US"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课时</a:t>
            </a:r>
            <a:r>
              <a:rPr lang="en-US" altLang="zh-CN"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zh-CN" altLang="en-US"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pSp>
        <p:nvGrpSpPr>
          <p:cNvPr id="16399" name="Group 4"/>
          <p:cNvGrpSpPr/>
          <p:nvPr/>
        </p:nvGrpSpPr>
        <p:grpSpPr bwMode="auto">
          <a:xfrm>
            <a:off x="4842828" y="142875"/>
            <a:ext cx="2592387" cy="1008063"/>
            <a:chOff x="0" y="0"/>
            <a:chExt cx="1633" cy="635"/>
          </a:xfrm>
        </p:grpSpPr>
        <p:pic>
          <p:nvPicPr>
            <p:cNvPr id="16400" name="Picture 5" descr="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16401" name="Rectangle 2"/>
            <p:cNvSpPr txBox="1">
              <a:spLocks noChangeArrowheads="1"/>
            </p:cNvSpPr>
            <p:nvPr/>
          </p:nvSpPr>
          <p:spPr bwMode="auto">
            <a:xfrm>
              <a:off x="45" y="0"/>
              <a:ext cx="1497" cy="635"/>
            </a:xfrm>
            <a:prstGeom prst="rect">
              <a:avLst/>
            </a:prstGeom>
            <a:noFill/>
            <a:ln w="9525">
              <a:noFill/>
              <a:miter lim="800000"/>
            </a:ln>
          </p:spPr>
          <p:txBody>
            <a:bodyPr lIns="91403" tIns="45700" rIns="91403" bIns="45700" anchor="ctr"/>
            <a:lstStyle/>
            <a:p>
              <a:pPr algn="r" defTabSz="923925">
                <a:buFont typeface="Arial" panose="020B0604020202020204" pitchFamily="34" charset="0"/>
                <a:buNone/>
              </a:pPr>
              <a:r>
                <a:rPr lang="zh-CN" altLang="en-US" sz="3200" b="1">
                  <a:solidFill>
                    <a:srgbClr val="CC0000"/>
                  </a:solidFill>
                  <a:ea typeface="黑体" panose="02010609060101010101" pitchFamily="2" charset="-122"/>
                </a:rPr>
                <a:t>学 习 新 知</a:t>
              </a:r>
              <a:endParaRPr lang="zh-CN" altLang="en-US" sz="3200" b="1">
                <a:solidFill>
                  <a:srgbClr val="CC0000"/>
                </a:solidFill>
                <a:ea typeface="黑体" panose="02010609060101010101" pitchFamily="2" charset="-122"/>
              </a:endParaRPr>
            </a:p>
          </p:txBody>
        </p:sp>
      </p:grpSp>
      <p:sp>
        <p:nvSpPr>
          <p:cNvPr id="10" name="矩形 9"/>
          <p:cNvSpPr/>
          <p:nvPr/>
        </p:nvSpPr>
        <p:spPr>
          <a:xfrm>
            <a:off x="1000100" y="142852"/>
            <a:ext cx="1620957" cy="523220"/>
          </a:xfrm>
          <a:prstGeom prst="rect">
            <a:avLst/>
          </a:prstGeom>
        </p:spPr>
        <p:txBody>
          <a:bodyPr wrap="none">
            <a:spAutoFit/>
          </a:bodyPr>
          <a:lstStyle/>
          <a:p>
            <a:r>
              <a:rPr lang="zh-CN" altLang="en-US" sz="2800" b="1" dirty="0" smtClean="0">
                <a:solidFill>
                  <a:srgbClr val="FF0000"/>
                </a:solidFill>
                <a:latin typeface="宋体" panose="02010600030101010101" pitchFamily="2" charset="-122"/>
                <a:ea typeface="宋体" panose="02010600030101010101" pitchFamily="2" charset="-122"/>
              </a:rPr>
              <a:t>问题思考</a:t>
            </a:r>
            <a:endParaRPr lang="zh-CN" altLang="en-US" sz="3200" b="1" dirty="0">
              <a:solidFill>
                <a:srgbClr val="FF0000"/>
              </a:solidFill>
            </a:endParaRPr>
          </a:p>
        </p:txBody>
      </p:sp>
      <p:sp>
        <p:nvSpPr>
          <p:cNvPr id="5121" name="Rectangle 1"/>
          <p:cNvSpPr>
            <a:spLocks noChangeArrowheads="1"/>
          </p:cNvSpPr>
          <p:nvPr/>
        </p:nvSpPr>
        <p:spPr bwMode="auto">
          <a:xfrm>
            <a:off x="285720" y="1000108"/>
            <a:ext cx="3714776" cy="390876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意大利比萨斜塔在</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1350</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年落成时就已倾斜，其塔顶中心点偏离垂直中心线</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1972</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年比萨地区发生地震，这座高</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54</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的斜塔在大幅度摇摆后仍巍然屹立，但塔顶中心点偏离垂直中心线增至</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，而且还在继续倾斜，有倒塌的危险</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当地从</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1990</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年起对斜塔维修纠偏，</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2001</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年竣工，此时塔顶中心点偏离垂直中心线的距离比纠偏前减少了</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43</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0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0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7" name="矩形 6"/>
          <p:cNvSpPr/>
          <p:nvPr/>
        </p:nvSpPr>
        <p:spPr>
          <a:xfrm>
            <a:off x="500034" y="5072074"/>
            <a:ext cx="7072362" cy="830997"/>
          </a:xfrm>
          <a:prstGeom prst="rect">
            <a:avLst/>
          </a:prstGeom>
        </p:spPr>
        <p:txBody>
          <a:bodyPr wrap="square">
            <a:spAutoFit/>
          </a:bodyPr>
          <a:lstStyle/>
          <a:p>
            <a:r>
              <a:rPr lang="zh-CN" altLang="en-US" sz="2400" b="1" dirty="0" smtClean="0">
                <a:latin typeface="楷体_GB2312" pitchFamily="49" charset="-122"/>
                <a:ea typeface="楷体_GB2312" pitchFamily="49" charset="-122"/>
              </a:rPr>
              <a:t>你能用塔身中心线与垂直中心线所成的角来描述比萨斜塔的倾斜程度吗</a:t>
            </a:r>
            <a:r>
              <a:rPr lang="en-US" sz="2400" b="1" dirty="0" smtClean="0">
                <a:latin typeface="楷体_GB2312" pitchFamily="49" charset="-122"/>
                <a:ea typeface="楷体_GB2312" pitchFamily="49" charset="-122"/>
              </a:rPr>
              <a:t>?</a:t>
            </a:r>
            <a:endParaRPr lang="zh-CN" altLang="en-US" sz="2400" b="1" dirty="0">
              <a:latin typeface="楷体_GB2312" pitchFamily="49" charset="-122"/>
              <a:ea typeface="楷体_GB2312" pitchFamily="49" charset="-122"/>
            </a:endParaRPr>
          </a:p>
        </p:txBody>
      </p:sp>
      <p:pic>
        <p:nvPicPr>
          <p:cNvPr id="5123" name="Picture 3" descr="http://arch.hzu.edu.cn/upload/2007_03/07030612309393.jpg"/>
          <p:cNvPicPr>
            <a:picLocks noChangeAspect="1" noChangeArrowheads="1"/>
          </p:cNvPicPr>
          <p:nvPr/>
        </p:nvPicPr>
        <p:blipFill>
          <a:blip r:embed="rId3"/>
          <a:srcRect/>
          <a:stretch>
            <a:fillRect/>
          </a:stretch>
        </p:blipFill>
        <p:spPr bwMode="auto">
          <a:xfrm>
            <a:off x="3929058" y="1357298"/>
            <a:ext cx="4762500" cy="3162301"/>
          </a:xfrm>
          <a:prstGeom prst="rect">
            <a:avLst/>
          </a:prstGeom>
          <a:noFill/>
        </p:spPr>
      </p:pic>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857250" y="214630"/>
            <a:ext cx="7139940" cy="1568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为了绿化荒山，某地打算从位于山脚下的机井房沿着山坡铺设水管，在山坡上修建一座扬水站，对坡面的绿地进行喷灌</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现测得斜坡的坡角</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为</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，为使出水口的高度为</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35</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，需要准备多长的水管</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17411" name="Picture 3"/>
          <p:cNvPicPr>
            <a:picLocks noChangeAspect="1" noChangeArrowheads="1"/>
          </p:cNvPicPr>
          <p:nvPr/>
        </p:nvPicPr>
        <p:blipFill>
          <a:blip r:embed="rId2">
            <a:duotone>
              <a:prstClr val="black"/>
              <a:schemeClr val="accent6">
                <a:tint val="45000"/>
                <a:satMod val="400000"/>
              </a:schemeClr>
            </a:duotone>
          </a:blip>
          <a:stretch>
            <a:fillRect/>
          </a:stretch>
        </p:blipFill>
        <p:spPr bwMode="auto">
          <a:xfrm>
            <a:off x="5357818" y="2000240"/>
            <a:ext cx="1928826" cy="1500199"/>
          </a:xfrm>
          <a:prstGeom prst="rect">
            <a:avLst/>
          </a:prstGeom>
          <a:noFill/>
          <a:ln>
            <a:noFill/>
          </a:ln>
        </p:spPr>
      </p:pic>
      <p:sp>
        <p:nvSpPr>
          <p:cNvPr id="17412" name="Rectangle 4"/>
          <p:cNvSpPr>
            <a:spLocks noChangeArrowheads="1"/>
          </p:cNvSpPr>
          <p:nvPr/>
        </p:nvSpPr>
        <p:spPr bwMode="auto">
          <a:xfrm>
            <a:off x="285720" y="4214818"/>
            <a:ext cx="8286808"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在</a:t>
            </a:r>
            <a:r>
              <a:rPr kumimoji="0" lang="en-US" altLang="zh-CN" sz="2400" b="0" u="none" strike="noStrike" cap="none" normalizeH="0" baseline="0" dirty="0" err="1"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FF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err="1"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中，</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30</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BC</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35</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 </a:t>
            </a:r>
            <a:r>
              <a:rPr kumimoji="0" lang="en-US" altLang="zh-CN" sz="2400" b="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m</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，求</a:t>
            </a:r>
            <a:r>
              <a:rPr kumimoji="0" lang="en-US" altLang="zh-CN" sz="2400" b="0" i="1"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如右图所示</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p:txBody>
      </p:sp>
      <p:sp>
        <p:nvSpPr>
          <p:cNvPr id="10" name="矩形 9"/>
          <p:cNvSpPr/>
          <p:nvPr/>
        </p:nvSpPr>
        <p:spPr>
          <a:xfrm>
            <a:off x="642910" y="3357562"/>
            <a:ext cx="1107996" cy="461665"/>
          </a:xfrm>
          <a:prstGeom prst="rect">
            <a:avLst/>
          </a:prstGeom>
        </p:spPr>
        <p:txBody>
          <a:bodyPr wrap="none">
            <a:spAutoFit/>
          </a:bodyPr>
          <a:lstStyle/>
          <a:p>
            <a:r>
              <a:rPr lang="zh-CN" altLang="en-US" sz="2400" b="1" dirty="0" smtClean="0">
                <a:solidFill>
                  <a:srgbClr val="000000"/>
                </a:solidFill>
                <a:latin typeface="宋体" panose="02010600030101010101" pitchFamily="2" charset="-122"/>
                <a:ea typeface="宋体" panose="02010600030101010101" pitchFamily="2" charset="-122"/>
              </a:rPr>
              <a:t>思考一</a:t>
            </a:r>
            <a:endParaRPr lang="zh-CN" altLang="en-US" sz="3200" b="1" dirty="0"/>
          </a:p>
        </p:txBody>
      </p:sp>
      <p:sp>
        <p:nvSpPr>
          <p:cNvPr id="11" name="矩形 10"/>
          <p:cNvSpPr/>
          <p:nvPr/>
        </p:nvSpPr>
        <p:spPr>
          <a:xfrm>
            <a:off x="785786" y="3786190"/>
            <a:ext cx="6357982" cy="461665"/>
          </a:xfrm>
          <a:prstGeom prst="rect">
            <a:avLst/>
          </a:prstGeom>
        </p:spPr>
        <p:txBody>
          <a:bodyPr wrap="square">
            <a:spAutoFit/>
          </a:bodyPr>
          <a:lstStyle/>
          <a:p>
            <a:pPr lvl="0"/>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你能不能把该实际问题转化为几何语言</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endParaRPr lang="en-US" altLang="zh-CN" sz="2400" dirty="0" smtClean="0">
              <a:solidFill>
                <a:prstClr val="black"/>
              </a:solidFill>
              <a:latin typeface="Arial" panose="020B0604020202020204" pitchFamily="34" charset="0"/>
              <a:ea typeface="宋体" panose="02010600030101010101" pitchFamily="2" charset="-122"/>
            </a:endParaRPr>
          </a:p>
        </p:txBody>
      </p:sp>
      <p:sp>
        <p:nvSpPr>
          <p:cNvPr id="17413" name="Rectangle 5"/>
          <p:cNvSpPr>
            <a:spLocks noChangeArrowheads="1"/>
          </p:cNvSpPr>
          <p:nvPr/>
        </p:nvSpPr>
        <p:spPr bwMode="auto">
          <a:xfrm>
            <a:off x="857224" y="5072074"/>
            <a:ext cx="8001056"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你能求出</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的长度吗</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为什么</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3" name="矩形 12"/>
          <p:cNvSpPr/>
          <p:nvPr/>
        </p:nvSpPr>
        <p:spPr>
          <a:xfrm>
            <a:off x="499745" y="5643880"/>
            <a:ext cx="6726555" cy="829945"/>
          </a:xfrm>
          <a:prstGeom prst="rect">
            <a:avLst/>
          </a:prstGeom>
        </p:spPr>
        <p:txBody>
          <a:bodyPr wrap="square">
            <a:spAutoFit/>
          </a:bodyPr>
          <a:lstStyle/>
          <a:p>
            <a:r>
              <a:rPr lang="en-US" altLang="zh-CN" sz="2400" dirty="0" smtClean="0">
                <a:solidFill>
                  <a:srgbClr val="FF0000"/>
                </a:solidFill>
                <a:latin typeface="宋体" panose="02010600030101010101" pitchFamily="2" charset="-122"/>
                <a:ea typeface="宋体" panose="02010600030101010101" pitchFamily="2" charset="-122"/>
                <a:cs typeface="方正楷体_GBK"/>
              </a:rPr>
              <a:t>(</a:t>
            </a:r>
            <a:r>
              <a:rPr lang="zh-CN" altLang="en-US" sz="2400" dirty="0" smtClean="0">
                <a:solidFill>
                  <a:srgbClr val="FF0000"/>
                </a:solidFill>
                <a:latin typeface="宋体" panose="02010600030101010101" pitchFamily="2" charset="-122"/>
                <a:ea typeface="宋体" panose="02010600030101010101" pitchFamily="2" charset="-122"/>
                <a:cs typeface="方正楷体_GBK"/>
              </a:rPr>
              <a:t>根据直角三角形中</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2400" dirty="0" smtClean="0">
                <a:solidFill>
                  <a:srgbClr val="FF0000"/>
                </a:solidFill>
                <a:latin typeface="宋体" panose="02010600030101010101" pitchFamily="2" charset="-122"/>
                <a:ea typeface="宋体" panose="02010600030101010101" pitchFamily="2" charset="-122"/>
              </a:rPr>
              <a:t>°</a:t>
            </a:r>
            <a:r>
              <a:rPr lang="zh-CN" altLang="en-US" sz="2400" dirty="0" smtClean="0">
                <a:solidFill>
                  <a:srgbClr val="FF0000"/>
                </a:solidFill>
                <a:latin typeface="宋体" panose="02010600030101010101" pitchFamily="2" charset="-122"/>
                <a:ea typeface="宋体" panose="02010600030101010101" pitchFamily="2" charset="-122"/>
                <a:cs typeface="方正楷体_GBK"/>
              </a:rPr>
              <a:t>的锐角对应的直角边等于斜边的一半，可得</a:t>
            </a:r>
            <a:r>
              <a:rPr lang="en-US" altLang="zh-CN" sz="2400" i="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AB</a:t>
            </a:r>
            <a:r>
              <a:rPr lang="en-US" altLang="zh-CN" sz="2400" dirty="0" smtClean="0">
                <a:solidFill>
                  <a:srgbClr val="FF0000"/>
                </a:solidFill>
                <a:latin typeface="宋体" panose="02010600030101010101" pitchFamily="2" charset="-122"/>
                <a:ea typeface="宋体" panose="02010600030101010101" pitchFamily="2" charset="-122"/>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i="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BC</a:t>
            </a:r>
            <a:r>
              <a:rPr lang="en-US" altLang="zh-CN" sz="2400" dirty="0" smtClean="0">
                <a:solidFill>
                  <a:srgbClr val="FF0000"/>
                </a:solidFill>
                <a:latin typeface="宋体" panose="02010600030101010101" pitchFamily="2" charset="-122"/>
                <a:ea typeface="宋体" panose="02010600030101010101" pitchFamily="2" charset="-122"/>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70</a:t>
            </a:r>
            <a:r>
              <a:rPr lang="en-US" altLang="zh-CN" sz="2400" dirty="0" smtClean="0">
                <a:solidFill>
                  <a:srgbClr val="FF0000"/>
                </a:solidFill>
                <a:latin typeface="宋体" panose="02010600030101010101" pitchFamily="2" charset="-122"/>
                <a:ea typeface="宋体" panose="02010600030101010101" pitchFamily="2" charset="-122"/>
              </a:rPr>
              <a:t> </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2400" dirty="0" smtClean="0">
                <a:solidFill>
                  <a:srgbClr val="FF0000"/>
                </a:solidFill>
                <a:latin typeface="宋体" panose="02010600030101010101" pitchFamily="2" charset="-122"/>
                <a:ea typeface="宋体" panose="02010600030101010101" pitchFamily="2" charset="-122"/>
                <a:cs typeface="方正楷体_GBK"/>
              </a:rPr>
              <a:t>)</a:t>
            </a:r>
            <a:endParaRPr lang="zh-CN" altLang="en-US" sz="3200" dirty="0">
              <a:solidFill>
                <a:srgbClr val="FF0000"/>
              </a:solidFill>
            </a:endParaRPr>
          </a:p>
        </p:txBody>
      </p:sp>
      <p:pic>
        <p:nvPicPr>
          <p:cNvPr id="12" name="Picture 16" descr="pic_221087"/>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14348" y="1857364"/>
            <a:ext cx="4392612" cy="1920875"/>
          </a:xfrm>
          <a:prstGeom prst="rect">
            <a:avLst/>
          </a:prstGeom>
          <a:noFill/>
        </p:spPr>
      </p:pic>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blinds(horizontal)">
                                      <p:cBhvr>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413"/>
                                        </p:tgtEl>
                                        <p:attrNameLst>
                                          <p:attrName>style.visibility</p:attrName>
                                        </p:attrNameLst>
                                      </p:cBhvr>
                                      <p:to>
                                        <p:strVal val="visible"/>
                                      </p:to>
                                    </p:set>
                                    <p:animEffect transition="in" filter="box(in)">
                                      <p:cBhvr>
                                        <p:cTn id="17" dur="500"/>
                                        <p:tgtEl>
                                          <p:spTgt spid="174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ox(in)">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ldLvl="0" animBg="1"/>
      <p:bldP spid="11" grpId="0"/>
      <p:bldP spid="17413" grpId="0" bldLvl="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aphicFrame>
        <p:nvGraphicFramePr>
          <p:cNvPr id="20482" name="Object 2"/>
          <p:cNvGraphicFramePr>
            <a:graphicFrameLocks noChangeAspect="1"/>
          </p:cNvGraphicFramePr>
          <p:nvPr/>
        </p:nvGraphicFramePr>
        <p:xfrm>
          <a:off x="5309880" y="357166"/>
          <a:ext cx="436974" cy="615736"/>
        </p:xfrm>
        <a:graphic>
          <a:graphicData uri="http://schemas.openxmlformats.org/presentationml/2006/ole">
            <mc:AlternateContent xmlns:mc="http://schemas.openxmlformats.org/markup-compatibility/2006">
              <mc:Choice xmlns:v="urn:schemas-microsoft-com:vml" Requires="v">
                <p:oleObj spid="_x0000_s1025" name="Equation" r:id="rId2" imgW="6705600" imgH="9448800" progId="Equation.DSMT4">
                  <p:embed/>
                </p:oleObj>
              </mc:Choice>
              <mc:Fallback>
                <p:oleObj name="Equation" r:id="rId2" imgW="6705600" imgH="9448800" progId="Equation.DSMT4">
                  <p:embed/>
                  <p:pic>
                    <p:nvPicPr>
                      <p:cNvPr id="0" name="图片 1024"/>
                      <p:cNvPicPr>
                        <a:picLocks noChangeAspect="1"/>
                      </p:cNvPicPr>
                      <p:nvPr/>
                    </p:nvPicPr>
                    <p:blipFill>
                      <a:blip r:embed="rId3"/>
                      <a:stretch>
                        <a:fillRect/>
                      </a:stretch>
                    </p:blipFill>
                    <p:spPr>
                      <a:xfrm>
                        <a:off x="5309880" y="357166"/>
                        <a:ext cx="436974" cy="615736"/>
                      </a:xfrm>
                      <a:prstGeom prst="rect">
                        <a:avLst/>
                      </a:prstGeom>
                      <a:noFill/>
                      <a:ln w="9525">
                        <a:noFill/>
                      </a:ln>
                    </p:spPr>
                  </p:pic>
                </p:oleObj>
              </mc:Fallback>
            </mc:AlternateContent>
          </a:graphicData>
        </a:graphic>
      </p:graphicFrame>
      <p:sp>
        <p:nvSpPr>
          <p:cNvPr id="20485" name="Rectangle 5"/>
          <p:cNvSpPr>
            <a:spLocks noChangeArrowheads="1"/>
          </p:cNvSpPr>
          <p:nvPr/>
        </p:nvSpPr>
        <p:spPr bwMode="auto">
          <a:xfrm>
            <a:off x="94906" y="500042"/>
            <a:ext cx="7429552"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计算题目中</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的对边与斜边的比    是多少</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a:xfrm>
            <a:off x="285720" y="1000108"/>
            <a:ext cx="7929618" cy="1200329"/>
          </a:xfrm>
          <a:prstGeom prst="rect">
            <a:avLst/>
          </a:prstGeom>
        </p:spPr>
        <p:txBody>
          <a:bodyPr wrap="square">
            <a:spAutoFit/>
          </a:bodyPr>
          <a:lstStyle/>
          <a:p>
            <a:pPr>
              <a:lnSpc>
                <a:spcPct val="150000"/>
              </a:lnSpc>
            </a:pPr>
            <a:r>
              <a:rPr lang="en-US" sz="2400" dirty="0" smtClean="0">
                <a:latin typeface="Times New Roman" panose="02020603050405020304" pitchFamily="18" charset="0"/>
                <a:cs typeface="Times New Roman" panose="02020603050405020304" pitchFamily="18" charset="0"/>
              </a:rPr>
              <a:t>(4)</a:t>
            </a:r>
            <a:r>
              <a:rPr lang="zh-CN" altLang="en-US" sz="2400" dirty="0" smtClean="0">
                <a:latin typeface="Times New Roman" panose="02020603050405020304" pitchFamily="18" charset="0"/>
                <a:cs typeface="Times New Roman" panose="02020603050405020304" pitchFamily="18" charset="0"/>
              </a:rPr>
              <a:t>在该题目中，如果出水口的高度为</a:t>
            </a:r>
            <a:r>
              <a:rPr lang="en-US" sz="2400" dirty="0" smtClean="0">
                <a:latin typeface="Times New Roman" panose="02020603050405020304" pitchFamily="18" charset="0"/>
                <a:cs typeface="Times New Roman" panose="02020603050405020304" pitchFamily="18" charset="0"/>
              </a:rPr>
              <a:t>50 m</a:t>
            </a:r>
            <a:r>
              <a:rPr lang="zh-CN" altLang="en-US" sz="2400" dirty="0" smtClean="0">
                <a:latin typeface="Times New Roman" panose="02020603050405020304" pitchFamily="18" charset="0"/>
                <a:cs typeface="Times New Roman" panose="02020603050405020304" pitchFamily="18" charset="0"/>
              </a:rPr>
              <a:t>，那么需要准备多长的水管</a:t>
            </a:r>
            <a:r>
              <a:rPr lang="en-US" sz="2400" dirty="0" smtClean="0">
                <a:latin typeface="Times New Roman" panose="02020603050405020304" pitchFamily="18" charset="0"/>
                <a:cs typeface="Times New Roman" panose="02020603050405020304" pitchFamily="18" charset="0"/>
              </a:rPr>
              <a:t>?</a:t>
            </a:r>
            <a:r>
              <a:rPr lang="zh-CN" altLang="en-US" sz="2400" dirty="0" smtClean="0">
                <a:latin typeface="Times New Roman" panose="02020603050405020304" pitchFamily="18" charset="0"/>
                <a:cs typeface="Times New Roman" panose="02020603050405020304" pitchFamily="18" charset="0"/>
              </a:rPr>
              <a:t>此时        的值是多少</a:t>
            </a:r>
            <a:r>
              <a:rPr lang="en-US" sz="2400" dirty="0" smtClean="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pic>
        <p:nvPicPr>
          <p:cNvPr id="20489" name="Picture 9"/>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723900"/>
            <a:ext cx="390525" cy="847725"/>
          </a:xfrm>
          <a:prstGeom prst="rect">
            <a:avLst/>
          </a:prstGeom>
          <a:noFill/>
        </p:spPr>
      </p:pic>
      <p:sp>
        <p:nvSpPr>
          <p:cNvPr id="20491" name="Rectangle 1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sz="3200"/>
          </a:p>
        </p:txBody>
      </p:sp>
      <p:sp>
        <p:nvSpPr>
          <p:cNvPr id="20492" name="Rectangle 12"/>
          <p:cNvSpPr>
            <a:spLocks noChangeArrowheads="1"/>
          </p:cNvSpPr>
          <p:nvPr/>
        </p:nvSpPr>
        <p:spPr bwMode="auto">
          <a:xfrm>
            <a:off x="500034" y="2357430"/>
            <a:ext cx="6858048"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需要准备</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长的水管，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楷体_GBK"/>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20493" name="Rectangle 13"/>
          <p:cNvSpPr>
            <a:spLocks noChangeArrowheads="1"/>
          </p:cNvSpPr>
          <p:nvPr/>
        </p:nvSpPr>
        <p:spPr bwMode="auto">
          <a:xfrm>
            <a:off x="0" y="1571625"/>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sz="3200"/>
          </a:p>
        </p:txBody>
      </p:sp>
      <p:sp>
        <p:nvSpPr>
          <p:cNvPr id="20494" name="Rectangle 14"/>
          <p:cNvSpPr>
            <a:spLocks noChangeArrowheads="1"/>
          </p:cNvSpPr>
          <p:nvPr/>
        </p:nvSpPr>
        <p:spPr bwMode="auto">
          <a:xfrm>
            <a:off x="0" y="183832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20495" name="Object 15"/>
          <p:cNvGraphicFramePr>
            <a:graphicFrameLocks noChangeAspect="1"/>
          </p:cNvGraphicFramePr>
          <p:nvPr/>
        </p:nvGraphicFramePr>
        <p:xfrm>
          <a:off x="4286250" y="2214563"/>
          <a:ext cx="1041400" cy="768350"/>
        </p:xfrm>
        <a:graphic>
          <a:graphicData uri="http://schemas.openxmlformats.org/presentationml/2006/ole">
            <mc:AlternateContent xmlns:mc="http://schemas.openxmlformats.org/markup-compatibility/2006">
              <mc:Choice xmlns:v="urn:schemas-microsoft-com:vml" Requires="v">
                <p:oleObj spid="_x0000_s1026" name="Equation" r:id="rId5" imgW="12801600" imgH="9448800" progId="Equation.DSMT4">
                  <p:embed/>
                </p:oleObj>
              </mc:Choice>
              <mc:Fallback>
                <p:oleObj name="Equation" r:id="rId5" imgW="12801600" imgH="9448800" progId="Equation.DSMT4">
                  <p:embed/>
                  <p:pic>
                    <p:nvPicPr>
                      <p:cNvPr id="0" name="图片 1025"/>
                      <p:cNvPicPr>
                        <a:picLocks noChangeAspect="1"/>
                      </p:cNvPicPr>
                      <p:nvPr/>
                    </p:nvPicPr>
                    <p:blipFill>
                      <a:blip r:embed="rId6"/>
                      <a:stretch>
                        <a:fillRect/>
                      </a:stretch>
                    </p:blipFill>
                    <p:spPr>
                      <a:xfrm>
                        <a:off x="4286250" y="2214563"/>
                        <a:ext cx="1041400" cy="768350"/>
                      </a:xfrm>
                      <a:prstGeom prst="rect">
                        <a:avLst/>
                      </a:prstGeom>
                      <a:noFill/>
                      <a:ln w="9525">
                        <a:noFill/>
                      </a:ln>
                    </p:spPr>
                  </p:pic>
                </p:oleObj>
              </mc:Fallback>
            </mc:AlternateContent>
          </a:graphicData>
        </a:graphic>
      </p:graphicFrame>
      <p:sp>
        <p:nvSpPr>
          <p:cNvPr id="22" name="矩形 21"/>
          <p:cNvSpPr/>
          <p:nvPr/>
        </p:nvSpPr>
        <p:spPr>
          <a:xfrm>
            <a:off x="428596" y="3143248"/>
            <a:ext cx="7929618" cy="1130246"/>
          </a:xfrm>
          <a:prstGeom prst="rect">
            <a:avLst/>
          </a:prstGeom>
        </p:spPr>
        <p:txBody>
          <a:bodyPr wrap="square">
            <a:spAutoFit/>
          </a:bodyPr>
          <a:lstStyle/>
          <a:p>
            <a:pPr>
              <a:lnSpc>
                <a:spcPct val="150000"/>
              </a:lnSpc>
            </a:pPr>
            <a:r>
              <a:rPr lang="en-US" sz="2400" dirty="0" smtClean="0">
                <a:latin typeface="Times New Roman" panose="02020603050405020304" pitchFamily="18" charset="0"/>
                <a:cs typeface="Times New Roman" panose="02020603050405020304" pitchFamily="18" charset="0"/>
              </a:rPr>
              <a:t>(5)</a:t>
            </a:r>
            <a:r>
              <a:rPr lang="zh-CN" altLang="en-US" sz="2400" dirty="0" smtClean="0">
                <a:latin typeface="Times New Roman" panose="02020603050405020304" pitchFamily="18" charset="0"/>
                <a:cs typeface="Times New Roman" panose="02020603050405020304" pitchFamily="18" charset="0"/>
              </a:rPr>
              <a:t>出水口的高度改变，∠</a:t>
            </a:r>
            <a:r>
              <a:rPr lang="en-US" sz="2400" i="1" dirty="0" smtClean="0">
                <a:latin typeface="Times New Roman" panose="02020603050405020304" pitchFamily="18" charset="0"/>
                <a:cs typeface="Times New Roman" panose="02020603050405020304" pitchFamily="18" charset="0"/>
              </a:rPr>
              <a:t>A</a:t>
            </a:r>
            <a:r>
              <a:rPr lang="zh-CN" altLang="en-US" sz="2400" dirty="0" smtClean="0">
                <a:latin typeface="Times New Roman" panose="02020603050405020304" pitchFamily="18" charset="0"/>
                <a:cs typeface="Times New Roman" panose="02020603050405020304" pitchFamily="18" charset="0"/>
              </a:rPr>
              <a:t>不变时，∠</a:t>
            </a:r>
            <a:r>
              <a:rPr lang="en-US" sz="2400" i="1" dirty="0" smtClean="0">
                <a:latin typeface="Times New Roman" panose="02020603050405020304" pitchFamily="18" charset="0"/>
                <a:cs typeface="Times New Roman" panose="02020603050405020304" pitchFamily="18" charset="0"/>
              </a:rPr>
              <a:t>A</a:t>
            </a:r>
            <a:r>
              <a:rPr lang="zh-CN" altLang="en-US" sz="2400" dirty="0" smtClean="0">
                <a:latin typeface="Times New Roman" panose="02020603050405020304" pitchFamily="18" charset="0"/>
                <a:cs typeface="Times New Roman" panose="02020603050405020304" pitchFamily="18" charset="0"/>
              </a:rPr>
              <a:t>的对边与斜边的比是否变化</a:t>
            </a:r>
            <a:r>
              <a:rPr lang="en-US" sz="2400" dirty="0" smtClean="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p:txBody>
      </p:sp>
      <p:graphicFrame>
        <p:nvGraphicFramePr>
          <p:cNvPr id="23" name="Object 2"/>
          <p:cNvGraphicFramePr>
            <a:graphicFrameLocks noChangeAspect="1"/>
          </p:cNvGraphicFramePr>
          <p:nvPr/>
        </p:nvGraphicFramePr>
        <p:xfrm>
          <a:off x="8215338" y="3143248"/>
          <a:ext cx="436974" cy="615736"/>
        </p:xfrm>
        <a:graphic>
          <a:graphicData uri="http://schemas.openxmlformats.org/presentationml/2006/ole">
            <mc:AlternateContent xmlns:mc="http://schemas.openxmlformats.org/markup-compatibility/2006">
              <mc:Choice xmlns:v="urn:schemas-microsoft-com:vml" Requires="v">
                <p:oleObj spid="_x0000_s1027" name="Equation" r:id="rId7" imgW="6705600" imgH="9448800" progId="Equation.DSMT4">
                  <p:embed/>
                </p:oleObj>
              </mc:Choice>
              <mc:Fallback>
                <p:oleObj name="Equation" r:id="rId7" imgW="6705600" imgH="9448800" progId="Equation.DSMT4">
                  <p:embed/>
                  <p:pic>
                    <p:nvPicPr>
                      <p:cNvPr id="0" name="Object 2"/>
                      <p:cNvPicPr>
                        <a:picLocks noChangeAspect="1"/>
                      </p:cNvPicPr>
                      <p:nvPr/>
                    </p:nvPicPr>
                    <p:blipFill>
                      <a:blip r:embed="rId3"/>
                      <a:stretch>
                        <a:fillRect/>
                      </a:stretch>
                    </p:blipFill>
                    <p:spPr>
                      <a:xfrm>
                        <a:off x="8215338" y="3143248"/>
                        <a:ext cx="436974" cy="615736"/>
                      </a:xfrm>
                      <a:prstGeom prst="rect">
                        <a:avLst/>
                      </a:prstGeom>
                      <a:noFill/>
                      <a:ln w="9525">
                        <a:noFill/>
                      </a:ln>
                    </p:spPr>
                  </p:pic>
                </p:oleObj>
              </mc:Fallback>
            </mc:AlternateContent>
          </a:graphicData>
        </a:graphic>
      </p:graphicFrame>
      <p:graphicFrame>
        <p:nvGraphicFramePr>
          <p:cNvPr id="20497" name="Object 17"/>
          <p:cNvGraphicFramePr>
            <a:graphicFrameLocks noChangeAspect="1"/>
          </p:cNvGraphicFramePr>
          <p:nvPr/>
        </p:nvGraphicFramePr>
        <p:xfrm>
          <a:off x="5102225" y="3929063"/>
          <a:ext cx="249238" cy="642937"/>
        </p:xfrm>
        <a:graphic>
          <a:graphicData uri="http://schemas.openxmlformats.org/presentationml/2006/ole">
            <mc:AlternateContent xmlns:mc="http://schemas.openxmlformats.org/markup-compatibility/2006">
              <mc:Choice xmlns:v="urn:schemas-microsoft-com:vml" Requires="v">
                <p:oleObj spid="_x0000_s1028" name="Equation" r:id="rId8" imgW="3657600" imgH="9448800" progId="Equation.DSMT4">
                  <p:embed/>
                </p:oleObj>
              </mc:Choice>
              <mc:Fallback>
                <p:oleObj name="Equation" r:id="rId8" imgW="3657600" imgH="9448800" progId="Equation.DSMT4">
                  <p:embed/>
                  <p:pic>
                    <p:nvPicPr>
                      <p:cNvPr id="0" name="图片 1027"/>
                      <p:cNvPicPr>
                        <a:picLocks noChangeAspect="1"/>
                      </p:cNvPicPr>
                      <p:nvPr/>
                    </p:nvPicPr>
                    <p:blipFill>
                      <a:blip r:embed="rId9"/>
                      <a:stretch>
                        <a:fillRect/>
                      </a:stretch>
                    </p:blipFill>
                    <p:spPr>
                      <a:xfrm>
                        <a:off x="5102225" y="3929063"/>
                        <a:ext cx="249238" cy="642937"/>
                      </a:xfrm>
                      <a:prstGeom prst="rect">
                        <a:avLst/>
                      </a:prstGeom>
                      <a:noFill/>
                      <a:ln w="9525">
                        <a:noFill/>
                      </a:ln>
                    </p:spPr>
                  </p:pic>
                </p:oleObj>
              </mc:Fallback>
            </mc:AlternateContent>
          </a:graphicData>
        </a:graphic>
      </p:graphicFrame>
      <p:sp>
        <p:nvSpPr>
          <p:cNvPr id="25" name="矩形 24"/>
          <p:cNvSpPr/>
          <p:nvPr/>
        </p:nvSpPr>
        <p:spPr>
          <a:xfrm>
            <a:off x="3000364" y="3929066"/>
            <a:ext cx="2746265" cy="646331"/>
          </a:xfrm>
          <a:prstGeom prst="rect">
            <a:avLst/>
          </a:prstGeom>
        </p:spPr>
        <p:txBody>
          <a:bodyPr wrap="none">
            <a:spAutoFit/>
          </a:bodyPr>
          <a:lstStyle/>
          <a:p>
            <a:pPr>
              <a:lnSpc>
                <a:spcPct val="150000"/>
              </a:lnSpc>
            </a:pPr>
            <a:r>
              <a:rPr lang="en-US" sz="2400" dirty="0" smtClean="0">
                <a:solidFill>
                  <a:srgbClr val="FF0000"/>
                </a:solidFill>
                <a:latin typeface="Times New Roman" panose="02020603050405020304" pitchFamily="18" charset="0"/>
                <a:cs typeface="Times New Roman" panose="02020603050405020304" pitchFamily="18" charset="0"/>
              </a:rPr>
              <a:t>(</a:t>
            </a:r>
            <a:r>
              <a:rPr lang="zh-CN" altLang="en-US" sz="2400" dirty="0" smtClean="0">
                <a:solidFill>
                  <a:srgbClr val="FF0000"/>
                </a:solidFill>
              </a:rPr>
              <a:t>不变，都等于      </a:t>
            </a:r>
            <a:r>
              <a:rPr lang="en-US" altLang="zh-CN" sz="2400" dirty="0" smtClean="0">
                <a:solidFill>
                  <a:srgbClr val="FF0000"/>
                </a:solidFill>
              </a:rPr>
              <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0498" name="Rectangle 18"/>
          <p:cNvSpPr>
            <a:spLocks noChangeArrowheads="1"/>
          </p:cNvSpPr>
          <p:nvPr/>
        </p:nvSpPr>
        <p:spPr bwMode="auto">
          <a:xfrm>
            <a:off x="428596" y="4929198"/>
            <a:ext cx="8286808"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在直角三角形中，如果一个锐角等于</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，无论这个直角三角形大小如何，这个角的对边与斜边的比都等于    </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20499" name="Object 19"/>
          <p:cNvGraphicFramePr>
            <a:graphicFrameLocks noChangeAspect="1"/>
          </p:cNvGraphicFramePr>
          <p:nvPr/>
        </p:nvGraphicFramePr>
        <p:xfrm>
          <a:off x="7072330" y="5429264"/>
          <a:ext cx="290514" cy="750495"/>
        </p:xfrm>
        <a:graphic>
          <a:graphicData uri="http://schemas.openxmlformats.org/presentationml/2006/ole">
            <mc:AlternateContent xmlns:mc="http://schemas.openxmlformats.org/markup-compatibility/2006">
              <mc:Choice xmlns:v="urn:schemas-microsoft-com:vml" Requires="v">
                <p:oleObj spid="_x0000_s1029" name="Equation" r:id="rId10" imgW="3657600" imgH="9448800" progId="Equation.DSMT4">
                  <p:embed/>
                </p:oleObj>
              </mc:Choice>
              <mc:Fallback>
                <p:oleObj name="Equation" r:id="rId10" imgW="3657600" imgH="9448800" progId="Equation.DSMT4">
                  <p:embed/>
                  <p:pic>
                    <p:nvPicPr>
                      <p:cNvPr id="0" name="图片 1028"/>
                      <p:cNvPicPr>
                        <a:picLocks noChangeAspect="1"/>
                      </p:cNvPicPr>
                      <p:nvPr/>
                    </p:nvPicPr>
                    <p:blipFill>
                      <a:blip r:embed="rId11"/>
                      <a:stretch>
                        <a:fillRect/>
                      </a:stretch>
                    </p:blipFill>
                    <p:spPr>
                      <a:xfrm>
                        <a:off x="7072330" y="5429264"/>
                        <a:ext cx="290514" cy="750495"/>
                      </a:xfrm>
                      <a:prstGeom prst="rect">
                        <a:avLst/>
                      </a:prstGeom>
                      <a:noFill/>
                      <a:ln w="9525">
                        <a:noFill/>
                      </a:ln>
                    </p:spPr>
                  </p:pic>
                </p:oleObj>
              </mc:Fallback>
            </mc:AlternateContent>
          </a:graphicData>
        </a:graphic>
      </p:graphicFrame>
      <p:graphicFrame>
        <p:nvGraphicFramePr>
          <p:cNvPr id="20500" name="Object 20"/>
          <p:cNvGraphicFramePr>
            <a:graphicFrameLocks noChangeAspect="1"/>
          </p:cNvGraphicFramePr>
          <p:nvPr/>
        </p:nvGraphicFramePr>
        <p:xfrm>
          <a:off x="2714612" y="1571612"/>
          <a:ext cx="500066" cy="704639"/>
        </p:xfrm>
        <a:graphic>
          <a:graphicData uri="http://schemas.openxmlformats.org/presentationml/2006/ole">
            <mc:AlternateContent xmlns:mc="http://schemas.openxmlformats.org/markup-compatibility/2006">
              <mc:Choice xmlns:v="urn:schemas-microsoft-com:vml" Requires="v">
                <p:oleObj spid="_x0000_s1030" name="Equation" r:id="rId12" imgW="6705600" imgH="9448800" progId="Equation.DSMT4">
                  <p:embed/>
                </p:oleObj>
              </mc:Choice>
              <mc:Fallback>
                <p:oleObj name="Equation" r:id="rId12" imgW="6705600" imgH="9448800" progId="Equation.DSMT4">
                  <p:embed/>
                  <p:pic>
                    <p:nvPicPr>
                      <p:cNvPr id="0" name="图片 1029"/>
                      <p:cNvPicPr>
                        <a:picLocks noChangeAspect="1"/>
                      </p:cNvPicPr>
                      <p:nvPr/>
                    </p:nvPicPr>
                    <p:blipFill>
                      <a:blip r:embed="rId13"/>
                      <a:stretch>
                        <a:fillRect/>
                      </a:stretch>
                    </p:blipFill>
                    <p:spPr>
                      <a:xfrm>
                        <a:off x="2714612" y="1571612"/>
                        <a:ext cx="500066" cy="704639"/>
                      </a:xfrm>
                      <a:prstGeom prst="rect">
                        <a:avLst/>
                      </a:prstGeom>
                      <a:noFill/>
                      <a:ln w="9525">
                        <a:noFill/>
                      </a:ln>
                    </p:spPr>
                  </p:pic>
                </p:oleObj>
              </mc:Fallback>
            </mc:AlternateContent>
          </a:graphicData>
        </a:graphic>
      </p:graphicFrame>
      <p:graphicFrame>
        <p:nvGraphicFramePr>
          <p:cNvPr id="20501" name="Object 21"/>
          <p:cNvGraphicFramePr>
            <a:graphicFrameLocks noChangeAspect="1"/>
          </p:cNvGraphicFramePr>
          <p:nvPr/>
        </p:nvGraphicFramePr>
        <p:xfrm>
          <a:off x="7095830" y="285728"/>
          <a:ext cx="1041400" cy="768350"/>
        </p:xfrm>
        <a:graphic>
          <a:graphicData uri="http://schemas.openxmlformats.org/presentationml/2006/ole">
            <mc:AlternateContent xmlns:mc="http://schemas.openxmlformats.org/markup-compatibility/2006">
              <mc:Choice xmlns:v="urn:schemas-microsoft-com:vml" Requires="v">
                <p:oleObj spid="_x0000_s1031" name="Equation" r:id="rId14" imgW="12801600" imgH="9448800" progId="Equation.DSMT4">
                  <p:embed/>
                </p:oleObj>
              </mc:Choice>
              <mc:Fallback>
                <p:oleObj name="Equation" r:id="rId14" imgW="12801600" imgH="9448800" progId="Equation.DSMT4">
                  <p:embed/>
                  <p:pic>
                    <p:nvPicPr>
                      <p:cNvPr id="0" name="图片 1030"/>
                      <p:cNvPicPr>
                        <a:picLocks noChangeAspect="1"/>
                      </p:cNvPicPr>
                      <p:nvPr/>
                    </p:nvPicPr>
                    <p:blipFill>
                      <a:blip r:embed="rId6"/>
                      <a:stretch>
                        <a:fillRect/>
                      </a:stretch>
                    </p:blipFill>
                    <p:spPr>
                      <a:xfrm>
                        <a:off x="7095830" y="285728"/>
                        <a:ext cx="1041400" cy="768350"/>
                      </a:xfrm>
                      <a:prstGeom prst="rect">
                        <a:avLst/>
                      </a:prstGeom>
                      <a:noFill/>
                      <a:ln w="9525">
                        <a:noFill/>
                      </a:ln>
                    </p:spPr>
                  </p:pic>
                </p:oleObj>
              </mc:Fallback>
            </mc:AlternateContent>
          </a:graphicData>
        </a:graphic>
      </p:graphicFrame>
      <p:sp>
        <p:nvSpPr>
          <p:cNvPr id="20" name="矩形 19"/>
          <p:cNvSpPr/>
          <p:nvPr/>
        </p:nvSpPr>
        <p:spPr>
          <a:xfrm>
            <a:off x="6777990" y="415290"/>
            <a:ext cx="1711325" cy="583565"/>
          </a:xfrm>
          <a:prstGeom prst="rect">
            <a:avLst/>
          </a:prstGeom>
        </p:spPr>
        <p:txBody>
          <a:bodyPr wrap="square">
            <a:spAutoFit/>
          </a:bodyPr>
          <a:lstStyle/>
          <a:p>
            <a:pPr lvl="0"/>
            <a:r>
              <a:rPr lang="en-US" altLang="zh-CN" sz="3200" dirty="0" smtClean="0">
                <a:solidFill>
                  <a:srgbClr val="000000"/>
                </a:solidFill>
                <a:latin typeface="宋体" panose="02010600030101010101" pitchFamily="2" charset="-122"/>
                <a:ea typeface="宋体" panose="02010600030101010101" pitchFamily="2" charset="-122"/>
                <a:cs typeface="方正楷体_GBK"/>
              </a:rPr>
              <a:t>(</a:t>
            </a:r>
            <a:r>
              <a:rPr lang="zh-CN" altLang="en-US" sz="3200" dirty="0" smtClean="0">
                <a:solidFill>
                  <a:srgbClr val="000000"/>
                </a:solidFill>
                <a:latin typeface="宋体" panose="02010600030101010101" pitchFamily="2" charset="-122"/>
                <a:ea typeface="宋体" panose="02010600030101010101" pitchFamily="2" charset="-122"/>
                <a:cs typeface="方正楷体_GBK"/>
              </a:rPr>
              <a:t>     </a:t>
            </a:r>
            <a:r>
              <a:rPr lang="en-US" altLang="zh-CN" sz="3200" dirty="0" smtClean="0">
                <a:solidFill>
                  <a:srgbClr val="000000"/>
                </a:solidFill>
                <a:latin typeface="宋体" panose="02010600030101010101" pitchFamily="2" charset="-122"/>
                <a:ea typeface="宋体" panose="02010600030101010101" pitchFamily="2" charset="-122"/>
                <a:cs typeface="方正楷体_GBK"/>
              </a:rPr>
              <a:t>)</a:t>
            </a:r>
            <a:r>
              <a:rPr lang="zh-CN" altLang="en-US" sz="3200" dirty="0" smtClean="0">
                <a:solidFill>
                  <a:srgbClr val="000000"/>
                </a:solidFill>
                <a:latin typeface="宋体" panose="02010600030101010101" pitchFamily="2" charset="-122"/>
                <a:ea typeface="宋体" panose="02010600030101010101" pitchFamily="2" charset="-122"/>
                <a:cs typeface="方正楷体_GBK"/>
              </a:rPr>
              <a:t>           </a:t>
            </a:r>
            <a:endParaRPr lang="zh-CN" altLang="en-US" sz="3200" dirty="0" smtClean="0">
              <a:solidFill>
                <a:srgbClr val="000000"/>
              </a:solidFill>
              <a:latin typeface="宋体" panose="02010600030101010101" pitchFamily="2" charset="-122"/>
              <a:ea typeface="宋体" panose="02010600030101010101" pitchFamily="2" charset="-122"/>
              <a:cs typeface="方正楷体_GB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20501"/>
                                        </p:tgtEl>
                                        <p:attrNameLst>
                                          <p:attrName>style.visibility</p:attrName>
                                        </p:attrNameLst>
                                      </p:cBhvr>
                                      <p:to>
                                        <p:strVal val="visible"/>
                                      </p:to>
                                    </p:set>
                                    <p:animEffect transition="in" filter="blinds(horizontal)">
                                      <p:cBhvr>
                                        <p:cTn id="10" dur="500"/>
                                        <p:tgtEl>
                                          <p:spTgt spid="2050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20500"/>
                                        </p:tgtEl>
                                        <p:attrNameLst>
                                          <p:attrName>style.visibility</p:attrName>
                                        </p:attrNameLst>
                                      </p:cBhvr>
                                      <p:to>
                                        <p:strVal val="visible"/>
                                      </p:to>
                                    </p:set>
                                    <p:anim calcmode="lin" valueType="num">
                                      <p:cBhvr additive="base">
                                        <p:cTn id="19" dur="500" fill="hold"/>
                                        <p:tgtEl>
                                          <p:spTgt spid="20500"/>
                                        </p:tgtEl>
                                        <p:attrNameLst>
                                          <p:attrName>ppt_x</p:attrName>
                                        </p:attrNameLst>
                                      </p:cBhvr>
                                      <p:tavLst>
                                        <p:tav tm="0">
                                          <p:val>
                                            <p:strVal val="#ppt_x"/>
                                          </p:val>
                                        </p:tav>
                                        <p:tav tm="100000">
                                          <p:val>
                                            <p:strVal val="#ppt_x"/>
                                          </p:val>
                                        </p:tav>
                                      </p:tavLst>
                                    </p:anim>
                                    <p:anim calcmode="lin" valueType="num">
                                      <p:cBhvr additive="base">
                                        <p:cTn id="20" dur="500" fill="hold"/>
                                        <p:tgtEl>
                                          <p:spTgt spid="205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0492"/>
                                        </p:tgtEl>
                                        <p:attrNameLst>
                                          <p:attrName>style.visibility</p:attrName>
                                        </p:attrNameLst>
                                      </p:cBhvr>
                                      <p:to>
                                        <p:strVal val="visible"/>
                                      </p:to>
                                    </p:set>
                                    <p:animEffect transition="in" filter="blinds(horizontal)">
                                      <p:cBhvr>
                                        <p:cTn id="25" dur="500"/>
                                        <p:tgtEl>
                                          <p:spTgt spid="20492"/>
                                        </p:tgtEl>
                                      </p:cBhvr>
                                    </p:animEffect>
                                  </p:childTnLst>
                                </p:cTn>
                              </p:par>
                            </p:childTnLst>
                          </p:cTn>
                        </p:par>
                        <p:par>
                          <p:cTn id="26" fill="hold">
                            <p:stCondLst>
                              <p:cond delay="500"/>
                            </p:stCondLst>
                            <p:childTnLst>
                              <p:par>
                                <p:cTn id="27" presetID="3" presetClass="entr" presetSubtype="10" fill="hold" nodeType="afterEffect">
                                  <p:stCondLst>
                                    <p:cond delay="0"/>
                                  </p:stCondLst>
                                  <p:childTnLst>
                                    <p:set>
                                      <p:cBhvr>
                                        <p:cTn id="28" dur="1" fill="hold">
                                          <p:stCondLst>
                                            <p:cond delay="0"/>
                                          </p:stCondLst>
                                        </p:cTn>
                                        <p:tgtEl>
                                          <p:spTgt spid="20495">
                                            <p:subSp spid="_x0000_s20495"/>
                                          </p:spTgt>
                                        </p:tgtEl>
                                        <p:attrNameLst>
                                          <p:attrName>style.visibility</p:attrName>
                                        </p:attrNameLst>
                                      </p:cBhvr>
                                      <p:to>
                                        <p:strVal val="visible"/>
                                      </p:to>
                                    </p:set>
                                    <p:animEffect transition="in" filter="blinds(horizontal)">
                                      <p:cBhvr>
                                        <p:cTn id="29" dur="500"/>
                                        <p:tgtEl>
                                          <p:spTgt spid="20495">
                                            <p:subSp spid="_x0000_s20495"/>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linds(horizontal)">
                                      <p:cBhvr>
                                        <p:cTn id="34" dur="500"/>
                                        <p:tgtEl>
                                          <p:spTgt spid="22"/>
                                        </p:tgtEl>
                                      </p:cBhvr>
                                    </p:animEffect>
                                  </p:childTnLst>
                                </p:cTn>
                              </p:par>
                            </p:childTnLst>
                          </p:cTn>
                        </p:par>
                        <p:par>
                          <p:cTn id="35" fill="hold">
                            <p:stCondLst>
                              <p:cond delay="500"/>
                            </p:stCondLst>
                            <p:childTnLst>
                              <p:par>
                                <p:cTn id="36" presetID="3" presetClass="entr" presetSubtype="10" fill="hold" nodeType="afterEffect">
                                  <p:stCondLst>
                                    <p:cond delay="0"/>
                                  </p:stCondLst>
                                  <p:childTnLst>
                                    <p:set>
                                      <p:cBhvr>
                                        <p:cTn id="37" dur="1" fill="hold">
                                          <p:stCondLst>
                                            <p:cond delay="0"/>
                                          </p:stCondLst>
                                        </p:cTn>
                                        <p:tgtEl>
                                          <p:spTgt spid="23">
                                            <p:subSp spid="_x0000_s20496"/>
                                          </p:spTgt>
                                        </p:tgtEl>
                                        <p:attrNameLst>
                                          <p:attrName>style.visibility</p:attrName>
                                        </p:attrNameLst>
                                      </p:cBhvr>
                                      <p:to>
                                        <p:strVal val="visible"/>
                                      </p:to>
                                    </p:set>
                                    <p:animEffect transition="in" filter="blinds(horizontal)">
                                      <p:cBhvr>
                                        <p:cTn id="38" dur="500"/>
                                        <p:tgtEl>
                                          <p:spTgt spid="23">
                                            <p:subSp spid="_x0000_s20496"/>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0497">
                                            <p:subSp spid="_x0000_s20497"/>
                                          </p:spTgt>
                                        </p:tgtEl>
                                        <p:attrNameLst>
                                          <p:attrName>style.visibility</p:attrName>
                                        </p:attrNameLst>
                                      </p:cBhvr>
                                      <p:to>
                                        <p:strVal val="visible"/>
                                      </p:to>
                                    </p:set>
                                    <p:animEffect transition="in" filter="blinds(horizontal)">
                                      <p:cBhvr>
                                        <p:cTn id="43" dur="500"/>
                                        <p:tgtEl>
                                          <p:spTgt spid="20497">
                                            <p:subSp spid="_x0000_s20497"/>
                                          </p:spTgt>
                                        </p:tgtEl>
                                      </p:cBhvr>
                                    </p:animEffect>
                                  </p:childTnLst>
                                </p:cTn>
                              </p:par>
                            </p:childTnLst>
                          </p:cTn>
                        </p:par>
                        <p:par>
                          <p:cTn id="44" fill="hold">
                            <p:stCondLst>
                              <p:cond delay="500"/>
                            </p:stCondLst>
                            <p:childTnLst>
                              <p:par>
                                <p:cTn id="45" presetID="3" presetClass="entr" presetSubtype="1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linds(horizontal)">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0498"/>
                                        </p:tgtEl>
                                        <p:attrNameLst>
                                          <p:attrName>style.visibility</p:attrName>
                                        </p:attrNameLst>
                                      </p:cBhvr>
                                      <p:to>
                                        <p:strVal val="visible"/>
                                      </p:to>
                                    </p:set>
                                    <p:animEffect transition="in" filter="blinds(horizontal)">
                                      <p:cBhvr>
                                        <p:cTn id="52" dur="500"/>
                                        <p:tgtEl>
                                          <p:spTgt spid="20498"/>
                                        </p:tgtEl>
                                      </p:cBhvr>
                                    </p:animEffect>
                                  </p:childTnLst>
                                </p:cTn>
                              </p:par>
                              <p:par>
                                <p:cTn id="53" presetID="3" presetClass="entr" presetSubtype="10" fill="hold" nodeType="withEffect">
                                  <p:stCondLst>
                                    <p:cond delay="0"/>
                                  </p:stCondLst>
                                  <p:childTnLst>
                                    <p:set>
                                      <p:cBhvr>
                                        <p:cTn id="54" dur="1" fill="hold">
                                          <p:stCondLst>
                                            <p:cond delay="0"/>
                                          </p:stCondLst>
                                        </p:cTn>
                                        <p:tgtEl>
                                          <p:spTgt spid="20499"/>
                                        </p:tgtEl>
                                        <p:attrNameLst>
                                          <p:attrName>style.visibility</p:attrName>
                                        </p:attrNameLst>
                                      </p:cBhvr>
                                      <p:to>
                                        <p:strVal val="visible"/>
                                      </p:to>
                                    </p:set>
                                    <p:animEffect transition="in" filter="blinds(horizontal)">
                                      <p:cBhvr>
                                        <p:cTn id="55" dur="500"/>
                                        <p:tgtEl>
                                          <p:spTgt spid="20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20492" grpId="0" bldLvl="0" animBg="1" autoUpdateAnimBg="0"/>
      <p:bldP spid="22" grpId="0" autoUpdateAnimBg="0"/>
      <p:bldP spid="25" grpId="0" autoUpdateAnimBg="0"/>
      <p:bldP spid="20498" grpId="0" bldLvl="0" animBg="1"/>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aphicFrame>
        <p:nvGraphicFramePr>
          <p:cNvPr id="19457" name="Object 1"/>
          <p:cNvGraphicFramePr>
            <a:graphicFrameLocks noChangeAspect="1"/>
          </p:cNvGraphicFramePr>
          <p:nvPr/>
        </p:nvGraphicFramePr>
        <p:xfrm>
          <a:off x="6643702" y="1785926"/>
          <a:ext cx="494586" cy="696916"/>
        </p:xfrm>
        <a:graphic>
          <a:graphicData uri="http://schemas.openxmlformats.org/presentationml/2006/ole">
            <mc:AlternateContent xmlns:mc="http://schemas.openxmlformats.org/markup-compatibility/2006">
              <mc:Choice xmlns:v="urn:schemas-microsoft-com:vml" Requires="v">
                <p:oleObj spid="_x0000_s2049" name="Equation" r:id="rId2" imgW="6705600" imgH="9448800" progId="Equation.DSMT4">
                  <p:embed/>
                </p:oleObj>
              </mc:Choice>
              <mc:Fallback>
                <p:oleObj name="Equation" r:id="rId2" imgW="6705600" imgH="9448800" progId="Equation.DSMT4">
                  <p:embed/>
                  <p:pic>
                    <p:nvPicPr>
                      <p:cNvPr id="0" name="图片 2048"/>
                      <p:cNvPicPr>
                        <a:picLocks noChangeAspect="1"/>
                      </p:cNvPicPr>
                      <p:nvPr/>
                    </p:nvPicPr>
                    <p:blipFill>
                      <a:blip r:embed="rId3"/>
                      <a:stretch>
                        <a:fillRect/>
                      </a:stretch>
                    </p:blipFill>
                    <p:spPr>
                      <a:xfrm>
                        <a:off x="6643702" y="1785926"/>
                        <a:ext cx="494586" cy="696916"/>
                      </a:xfrm>
                      <a:prstGeom prst="rect">
                        <a:avLst/>
                      </a:prstGeom>
                      <a:noFill/>
                      <a:ln w="9525">
                        <a:noFill/>
                      </a:ln>
                    </p:spPr>
                  </p:pic>
                </p:oleObj>
              </mc:Fallback>
            </mc:AlternateContent>
          </a:graphicData>
        </a:graphic>
      </p:graphicFrame>
      <p:sp>
        <p:nvSpPr>
          <p:cNvPr id="19458" name="Rectangle 2"/>
          <p:cNvSpPr>
            <a:spLocks noChangeArrowheads="1"/>
          </p:cNvSpPr>
          <p:nvPr/>
        </p:nvSpPr>
        <p:spPr bwMode="auto">
          <a:xfrm>
            <a:off x="500034" y="1214422"/>
            <a:ext cx="7572428"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如下图所示，任意画一个</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，使</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，你能计算出</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的对边与斜边的比</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吗</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通过计算，你能得到什么结论</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19459" name="Picture 3"/>
          <p:cNvPicPr>
            <a:picLocks noChangeAspect="1" noChangeArrowheads="1"/>
          </p:cNvPicPr>
          <p:nvPr/>
        </p:nvPicPr>
        <p:blipFill>
          <a:blip r:embed="rId4">
            <a:duotone>
              <a:prstClr val="black"/>
              <a:schemeClr val="accent2">
                <a:tint val="45000"/>
                <a:satMod val="400000"/>
              </a:schemeClr>
            </a:duotone>
          </a:blip>
          <a:stretch>
            <a:fillRect/>
          </a:stretch>
        </p:blipFill>
        <p:spPr bwMode="auto">
          <a:xfrm>
            <a:off x="5787717" y="3070861"/>
            <a:ext cx="1840845" cy="1714512"/>
          </a:xfrm>
          <a:prstGeom prst="rect">
            <a:avLst/>
          </a:prstGeom>
          <a:noFill/>
          <a:ln>
            <a:noFill/>
          </a:ln>
        </p:spPr>
      </p:pic>
      <p:graphicFrame>
        <p:nvGraphicFramePr>
          <p:cNvPr id="19460" name="Object 4"/>
          <p:cNvGraphicFramePr>
            <a:graphicFrameLocks noChangeAspect="1"/>
          </p:cNvGraphicFramePr>
          <p:nvPr/>
        </p:nvGraphicFramePr>
        <p:xfrm>
          <a:off x="1857356" y="4929198"/>
          <a:ext cx="357190" cy="578308"/>
        </p:xfrm>
        <a:graphic>
          <a:graphicData uri="http://schemas.openxmlformats.org/presentationml/2006/ole">
            <mc:AlternateContent xmlns:mc="http://schemas.openxmlformats.org/markup-compatibility/2006">
              <mc:Choice xmlns:v="urn:schemas-microsoft-com:vml" Requires="v">
                <p:oleObj spid="_x0000_s2050" name="Equation" r:id="rId5" imgW="6400800" imgH="10363200" progId="Equation.DSMT4">
                  <p:embed/>
                </p:oleObj>
              </mc:Choice>
              <mc:Fallback>
                <p:oleObj name="Equation" r:id="rId5" imgW="6400800" imgH="10363200" progId="Equation.DSMT4">
                  <p:embed/>
                  <p:pic>
                    <p:nvPicPr>
                      <p:cNvPr id="0" name="图片 2049"/>
                      <p:cNvPicPr>
                        <a:picLocks noChangeAspect="1"/>
                      </p:cNvPicPr>
                      <p:nvPr/>
                    </p:nvPicPr>
                    <p:blipFill>
                      <a:blip r:embed="rId6"/>
                      <a:stretch>
                        <a:fillRect/>
                      </a:stretch>
                    </p:blipFill>
                    <p:spPr>
                      <a:xfrm>
                        <a:off x="1857356" y="4929198"/>
                        <a:ext cx="357190" cy="578308"/>
                      </a:xfrm>
                      <a:prstGeom prst="rect">
                        <a:avLst/>
                      </a:prstGeom>
                      <a:noFill/>
                      <a:ln w="9525">
                        <a:noFill/>
                      </a:ln>
                    </p:spPr>
                  </p:pic>
                </p:oleObj>
              </mc:Fallback>
            </mc:AlternateContent>
          </a:graphicData>
        </a:graphic>
      </p:graphicFrame>
      <p:sp>
        <p:nvSpPr>
          <p:cNvPr id="19461" name="Rectangle 5"/>
          <p:cNvSpPr>
            <a:spLocks noChangeArrowheads="1"/>
          </p:cNvSpPr>
          <p:nvPr/>
        </p:nvSpPr>
        <p:spPr bwMode="auto">
          <a:xfrm>
            <a:off x="428596" y="3143248"/>
            <a:ext cx="5214942" cy="223657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结论</a:t>
            </a: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在直角三角形中，如果一个锐角等于</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，无论这个直角三角形大小如何，这个角的对边与斜边的比都等于    </a:t>
            </a:r>
            <a:r>
              <a:rPr kumimoji="0" lang="en-US" alt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a:xfrm>
            <a:off x="714348" y="857232"/>
            <a:ext cx="1107996" cy="461665"/>
          </a:xfrm>
          <a:prstGeom prst="rect">
            <a:avLst/>
          </a:prstGeom>
        </p:spPr>
        <p:txBody>
          <a:bodyPr wrap="non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思考二</a:t>
            </a:r>
            <a:endParaRPr lang="zh-CN" altLang="en-US" sz="3200" b="1" dirty="0">
              <a:solidFill>
                <a:srgbClr val="FF0000"/>
              </a:solidFill>
            </a:endParaRPr>
          </a:p>
        </p:txBody>
      </p:sp>
      <p:grpSp>
        <p:nvGrpSpPr>
          <p:cNvPr id="3" name="组合 2"/>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7"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8"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9"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blinds(horizontal)">
                                      <p:cBhvr>
                                        <p:cTn id="7" dur="500"/>
                                        <p:tgtEl>
                                          <p:spTgt spid="1946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461"/>
                                        </p:tgtEl>
                                        <p:attrNameLst>
                                          <p:attrName>style.visibility</p:attrName>
                                        </p:attrNameLst>
                                      </p:cBhvr>
                                      <p:to>
                                        <p:strVal val="visible"/>
                                      </p:to>
                                    </p:set>
                                    <p:animEffect transition="in" filter="blinds(horizontal)">
                                      <p:cBhvr>
                                        <p:cTn id="10"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6" name="Rectangle 6"/>
          <p:cNvSpPr>
            <a:spLocks noChangeArrowheads="1"/>
          </p:cNvSpPr>
          <p:nvPr/>
        </p:nvSpPr>
        <p:spPr bwMode="auto">
          <a:xfrm>
            <a:off x="214282" y="142852"/>
            <a:ext cx="8501122"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黑体_GBK"/>
              </a:rPr>
              <a:t>     </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黑体_GBK"/>
              </a:rPr>
              <a:t>思考三</a:t>
            </a:r>
            <a:endParaRPr kumimoji="0" lang="zh-CN" sz="24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猜想</a:t>
            </a: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a:t>
            </a:r>
            <a:r>
              <a:rPr kumimoji="0" lang="zh-CN" sz="2400" b="0"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　</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一般地，当</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取其他一定度数的锐角时，它的对边与斜边的比是否也是一个固定值</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18433" name="Object 1"/>
          <p:cNvGraphicFramePr>
            <a:graphicFrameLocks noChangeAspect="1"/>
          </p:cNvGraphicFramePr>
          <p:nvPr/>
        </p:nvGraphicFramePr>
        <p:xfrm>
          <a:off x="5429256" y="1643050"/>
          <a:ext cx="496890" cy="700163"/>
        </p:xfrm>
        <a:graphic>
          <a:graphicData uri="http://schemas.openxmlformats.org/presentationml/2006/ole">
            <mc:AlternateContent xmlns:mc="http://schemas.openxmlformats.org/markup-compatibility/2006">
              <mc:Choice xmlns:v="urn:schemas-microsoft-com:vml" Requires="v">
                <p:oleObj spid="_x0000_s3073" name="Equation" r:id="rId2" imgW="6705600" imgH="9448800" progId="Equation.DSMT4">
                  <p:embed/>
                </p:oleObj>
              </mc:Choice>
              <mc:Fallback>
                <p:oleObj name="Equation" r:id="rId2" imgW="6705600" imgH="9448800" progId="Equation.DSMT4">
                  <p:embed/>
                  <p:pic>
                    <p:nvPicPr>
                      <p:cNvPr id="0" name="图片 3072"/>
                      <p:cNvPicPr>
                        <a:picLocks noChangeAspect="1"/>
                      </p:cNvPicPr>
                      <p:nvPr/>
                    </p:nvPicPr>
                    <p:blipFill>
                      <a:blip r:embed="rId3"/>
                      <a:stretch>
                        <a:fillRect/>
                      </a:stretch>
                    </p:blipFill>
                    <p:spPr>
                      <a:xfrm>
                        <a:off x="5429256" y="1643050"/>
                        <a:ext cx="496890" cy="700163"/>
                      </a:xfrm>
                      <a:prstGeom prst="rect">
                        <a:avLst/>
                      </a:prstGeom>
                      <a:noFill/>
                      <a:ln w="9525">
                        <a:noFill/>
                      </a:ln>
                    </p:spPr>
                  </p:pic>
                </p:oleObj>
              </mc:Fallback>
            </mc:AlternateContent>
          </a:graphicData>
        </a:graphic>
      </p:graphicFrame>
      <p:graphicFrame>
        <p:nvGraphicFramePr>
          <p:cNvPr id="18434" name="Object 2"/>
          <p:cNvGraphicFramePr>
            <a:graphicFrameLocks noChangeAspect="1"/>
          </p:cNvGraphicFramePr>
          <p:nvPr/>
        </p:nvGraphicFramePr>
        <p:xfrm>
          <a:off x="6143636" y="1643050"/>
          <a:ext cx="571504" cy="656171"/>
        </p:xfrm>
        <a:graphic>
          <a:graphicData uri="http://schemas.openxmlformats.org/presentationml/2006/ole">
            <mc:AlternateContent xmlns:mc="http://schemas.openxmlformats.org/markup-compatibility/2006">
              <mc:Choice xmlns:v="urn:schemas-microsoft-com:vml" Requires="v">
                <p:oleObj spid="_x0000_s3074" name="Equation" r:id="rId4" imgW="8229600" imgH="9448800" progId="Equation.DSMT4">
                  <p:embed/>
                </p:oleObj>
              </mc:Choice>
              <mc:Fallback>
                <p:oleObj name="Equation" r:id="rId4" imgW="8229600" imgH="9448800" progId="Equation.DSMT4">
                  <p:embed/>
                  <p:pic>
                    <p:nvPicPr>
                      <p:cNvPr id="0" name="图片 3073"/>
                      <p:cNvPicPr>
                        <a:picLocks noChangeAspect="1"/>
                      </p:cNvPicPr>
                      <p:nvPr/>
                    </p:nvPicPr>
                    <p:blipFill>
                      <a:blip r:embed="rId5"/>
                      <a:stretch>
                        <a:fillRect/>
                      </a:stretch>
                    </p:blipFill>
                    <p:spPr>
                      <a:xfrm>
                        <a:off x="6143636" y="1643050"/>
                        <a:ext cx="571504" cy="656171"/>
                      </a:xfrm>
                      <a:prstGeom prst="rect">
                        <a:avLst/>
                      </a:prstGeom>
                      <a:noFill/>
                      <a:ln w="9525">
                        <a:noFill/>
                      </a:ln>
                    </p:spPr>
                  </p:pic>
                </p:oleObj>
              </mc:Fallback>
            </mc:AlternateContent>
          </a:graphicData>
        </a:graphic>
      </p:graphicFrame>
      <p:sp>
        <p:nvSpPr>
          <p:cNvPr id="18435" name="Rectangle 3"/>
          <p:cNvSpPr>
            <a:spLocks noChangeArrowheads="1"/>
          </p:cNvSpPr>
          <p:nvPr/>
        </p:nvSpPr>
        <p:spPr bwMode="auto">
          <a:xfrm>
            <a:off x="428596" y="1357298"/>
            <a:ext cx="6858048" cy="1200329"/>
          </a:xfrm>
          <a:prstGeom prst="rect">
            <a:avLst/>
          </a:prstGeom>
          <a:noFill/>
          <a:ln w="9525">
            <a:noFill/>
            <a:miter lim="800000"/>
          </a:ln>
          <a:effectLst/>
        </p:spPr>
        <p:txBody>
          <a:bodyPr vert="horz" wrap="square" lIns="91440" tIns="45720" rIns="91440" bIns="45720" numCol="1" anchor="ctr" anchorCtr="0" compatLnSpc="1">
            <a:spAutoFit/>
          </a:bodyPr>
          <a:lstStyle/>
          <a:p>
            <a:pPr lvl="0"/>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和</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lang="en-US" altLang="zh-CN" sz="2400" i="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A'B'C</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α</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        与      有什么关系</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用语言叙述你的结论</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8436" name="Picture 4"/>
          <p:cNvPicPr>
            <a:picLocks noChangeAspect="1" noChangeArrowheads="1"/>
          </p:cNvPicPr>
          <p:nvPr/>
        </p:nvPicPr>
        <p:blipFill>
          <a:blip r:embed="rId6">
            <a:duotone>
              <a:prstClr val="black"/>
              <a:schemeClr val="accent2">
                <a:tint val="45000"/>
                <a:satMod val="400000"/>
              </a:schemeClr>
            </a:duotone>
          </a:blip>
          <a:srcRect/>
          <a:stretch>
            <a:fillRect/>
          </a:stretch>
        </p:blipFill>
        <p:spPr bwMode="auto">
          <a:xfrm>
            <a:off x="5715008" y="2428868"/>
            <a:ext cx="2449302" cy="1143008"/>
          </a:xfrm>
          <a:prstGeom prst="rect">
            <a:avLst/>
          </a:prstGeom>
          <a:noFill/>
          <a:ln w="9525">
            <a:noFill/>
            <a:miter lim="800000"/>
            <a:headEnd/>
            <a:tailEnd/>
          </a:ln>
        </p:spPr>
      </p:pic>
      <p:sp>
        <p:nvSpPr>
          <p:cNvPr id="18437" name="Rectangle 5"/>
          <p:cNvSpPr>
            <a:spLocks noChangeArrowheads="1"/>
          </p:cNvSpPr>
          <p:nvPr/>
        </p:nvSpPr>
        <p:spPr bwMode="auto">
          <a:xfrm>
            <a:off x="357158" y="3000372"/>
            <a:ext cx="5000660"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由于∠</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α</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所以</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4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18438" name="Object 6"/>
          <p:cNvGraphicFramePr>
            <a:graphicFrameLocks noChangeAspect="1"/>
          </p:cNvGraphicFramePr>
          <p:nvPr/>
        </p:nvGraphicFramePr>
        <p:xfrm>
          <a:off x="571472" y="4214818"/>
          <a:ext cx="4385371" cy="785818"/>
        </p:xfrm>
        <a:graphic>
          <a:graphicData uri="http://schemas.openxmlformats.org/presentationml/2006/ole">
            <mc:AlternateContent xmlns:mc="http://schemas.openxmlformats.org/markup-compatibility/2006">
              <mc:Choice xmlns:v="urn:schemas-microsoft-com:vml" Requires="v">
                <p:oleObj spid="_x0000_s3075" name="Equation" r:id="rId7" imgW="52730400" imgH="9448800" progId="Equation.DSMT4">
                  <p:embed/>
                </p:oleObj>
              </mc:Choice>
              <mc:Fallback>
                <p:oleObj name="Equation" r:id="rId7" imgW="52730400" imgH="9448800" progId="Equation.DSMT4">
                  <p:embed/>
                  <p:pic>
                    <p:nvPicPr>
                      <p:cNvPr id="0" name="图片 3074"/>
                      <p:cNvPicPr>
                        <a:picLocks noChangeAspect="1"/>
                      </p:cNvPicPr>
                      <p:nvPr/>
                    </p:nvPicPr>
                    <p:blipFill>
                      <a:blip r:embed="rId8"/>
                      <a:stretch>
                        <a:fillRect/>
                      </a:stretch>
                    </p:blipFill>
                    <p:spPr>
                      <a:xfrm>
                        <a:off x="571472" y="4214818"/>
                        <a:ext cx="4385371" cy="785818"/>
                      </a:xfrm>
                      <a:prstGeom prst="rect">
                        <a:avLst/>
                      </a:prstGeom>
                      <a:noFill/>
                      <a:ln w="9525">
                        <a:noFill/>
                      </a:ln>
                    </p:spPr>
                  </p:pic>
                </p:oleObj>
              </mc:Fallback>
            </mc:AlternateContent>
          </a:graphicData>
        </a:graphic>
      </p:graphicFrame>
      <p:sp>
        <p:nvSpPr>
          <p:cNvPr id="18439" name="Rectangle 7"/>
          <p:cNvSpPr>
            <a:spLocks noChangeArrowheads="1"/>
          </p:cNvSpPr>
          <p:nvPr/>
        </p:nvSpPr>
        <p:spPr bwMode="auto">
          <a:xfrm>
            <a:off x="428625" y="5287010"/>
            <a:ext cx="6287135" cy="11988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在直角三角形中，当锐角</a:t>
            </a:r>
            <a:r>
              <a:rPr kumimoji="0" lang="en-US" altLang="zh-CN" sz="24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的度数一定时，无论这个直角三角形的大小如何，</a:t>
            </a:r>
            <a:r>
              <a:rPr kumimoji="0" lang="zh-CN" altLang="en-US" sz="24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1"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charset="-122"/>
              </a:rPr>
              <a:t>的对边与斜边的比都不变，是一个</a:t>
            </a:r>
            <a:r>
              <a:rPr kumimoji="0" lang="zh-CN" altLang="en-US" sz="24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charset="-122"/>
              </a:rPr>
              <a:t>固定值</a:t>
            </a:r>
            <a:r>
              <a:rPr kumimoji="0" lang="en-US" altLang="zh-CN" sz="2400" b="1" i="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7939111" y="5048262"/>
            <a:ext cx="1071570" cy="1630501"/>
            <a:chOff x="6929454" y="3786196"/>
            <a:chExt cx="1071570" cy="1222876"/>
          </a:xfrm>
        </p:grpSpPr>
        <p:pic>
          <p:nvPicPr>
            <p:cNvPr id="1028" name="Picture 4"/>
            <p:cNvPicPr>
              <a:picLocks noChangeAspect="1" noChangeArrowheads="1"/>
            </p:cNvPicPr>
            <p:nvPr/>
          </p:nvPicPr>
          <p:blipFill>
            <a:blip r:embed="rId9"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0"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24" name="Picture 5"/>
            <p:cNvPicPr>
              <a:picLocks noChangeAspect="1" noChangeArrowheads="1"/>
            </p:cNvPicPr>
            <p:nvPr/>
          </p:nvPicPr>
          <p:blipFill>
            <a:blip r:embed="rId11"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linds(horizontal)">
                                      <p:cBhvr>
                                        <p:cTn id="7" dur="500"/>
                                        <p:tgtEl>
                                          <p:spTgt spid="18434"/>
                                        </p:tgtEl>
                                      </p:cBhvr>
                                    </p:animEffect>
                                  </p:childTnLst>
                                </p:cTn>
                              </p:par>
                              <p:par>
                                <p:cTn id="8" presetID="3" presetClass="entr" presetSubtype="10" fill="hold" nodeType="withEffect">
                                  <p:stCondLst>
                                    <p:cond delay="0"/>
                                  </p:stCondLst>
                                  <p:childTnLst>
                                    <p:set>
                                      <p:cBhvr>
                                        <p:cTn id="9" dur="1" fill="hold">
                                          <p:stCondLst>
                                            <p:cond delay="0"/>
                                          </p:stCondLst>
                                        </p:cTn>
                                        <p:tgtEl>
                                          <p:spTgt spid="18433"/>
                                        </p:tgtEl>
                                        <p:attrNameLst>
                                          <p:attrName>style.visibility</p:attrName>
                                        </p:attrNameLst>
                                      </p:cBhvr>
                                      <p:to>
                                        <p:strVal val="visible"/>
                                      </p:to>
                                    </p:set>
                                    <p:animEffect transition="in" filter="blinds(horizontal)">
                                      <p:cBhvr>
                                        <p:cTn id="10" dur="500"/>
                                        <p:tgtEl>
                                          <p:spTgt spid="1843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8435"/>
                                        </p:tgtEl>
                                        <p:attrNameLst>
                                          <p:attrName>style.visibility</p:attrName>
                                        </p:attrNameLst>
                                      </p:cBhvr>
                                      <p:to>
                                        <p:strVal val="visible"/>
                                      </p:to>
                                    </p:set>
                                    <p:animEffect transition="in" filter="blinds(horizontal)">
                                      <p:cBhvr>
                                        <p:cTn id="13" dur="500"/>
                                        <p:tgtEl>
                                          <p:spTgt spid="18435"/>
                                        </p:tgtEl>
                                      </p:cBhvr>
                                    </p:animEffect>
                                  </p:childTnLst>
                                </p:cTn>
                              </p:par>
                              <p:par>
                                <p:cTn id="14" presetID="3" presetClass="entr" presetSubtype="10" fill="hold" nodeType="withEffect">
                                  <p:stCondLst>
                                    <p:cond delay="0"/>
                                  </p:stCondLst>
                                  <p:childTnLst>
                                    <p:set>
                                      <p:cBhvr>
                                        <p:cTn id="15" dur="1" fill="hold">
                                          <p:stCondLst>
                                            <p:cond delay="0"/>
                                          </p:stCondLst>
                                        </p:cTn>
                                        <p:tgtEl>
                                          <p:spTgt spid="18436"/>
                                        </p:tgtEl>
                                        <p:attrNameLst>
                                          <p:attrName>style.visibility</p:attrName>
                                        </p:attrNameLst>
                                      </p:cBhvr>
                                      <p:to>
                                        <p:strVal val="visible"/>
                                      </p:to>
                                    </p:set>
                                    <p:animEffect transition="in" filter="blinds(horizontal)">
                                      <p:cBhvr>
                                        <p:cTn id="16" dur="500"/>
                                        <p:tgtEl>
                                          <p:spTgt spid="1843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8437"/>
                                        </p:tgtEl>
                                        <p:attrNameLst>
                                          <p:attrName>style.visibility</p:attrName>
                                        </p:attrNameLst>
                                      </p:cBhvr>
                                      <p:to>
                                        <p:strVal val="visible"/>
                                      </p:to>
                                    </p:set>
                                    <p:animEffect transition="in" filter="blinds(horizontal)">
                                      <p:cBhvr>
                                        <p:cTn id="21" dur="500"/>
                                        <p:tgtEl>
                                          <p:spTgt spid="1843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18438">
                                            <p:subSp spid="_x0000_s18438"/>
                                          </p:spTgt>
                                        </p:tgtEl>
                                        <p:attrNameLst>
                                          <p:attrName>style.visibility</p:attrName>
                                        </p:attrNameLst>
                                      </p:cBhvr>
                                      <p:to>
                                        <p:strVal val="visible"/>
                                      </p:to>
                                    </p:set>
                                    <p:animEffect transition="in" filter="blinds(horizontal)">
                                      <p:cBhvr>
                                        <p:cTn id="26" dur="500"/>
                                        <p:tgtEl>
                                          <p:spTgt spid="18438">
                                            <p:subSp spid="_x0000_s18438"/>
                                          </p:spTgt>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18439">
                                            <p:txEl>
                                              <p:pRg st="0" end="0"/>
                                            </p:txEl>
                                          </p:spTgt>
                                        </p:tgtEl>
                                        <p:attrNameLst>
                                          <p:attrName>style.visibility</p:attrName>
                                        </p:attrNameLst>
                                      </p:cBhvr>
                                      <p:to>
                                        <p:strVal val="visible"/>
                                      </p:to>
                                    </p:set>
                                    <p:animEffect transition="in" filter="box(in)">
                                      <p:cBhvr>
                                        <p:cTn id="31" dur="500"/>
                                        <p:tgtEl>
                                          <p:spTgt spid="184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ldLvl="0" animBg="1"/>
      <p:bldP spid="18437"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2530" name="图片 19"/>
          <p:cNvPicPr>
            <a:picLocks noChangeAspect="1" noChangeArrowheads="1"/>
          </p:cNvPicPr>
          <p:nvPr/>
        </p:nvPicPr>
        <p:blipFill>
          <a:blip r:embed="rId2">
            <a:duotone>
              <a:prstClr val="black"/>
              <a:schemeClr val="accent4">
                <a:tint val="45000"/>
                <a:satMod val="400000"/>
              </a:schemeClr>
            </a:duotone>
          </a:blip>
          <a:srcRect/>
          <a:stretch>
            <a:fillRect/>
          </a:stretch>
        </p:blipFill>
        <p:spPr bwMode="auto">
          <a:xfrm>
            <a:off x="5786446" y="1571612"/>
            <a:ext cx="2299955" cy="1571636"/>
          </a:xfrm>
          <a:prstGeom prst="rect">
            <a:avLst/>
          </a:prstGeom>
          <a:noFill/>
          <a:ln w="9525">
            <a:noFill/>
            <a:miter lim="800000"/>
            <a:headEnd/>
            <a:tailEnd/>
          </a:ln>
        </p:spPr>
      </p:pic>
      <p:sp>
        <p:nvSpPr>
          <p:cNvPr id="34817" name="Rectangle 1"/>
          <p:cNvSpPr>
            <a:spLocks noChangeArrowheads="1"/>
          </p:cNvSpPr>
          <p:nvPr/>
        </p:nvSpPr>
        <p:spPr bwMode="auto">
          <a:xfrm>
            <a:off x="928662" y="285728"/>
            <a:ext cx="7429552"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如图所示，在</a:t>
            </a:r>
            <a:r>
              <a:rPr kumimoji="0" lang="en-US" altLang="zh-CN" sz="2400" b="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a:t>
            </a:r>
            <a:r>
              <a:rPr kumimoji="0" lang="en-US" altLang="zh-CN" sz="2400" b="0" i="0" u="none" strike="noStrike" cap="none" normalizeH="0" baseline="0" dirty="0" err="1"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中，</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，我们把锐角</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的对边与斜边的比叫做</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的正弦，记作</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即</a:t>
            </a:r>
            <a:r>
              <a:rPr kumimoji="0" lang="en-US" altLang="zh-CN" sz="2400" b="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aphicFrame>
        <p:nvGraphicFramePr>
          <p:cNvPr id="34819" name="Object 3"/>
          <p:cNvGraphicFramePr>
            <a:graphicFrameLocks noChangeAspect="1"/>
          </p:cNvGraphicFramePr>
          <p:nvPr/>
        </p:nvGraphicFramePr>
        <p:xfrm>
          <a:off x="2214546" y="1428736"/>
          <a:ext cx="1350828" cy="571504"/>
        </p:xfrm>
        <a:graphic>
          <a:graphicData uri="http://schemas.openxmlformats.org/presentationml/2006/ole">
            <mc:AlternateContent xmlns:mc="http://schemas.openxmlformats.org/markup-compatibility/2006">
              <mc:Choice xmlns:v="urn:schemas-microsoft-com:vml" Requires="v">
                <p:oleObj spid="_x0000_s4097" name="Equation" r:id="rId3" imgW="23774400" imgH="10058400" progId="Equation.DSMT4">
                  <p:embed/>
                </p:oleObj>
              </mc:Choice>
              <mc:Fallback>
                <p:oleObj name="Equation" r:id="rId3" imgW="23774400" imgH="10058400" progId="Equation.DSMT4">
                  <p:embed/>
                  <p:pic>
                    <p:nvPicPr>
                      <p:cNvPr id="0" name="图片 4096"/>
                      <p:cNvPicPr>
                        <a:picLocks noChangeAspect="1"/>
                      </p:cNvPicPr>
                      <p:nvPr/>
                    </p:nvPicPr>
                    <p:blipFill>
                      <a:blip r:embed="rId4"/>
                      <a:stretch>
                        <a:fillRect/>
                      </a:stretch>
                    </p:blipFill>
                    <p:spPr>
                      <a:xfrm>
                        <a:off x="2214546" y="1428736"/>
                        <a:ext cx="1350828" cy="571504"/>
                      </a:xfrm>
                      <a:prstGeom prst="rect">
                        <a:avLst/>
                      </a:prstGeom>
                      <a:noFill/>
                      <a:ln w="9525">
                        <a:noFill/>
                      </a:ln>
                    </p:spPr>
                  </p:pic>
                </p:oleObj>
              </mc:Fallback>
            </mc:AlternateContent>
          </a:graphicData>
        </a:graphic>
      </p:graphicFrame>
      <p:sp>
        <p:nvSpPr>
          <p:cNvPr id="6" name="矩形 5"/>
          <p:cNvSpPr/>
          <p:nvPr/>
        </p:nvSpPr>
        <p:spPr>
          <a:xfrm>
            <a:off x="428596" y="2214554"/>
            <a:ext cx="4572000" cy="830997"/>
          </a:xfrm>
          <a:prstGeom prst="rect">
            <a:avLst/>
          </a:prstGeom>
        </p:spPr>
        <p:txBody>
          <a:bodyPr>
            <a:spAutoFit/>
          </a:bodyPr>
          <a:lstStyle/>
          <a:p>
            <a:r>
              <a:rPr lang="en-US" sz="2400" dirty="0" smtClean="0">
                <a:solidFill>
                  <a:srgbClr val="FF0000"/>
                </a:solidFill>
                <a:latin typeface="Times New Roman" panose="02020603050405020304" pitchFamily="18" charset="0"/>
                <a:cs typeface="Times New Roman" panose="02020603050405020304" pitchFamily="18" charset="0"/>
              </a:rPr>
              <a:t>(1)</a:t>
            </a:r>
            <a:r>
              <a:rPr lang="zh-CN" altLang="en-US" sz="2400" dirty="0" smtClean="0">
                <a:latin typeface="Times New Roman" panose="02020603050405020304" pitchFamily="18" charset="0"/>
                <a:cs typeface="Times New Roman" panose="02020603050405020304" pitchFamily="18" charset="0"/>
              </a:rPr>
              <a:t>当∠</a:t>
            </a:r>
            <a:r>
              <a:rPr lang="en-US" sz="2400" i="1" dirty="0" smtClean="0">
                <a:latin typeface="Times New Roman" panose="02020603050405020304" pitchFamily="18" charset="0"/>
                <a:cs typeface="Times New Roman" panose="02020603050405020304" pitchFamily="18" charset="0"/>
              </a:rPr>
              <a:t>A</a:t>
            </a:r>
            <a:r>
              <a:rPr lang="en-US" sz="2400" dirty="0" smtClean="0">
                <a:latin typeface="Times New Roman" panose="02020603050405020304" pitchFamily="18" charset="0"/>
                <a:cs typeface="Times New Roman" panose="02020603050405020304" pitchFamily="18" charset="0"/>
              </a:rPr>
              <a:t>=30°</a:t>
            </a:r>
            <a:r>
              <a:rPr lang="zh-CN" altLang="en-US" sz="2400" dirty="0" smtClean="0">
                <a:latin typeface="Times New Roman" panose="02020603050405020304" pitchFamily="18" charset="0"/>
                <a:cs typeface="Times New Roman" panose="02020603050405020304" pitchFamily="18" charset="0"/>
              </a:rPr>
              <a:t>或∠</a:t>
            </a:r>
            <a:r>
              <a:rPr lang="en-US" sz="2400" i="1" dirty="0" smtClean="0">
                <a:latin typeface="Times New Roman" panose="02020603050405020304" pitchFamily="18" charset="0"/>
                <a:cs typeface="Times New Roman" panose="02020603050405020304" pitchFamily="18" charset="0"/>
              </a:rPr>
              <a:t>A</a:t>
            </a:r>
            <a:r>
              <a:rPr lang="en-US" sz="2400" dirty="0" smtClean="0">
                <a:latin typeface="Times New Roman" panose="02020603050405020304" pitchFamily="18" charset="0"/>
                <a:cs typeface="Times New Roman" panose="02020603050405020304" pitchFamily="18" charset="0"/>
              </a:rPr>
              <a:t>=45°</a:t>
            </a:r>
            <a:r>
              <a:rPr lang="zh-CN" altLang="en-US" sz="2400" dirty="0" smtClean="0">
                <a:latin typeface="Times New Roman" panose="02020603050405020304" pitchFamily="18" charset="0"/>
                <a:cs typeface="Times New Roman" panose="02020603050405020304" pitchFamily="18" charset="0"/>
              </a:rPr>
              <a:t>时，∠</a:t>
            </a:r>
            <a:r>
              <a:rPr lang="en-US" sz="2400" i="1" dirty="0" smtClean="0">
                <a:latin typeface="Times New Roman" panose="02020603050405020304" pitchFamily="18" charset="0"/>
                <a:cs typeface="Times New Roman" panose="02020603050405020304" pitchFamily="18" charset="0"/>
              </a:rPr>
              <a:t>A</a:t>
            </a:r>
            <a:r>
              <a:rPr lang="zh-CN" altLang="en-US" sz="2400" dirty="0" smtClean="0">
                <a:latin typeface="Times New Roman" panose="02020603050405020304" pitchFamily="18" charset="0"/>
                <a:cs typeface="Times New Roman" panose="02020603050405020304" pitchFamily="18" charset="0"/>
              </a:rPr>
              <a:t>的正弦为多少</a:t>
            </a:r>
            <a:r>
              <a:rPr lang="en-US" sz="2400" dirty="0" smtClean="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34820" name="Object 4"/>
          <p:cNvGraphicFramePr>
            <a:graphicFrameLocks noChangeAspect="1"/>
          </p:cNvGraphicFramePr>
          <p:nvPr/>
        </p:nvGraphicFramePr>
        <p:xfrm>
          <a:off x="4786314" y="3000372"/>
          <a:ext cx="290514" cy="750494"/>
        </p:xfrm>
        <a:graphic>
          <a:graphicData uri="http://schemas.openxmlformats.org/presentationml/2006/ole">
            <mc:AlternateContent xmlns:mc="http://schemas.openxmlformats.org/markup-compatibility/2006">
              <mc:Choice xmlns:v="urn:schemas-microsoft-com:vml" Requires="v">
                <p:oleObj spid="_x0000_s4098" name="Equation" r:id="rId5" imgW="3657600" imgH="9448800" progId="Equation.DSMT4">
                  <p:embed/>
                </p:oleObj>
              </mc:Choice>
              <mc:Fallback>
                <p:oleObj name="Equation" r:id="rId5" imgW="3657600" imgH="9448800" progId="Equation.DSMT4">
                  <p:embed/>
                  <p:pic>
                    <p:nvPicPr>
                      <p:cNvPr id="0" name="图片 4097"/>
                      <p:cNvPicPr>
                        <a:picLocks noChangeAspect="1"/>
                      </p:cNvPicPr>
                      <p:nvPr/>
                    </p:nvPicPr>
                    <p:blipFill>
                      <a:blip r:embed="rId6"/>
                      <a:stretch>
                        <a:fillRect/>
                      </a:stretch>
                    </p:blipFill>
                    <p:spPr>
                      <a:xfrm>
                        <a:off x="4786314" y="3000372"/>
                        <a:ext cx="290514" cy="750494"/>
                      </a:xfrm>
                      <a:prstGeom prst="rect">
                        <a:avLst/>
                      </a:prstGeom>
                      <a:noFill/>
                      <a:ln w="9525">
                        <a:noFill/>
                      </a:ln>
                    </p:spPr>
                  </p:pic>
                </p:oleObj>
              </mc:Fallback>
            </mc:AlternateContent>
          </a:graphicData>
        </a:graphic>
      </p:graphicFrame>
      <p:graphicFrame>
        <p:nvGraphicFramePr>
          <p:cNvPr id="34821" name="Object 5"/>
          <p:cNvGraphicFramePr>
            <a:graphicFrameLocks noChangeAspect="1"/>
          </p:cNvGraphicFramePr>
          <p:nvPr/>
        </p:nvGraphicFramePr>
        <p:xfrm>
          <a:off x="2143108" y="3643314"/>
          <a:ext cx="428628" cy="693969"/>
        </p:xfrm>
        <a:graphic>
          <a:graphicData uri="http://schemas.openxmlformats.org/presentationml/2006/ole">
            <mc:AlternateContent xmlns:mc="http://schemas.openxmlformats.org/markup-compatibility/2006">
              <mc:Choice xmlns:v="urn:schemas-microsoft-com:vml" Requires="v">
                <p:oleObj spid="_x0000_s4099" name="Equation" r:id="rId7" imgW="6400800" imgH="10363200" progId="Equation.DSMT4">
                  <p:embed/>
                </p:oleObj>
              </mc:Choice>
              <mc:Fallback>
                <p:oleObj name="Equation" r:id="rId7" imgW="6400800" imgH="10363200" progId="Equation.DSMT4">
                  <p:embed/>
                  <p:pic>
                    <p:nvPicPr>
                      <p:cNvPr id="0" name="图片 4098"/>
                      <p:cNvPicPr>
                        <a:picLocks noChangeAspect="1"/>
                      </p:cNvPicPr>
                      <p:nvPr/>
                    </p:nvPicPr>
                    <p:blipFill>
                      <a:blip r:embed="rId8"/>
                      <a:stretch>
                        <a:fillRect/>
                      </a:stretch>
                    </p:blipFill>
                    <p:spPr>
                      <a:xfrm>
                        <a:off x="2143108" y="3643314"/>
                        <a:ext cx="428628" cy="693969"/>
                      </a:xfrm>
                      <a:prstGeom prst="rect">
                        <a:avLst/>
                      </a:prstGeom>
                      <a:noFill/>
                      <a:ln w="9525">
                        <a:noFill/>
                      </a:ln>
                    </p:spPr>
                  </p:pic>
                </p:oleObj>
              </mc:Fallback>
            </mc:AlternateContent>
          </a:graphicData>
        </a:graphic>
      </p:graphicFrame>
      <p:sp>
        <p:nvSpPr>
          <p:cNvPr id="9" name="矩形 8"/>
          <p:cNvSpPr/>
          <p:nvPr/>
        </p:nvSpPr>
        <p:spPr>
          <a:xfrm>
            <a:off x="428596" y="3071810"/>
            <a:ext cx="7786742" cy="1200329"/>
          </a:xfrm>
          <a:prstGeom prst="rect">
            <a:avLst/>
          </a:prstGeom>
        </p:spPr>
        <p:txBody>
          <a:bodyPr wrap="square">
            <a:spAutoFit/>
          </a:bodyPr>
          <a:lstStyle/>
          <a:p>
            <a:pPr>
              <a:lnSpc>
                <a:spcPct val="150000"/>
              </a:lnSpc>
            </a:pPr>
            <a:r>
              <a:rPr lang="en-US" altLang="zh-CN" sz="2400" dirty="0" smtClean="0">
                <a:latin typeface="Times New Roman" panose="02020603050405020304" pitchFamily="18" charset="0"/>
                <a:cs typeface="Times New Roman" panose="02020603050405020304" pitchFamily="18" charset="0"/>
              </a:rPr>
              <a:t>(</a:t>
            </a:r>
            <a:r>
              <a:rPr lang="zh-CN" altLang="en-US" sz="2400" dirty="0" smtClean="0">
                <a:latin typeface="Times New Roman" panose="02020603050405020304" pitchFamily="18" charset="0"/>
                <a:cs typeface="Times New Roman" panose="02020603050405020304" pitchFamily="18" charset="0"/>
              </a:rPr>
              <a:t>当∠</a:t>
            </a:r>
            <a:r>
              <a:rPr lang="en-US" sz="2400" i="1" dirty="0" smtClean="0">
                <a:latin typeface="Times New Roman" panose="02020603050405020304" pitchFamily="18" charset="0"/>
                <a:cs typeface="Times New Roman" panose="02020603050405020304" pitchFamily="18" charset="0"/>
              </a:rPr>
              <a:t>A</a:t>
            </a:r>
            <a:r>
              <a:rPr lang="en-US" sz="2400" dirty="0" smtClean="0">
                <a:latin typeface="Times New Roman" panose="02020603050405020304" pitchFamily="18" charset="0"/>
                <a:cs typeface="Times New Roman" panose="02020603050405020304" pitchFamily="18" charset="0"/>
              </a:rPr>
              <a:t>=30°</a:t>
            </a:r>
            <a:r>
              <a:rPr lang="zh-CN" altLang="en-US" sz="2400" dirty="0" smtClean="0">
                <a:latin typeface="Times New Roman" panose="02020603050405020304" pitchFamily="18" charset="0"/>
                <a:cs typeface="Times New Roman" panose="02020603050405020304" pitchFamily="18" charset="0"/>
              </a:rPr>
              <a:t>时，</a:t>
            </a:r>
            <a:r>
              <a:rPr lang="en-US" sz="2400" dirty="0" smtClean="0">
                <a:latin typeface="Times New Roman" panose="02020603050405020304" pitchFamily="18" charset="0"/>
                <a:cs typeface="Times New Roman" panose="02020603050405020304" pitchFamily="18" charset="0"/>
              </a:rPr>
              <a:t>sin </a:t>
            </a:r>
            <a:r>
              <a:rPr lang="en-US" sz="2400" i="1" dirty="0" smtClean="0">
                <a:latin typeface="Times New Roman" panose="02020603050405020304" pitchFamily="18" charset="0"/>
                <a:cs typeface="Times New Roman" panose="02020603050405020304" pitchFamily="18" charset="0"/>
              </a:rPr>
              <a:t>A</a:t>
            </a:r>
            <a:r>
              <a:rPr lang="en-US" sz="2400" dirty="0" smtClean="0">
                <a:latin typeface="Times New Roman" panose="02020603050405020304" pitchFamily="18" charset="0"/>
                <a:cs typeface="Times New Roman" panose="02020603050405020304" pitchFamily="18" charset="0"/>
              </a:rPr>
              <a:t>=sin 30°=      </a:t>
            </a:r>
            <a:r>
              <a:rPr lang="zh-CN" altLang="en-US" sz="2400" dirty="0" smtClean="0">
                <a:latin typeface="Times New Roman" panose="02020603050405020304" pitchFamily="18" charset="0"/>
                <a:cs typeface="Times New Roman" panose="02020603050405020304" pitchFamily="18" charset="0"/>
              </a:rPr>
              <a:t>；当∠</a:t>
            </a:r>
            <a:r>
              <a:rPr lang="en-US" sz="2400" i="1" dirty="0" smtClean="0">
                <a:latin typeface="Times New Roman" panose="02020603050405020304" pitchFamily="18" charset="0"/>
                <a:cs typeface="Times New Roman" panose="02020603050405020304" pitchFamily="18" charset="0"/>
              </a:rPr>
              <a:t>A</a:t>
            </a:r>
            <a:r>
              <a:rPr lang="en-US" sz="2400" dirty="0" smtClean="0">
                <a:latin typeface="Times New Roman" panose="02020603050405020304" pitchFamily="18" charset="0"/>
                <a:cs typeface="Times New Roman" panose="02020603050405020304" pitchFamily="18" charset="0"/>
              </a:rPr>
              <a:t>=45°</a:t>
            </a:r>
            <a:r>
              <a:rPr lang="zh-CN" altLang="en-US" sz="2400" dirty="0" smtClean="0">
                <a:latin typeface="Times New Roman" panose="02020603050405020304" pitchFamily="18" charset="0"/>
                <a:cs typeface="Times New Roman" panose="02020603050405020304" pitchFamily="18" charset="0"/>
              </a:rPr>
              <a:t>时，</a:t>
            </a:r>
            <a:r>
              <a:rPr lang="en-US" sz="2400" dirty="0" smtClean="0">
                <a:latin typeface="Times New Roman" panose="02020603050405020304" pitchFamily="18" charset="0"/>
                <a:cs typeface="Times New Roman" panose="02020603050405020304" pitchFamily="18" charset="0"/>
              </a:rPr>
              <a:t>sin </a:t>
            </a:r>
            <a:r>
              <a:rPr lang="en-US" sz="2400" i="1" dirty="0" smtClean="0">
                <a:latin typeface="Times New Roman" panose="02020603050405020304" pitchFamily="18" charset="0"/>
                <a:cs typeface="Times New Roman" panose="02020603050405020304" pitchFamily="18" charset="0"/>
              </a:rPr>
              <a:t>A</a:t>
            </a:r>
            <a:r>
              <a:rPr lang="en-US" sz="2400" dirty="0" smtClean="0">
                <a:latin typeface="Times New Roman" panose="02020603050405020304" pitchFamily="18" charset="0"/>
                <a:cs typeface="Times New Roman" panose="02020603050405020304" pitchFamily="18" charset="0"/>
              </a:rPr>
              <a:t>=sin 45°=       .)</a:t>
            </a:r>
            <a:endParaRPr lang="zh-CN" altLang="en-US" sz="2400" dirty="0">
              <a:latin typeface="Times New Roman" panose="02020603050405020304" pitchFamily="18" charset="0"/>
              <a:cs typeface="Times New Roman" panose="02020603050405020304" pitchFamily="18" charset="0"/>
            </a:endParaRPr>
          </a:p>
        </p:txBody>
      </p:sp>
      <p:sp>
        <p:nvSpPr>
          <p:cNvPr id="34822" name="Rectangle 6"/>
          <p:cNvSpPr>
            <a:spLocks noChangeArrowheads="1"/>
          </p:cNvSpPr>
          <p:nvPr/>
        </p:nvSpPr>
        <p:spPr bwMode="auto">
          <a:xfrm>
            <a:off x="142844" y="6143644"/>
            <a:ext cx="2847254"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9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　</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方正书宋_GBK"/>
              </a:rPr>
              <a:t>)</a:t>
            </a:r>
            <a:r>
              <a:rPr kumimoji="0" lang="en-US" altLang="zh-CN" sz="2400" b="0" u="none" strike="noStrike" cap="none" normalizeH="0" baseline="0" dirty="0" smtClean="0">
                <a:ln>
                  <a:noFill/>
                </a:ln>
                <a:effectLst/>
                <a:latin typeface="Times New Roman" panose="02020603050405020304" pitchFamily="18" charset="0"/>
                <a:ea typeface="宋体" panose="02010600030101010101" pitchFamily="2" charset="-122"/>
                <a:cs typeface="Times New Roman" panose="02020603050405020304" pitchFamily="18" charset="0"/>
              </a:rPr>
              <a:t>sin</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 </a:t>
            </a:r>
            <a:r>
              <a:rPr kumimoji="0" lang="en-US" altLang="zh-CN" sz="2400" b="0"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有单位吗</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11" name="矩形 10"/>
          <p:cNvSpPr/>
          <p:nvPr/>
        </p:nvSpPr>
        <p:spPr>
          <a:xfrm>
            <a:off x="285720" y="4357694"/>
            <a:ext cx="7929618" cy="461665"/>
          </a:xfrm>
          <a:prstGeom prst="rect">
            <a:avLst/>
          </a:prstGeom>
        </p:spPr>
        <p:txBody>
          <a:bodyPr wrap="square">
            <a:spAutoFit/>
          </a:bodyPr>
          <a:lstStyle/>
          <a:p>
            <a:pPr lvl="0"/>
            <a:r>
              <a:rPr lang="en-US" altLang="zh-CN" sz="2400" dirty="0" smtClean="0">
                <a:solidFill>
                  <a:srgbClr val="FF0000"/>
                </a:solidFill>
                <a:latin typeface="宋体" panose="02010600030101010101" pitchFamily="2" charset="-122"/>
                <a:ea typeface="宋体" panose="02010600030101010101" pitchFamily="2" charset="-122"/>
                <a:cs typeface="方正书宋_GBK"/>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dirty="0" smtClean="0">
                <a:solidFill>
                  <a:srgbClr val="FF0000"/>
                </a:solidFill>
                <a:latin typeface="宋体" panose="02010600030101010101" pitchFamily="2" charset="-122"/>
                <a:ea typeface="宋体" panose="02010600030101010101" pitchFamily="2" charset="-122"/>
                <a:cs typeface="方正书宋_GBK"/>
              </a:rPr>
              <a:t>)</a:t>
            </a:r>
            <a:r>
              <a:rPr lang="en-US" altLang="zh-CN" sz="2400" dirty="0" smtClean="0">
                <a:solidFill>
                  <a:srgbClr val="000000"/>
                </a:solidFill>
                <a:latin typeface="宋体" panose="02010600030101010101" pitchFamily="2" charset="-122"/>
                <a:ea typeface="宋体" panose="02010600030101010101" pitchFamily="2"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书宋_GBK"/>
              </a:rPr>
              <a:t>的正弦</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sin</a:t>
            </a:r>
            <a:r>
              <a:rPr lang="en-US" altLang="zh-CN" sz="2400" dirty="0" smtClean="0">
                <a:solidFill>
                  <a:srgbClr val="000000"/>
                </a:solidFill>
                <a:latin typeface="宋体" panose="02010600030101010101" pitchFamily="2" charset="-122"/>
                <a:ea typeface="宋体" panose="02010600030101010101" pitchFamily="2" charset="-122"/>
              </a:rPr>
              <a:t> </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书宋_GBK"/>
              </a:rPr>
              <a:t>表示的是</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sin</a:t>
            </a:r>
            <a:r>
              <a:rPr lang="zh-CN" altLang="en-US" sz="2400" dirty="0" smtClean="0">
                <a:solidFill>
                  <a:srgbClr val="000000"/>
                </a:solidFill>
                <a:latin typeface="宋体" panose="02010600030101010101" pitchFamily="2" charset="-122"/>
                <a:ea typeface="宋体" panose="02010600030101010101" pitchFamily="2" charset="-122"/>
                <a:cs typeface="方正书宋_GBK"/>
              </a:rPr>
              <a:t>与</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书宋_GBK"/>
              </a:rPr>
              <a:t>的乘积还是一个整体</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endParaRPr lang="en-US" altLang="zh-CN" sz="2400" dirty="0" smtClean="0">
              <a:solidFill>
                <a:prstClr val="black"/>
              </a:solidFill>
              <a:latin typeface="Arial" panose="020B0604020202020204" pitchFamily="34" charset="0"/>
              <a:ea typeface="宋体" panose="02010600030101010101" pitchFamily="2" charset="-122"/>
            </a:endParaRPr>
          </a:p>
        </p:txBody>
      </p:sp>
      <p:sp>
        <p:nvSpPr>
          <p:cNvPr id="12" name="矩形 11"/>
          <p:cNvSpPr/>
          <p:nvPr/>
        </p:nvSpPr>
        <p:spPr>
          <a:xfrm>
            <a:off x="1142976" y="4786322"/>
            <a:ext cx="4778405" cy="461665"/>
          </a:xfrm>
          <a:prstGeom prst="rect">
            <a:avLst/>
          </a:prstGeom>
        </p:spPr>
        <p:txBody>
          <a:bodyPr wrap="square">
            <a:spAutoFit/>
          </a:bodyPr>
          <a:lstStyle/>
          <a:p>
            <a:r>
              <a:rPr lang="en-US" altLang="zh-CN" sz="2400" dirty="0" smtClean="0">
                <a:solidFill>
                  <a:srgbClr val="000000"/>
                </a:solidFill>
                <a:latin typeface="宋体" panose="02010600030101010101" pitchFamily="2" charset="-122"/>
                <a:ea typeface="宋体" panose="02010600030101010101" pitchFamily="2" charset="-122"/>
                <a:cs typeface="方正楷体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sin</a:t>
            </a:r>
            <a:r>
              <a:rPr lang="en-US" altLang="zh-CN" sz="2400" dirty="0" smtClean="0">
                <a:solidFill>
                  <a:srgbClr val="000000"/>
                </a:solidFill>
                <a:latin typeface="宋体" panose="02010600030101010101" pitchFamily="2" charset="-122"/>
                <a:ea typeface="宋体" panose="02010600030101010101" pitchFamily="2" charset="-122"/>
              </a:rPr>
              <a:t> </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楷体_GBK"/>
              </a:rPr>
              <a:t>表示的是一个整体</a:t>
            </a:r>
            <a:r>
              <a:rPr lang="en-US" altLang="zh-CN" sz="2400" dirty="0" smtClean="0">
                <a:solidFill>
                  <a:srgbClr val="000000"/>
                </a:solidFill>
                <a:latin typeface="宋体" panose="02010600030101010101" pitchFamily="2" charset="-122"/>
                <a:ea typeface="宋体" panose="02010600030101010101" pitchFamily="2" charset="-122"/>
                <a:cs typeface="方正楷体_GBK"/>
              </a:rPr>
              <a:t>)</a:t>
            </a:r>
            <a:endParaRPr lang="zh-CN" altLang="en-US" sz="3200" dirty="0"/>
          </a:p>
        </p:txBody>
      </p:sp>
      <p:sp>
        <p:nvSpPr>
          <p:cNvPr id="13" name="矩形 12"/>
          <p:cNvSpPr/>
          <p:nvPr/>
        </p:nvSpPr>
        <p:spPr>
          <a:xfrm>
            <a:off x="285720" y="5214950"/>
            <a:ext cx="5929354" cy="461665"/>
          </a:xfrm>
          <a:prstGeom prst="rect">
            <a:avLst/>
          </a:prstGeom>
        </p:spPr>
        <p:txBody>
          <a:bodyPr wrap="square">
            <a:spAutoFit/>
          </a:bodyPr>
          <a:lstStyle/>
          <a:p>
            <a:r>
              <a:rPr lang="en-US" altLang="zh-CN" sz="2400" dirty="0" smtClean="0">
                <a:solidFill>
                  <a:srgbClr val="FF0000"/>
                </a:solidFill>
                <a:latin typeface="宋体" panose="02010600030101010101" pitchFamily="2" charset="-122"/>
                <a:ea typeface="宋体" panose="02010600030101010101" pitchFamily="2" charset="-122"/>
                <a:cs typeface="方正书宋_GBK"/>
              </a:rPr>
              <a:t>(</a:t>
            </a:r>
            <a:r>
              <a:rPr lang="en-US" altLang="zh-CN" sz="24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dirty="0" smtClean="0">
                <a:solidFill>
                  <a:srgbClr val="FF0000"/>
                </a:solidFill>
                <a:latin typeface="宋体" panose="02010600030101010101" pitchFamily="2" charset="-122"/>
                <a:ea typeface="宋体" panose="02010600030101010101" pitchFamily="2" charset="-122"/>
                <a:cs typeface="方正书宋_GBK"/>
              </a:rPr>
              <a:t>)</a:t>
            </a:r>
            <a:r>
              <a:rPr lang="zh-CN" altLang="en-US" sz="2400" dirty="0" smtClean="0">
                <a:solidFill>
                  <a:srgbClr val="000000"/>
                </a:solidFill>
                <a:latin typeface="宋体" panose="02010600030101010101" pitchFamily="2" charset="-122"/>
                <a:ea typeface="宋体" panose="02010600030101010101" pitchFamily="2" charset="-122"/>
                <a:cs typeface="方正书宋_GBK"/>
              </a:rPr>
              <a:t>当</a:t>
            </a:r>
            <a:r>
              <a:rPr lang="zh-CN" altLang="en-US" sz="2400" dirty="0" smtClean="0">
                <a:solidFill>
                  <a:srgbClr val="000000"/>
                </a:solidFill>
                <a:latin typeface="宋体" panose="02010600030101010101" pitchFamily="2" charset="-122"/>
                <a:ea typeface="宋体" panose="02010600030101010101" pitchFamily="2"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书宋_GBK"/>
              </a:rPr>
              <a:t>的大小变化时，</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sin</a:t>
            </a:r>
            <a:r>
              <a:rPr lang="en-US" altLang="zh-CN" sz="2400" dirty="0" smtClean="0">
                <a:solidFill>
                  <a:srgbClr val="000000"/>
                </a:solidFill>
                <a:latin typeface="宋体" panose="02010600030101010101" pitchFamily="2" charset="-122"/>
                <a:ea typeface="宋体" panose="02010600030101010101" pitchFamily="2" charset="-122"/>
              </a:rPr>
              <a:t> </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书宋_GBK"/>
              </a:rPr>
              <a:t>是否变化</a:t>
            </a:r>
            <a:r>
              <a:rPr lang="en-US" altLang="zh-CN" sz="2400" dirty="0" smtClean="0">
                <a:solidFill>
                  <a:srgbClr val="000000"/>
                </a:solidFill>
                <a:latin typeface="宋体" panose="02010600030101010101" pitchFamily="2" charset="-122"/>
                <a:ea typeface="宋体" panose="02010600030101010101" pitchFamily="2" charset="-122"/>
                <a:cs typeface="方正书宋_GBK"/>
              </a:rPr>
              <a:t>?</a:t>
            </a:r>
            <a:endParaRPr lang="zh-CN" altLang="en-US" sz="3200" dirty="0"/>
          </a:p>
        </p:txBody>
      </p:sp>
      <p:sp>
        <p:nvSpPr>
          <p:cNvPr id="14" name="矩形 13"/>
          <p:cNvSpPr/>
          <p:nvPr/>
        </p:nvSpPr>
        <p:spPr>
          <a:xfrm>
            <a:off x="928662" y="5643578"/>
            <a:ext cx="4714908" cy="461665"/>
          </a:xfrm>
          <a:prstGeom prst="rect">
            <a:avLst/>
          </a:prstGeom>
        </p:spPr>
        <p:txBody>
          <a:bodyPr wrap="square">
            <a:spAutoFit/>
          </a:bodyPr>
          <a:lstStyle/>
          <a:p>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(sin</a:t>
            </a:r>
            <a:r>
              <a:rPr lang="en-US" altLang="zh-CN" sz="2400" dirty="0" smtClean="0">
                <a:solidFill>
                  <a:srgbClr val="000000"/>
                </a:solidFill>
                <a:latin typeface="宋体" panose="02010600030101010101" pitchFamily="2" charset="-122"/>
                <a:ea typeface="宋体" panose="02010600030101010101" pitchFamily="2" charset="-122"/>
              </a:rPr>
              <a:t> </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楷体_GBK"/>
              </a:rPr>
              <a:t>随着</a:t>
            </a:r>
            <a:r>
              <a:rPr lang="zh-CN" altLang="en-US" sz="2400" dirty="0" smtClean="0">
                <a:solidFill>
                  <a:srgbClr val="000000"/>
                </a:solidFill>
                <a:latin typeface="宋体" panose="02010600030101010101" pitchFamily="2" charset="-122"/>
                <a:ea typeface="宋体" panose="02010600030101010101" pitchFamily="2" charset="-122"/>
              </a:rPr>
              <a:t>∠</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楷体_GBK"/>
              </a:rPr>
              <a:t>的大小变化而变化</a:t>
            </a:r>
            <a:r>
              <a:rPr lang="en-US" altLang="zh-CN" sz="2400" dirty="0" smtClean="0">
                <a:solidFill>
                  <a:srgbClr val="000000"/>
                </a:solidFill>
                <a:latin typeface="宋体" panose="02010600030101010101" pitchFamily="2" charset="-122"/>
                <a:ea typeface="宋体" panose="02010600030101010101" pitchFamily="2" charset="-122"/>
                <a:cs typeface="方正楷体_GBK"/>
              </a:rPr>
              <a:t>)</a:t>
            </a:r>
            <a:endParaRPr lang="zh-CN" altLang="en-US" sz="3200" dirty="0"/>
          </a:p>
        </p:txBody>
      </p:sp>
      <p:sp>
        <p:nvSpPr>
          <p:cNvPr id="15" name="矩形 14"/>
          <p:cNvSpPr/>
          <p:nvPr/>
        </p:nvSpPr>
        <p:spPr>
          <a:xfrm>
            <a:off x="2928926" y="6143644"/>
            <a:ext cx="4987920" cy="461665"/>
          </a:xfrm>
          <a:prstGeom prst="rect">
            <a:avLst/>
          </a:prstGeom>
        </p:spPr>
        <p:txBody>
          <a:bodyPr wrap="square">
            <a:spAutoFit/>
          </a:bodyPr>
          <a:lstStyle/>
          <a:p>
            <a:pPr lvl="0" eaLnBrk="0" hangingPunct="0"/>
            <a:r>
              <a:rPr lang="en-US" altLang="zh-CN" sz="2400" dirty="0" smtClean="0">
                <a:solidFill>
                  <a:srgbClr val="000000"/>
                </a:solidFill>
                <a:latin typeface="宋体" panose="02010600030101010101" pitchFamily="2" charset="-122"/>
                <a:ea typeface="宋体" panose="02010600030101010101" pitchFamily="2" charset="-122"/>
                <a:cs typeface="方正楷体_GBK"/>
              </a:rPr>
              <a:t>(</a:t>
            </a:r>
            <a:r>
              <a:rPr lang="en-US" altLang="zh-CN" sz="24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sin</a:t>
            </a:r>
            <a:r>
              <a:rPr lang="en-US" altLang="zh-CN" sz="2400" dirty="0" smtClean="0">
                <a:solidFill>
                  <a:srgbClr val="000000"/>
                </a:solidFill>
                <a:latin typeface="宋体" panose="02010600030101010101" pitchFamily="2" charset="-122"/>
                <a:ea typeface="宋体" panose="02010600030101010101" pitchFamily="2" charset="-122"/>
              </a:rPr>
              <a:t> </a:t>
            </a:r>
            <a:r>
              <a:rPr lang="en-US" altLang="zh-CN" sz="2400"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dirty="0" smtClean="0">
                <a:solidFill>
                  <a:srgbClr val="000000"/>
                </a:solidFill>
                <a:latin typeface="宋体" panose="02010600030101010101" pitchFamily="2" charset="-122"/>
                <a:ea typeface="宋体" panose="02010600030101010101" pitchFamily="2" charset="-122"/>
                <a:cs typeface="方正楷体_GBK"/>
              </a:rPr>
              <a:t>是一个比值，没有单位</a:t>
            </a:r>
            <a:r>
              <a:rPr lang="en-US" altLang="zh-CN" sz="2400" dirty="0" smtClean="0">
                <a:solidFill>
                  <a:srgbClr val="000000"/>
                </a:solidFill>
                <a:latin typeface="宋体" panose="02010600030101010101" pitchFamily="2" charset="-122"/>
                <a:ea typeface="宋体" panose="02010600030101010101" pitchFamily="2" charset="-122"/>
                <a:cs typeface="方正楷体_GBK"/>
              </a:rPr>
              <a:t>)</a:t>
            </a:r>
            <a:endParaRPr lang="en-US" altLang="zh-CN" sz="2400" dirty="0" smtClean="0">
              <a:solidFill>
                <a:prstClr val="black"/>
              </a:solidFill>
              <a:latin typeface="Arial" panose="020B0604020202020204" pitchFamily="34" charset="0"/>
              <a:ea typeface="宋体" panose="02010600030101010101" pitchFamily="2" charset="-122"/>
            </a:endParaRPr>
          </a:p>
        </p:txBody>
      </p:sp>
      <p:pic>
        <p:nvPicPr>
          <p:cNvPr id="1028" name="Picture 4"/>
          <p:cNvPicPr>
            <a:picLocks noChangeAspect="1" noChangeArrowheads="1"/>
          </p:cNvPicPr>
          <p:nvPr/>
        </p:nvPicPr>
        <p:blipFill>
          <a:blip r:embed="rId9" cstate="print"/>
          <a:srcRect/>
          <a:stretch>
            <a:fillRect/>
          </a:stretch>
        </p:blipFill>
        <p:spPr bwMode="auto">
          <a:xfrm>
            <a:off x="8010525" y="5048250"/>
            <a:ext cx="772160" cy="144018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0" cstate="print"/>
          <a:srcRect/>
          <a:stretch>
            <a:fillRect/>
          </a:stretch>
        </p:blipFill>
        <p:spPr bwMode="auto">
          <a:xfrm>
            <a:off x="8439150" y="5524500"/>
            <a:ext cx="571500" cy="1054100"/>
          </a:xfrm>
          <a:prstGeom prst="rect">
            <a:avLst/>
          </a:prstGeom>
          <a:noFill/>
          <a:ln w="9525">
            <a:noFill/>
            <a:miter lim="800000"/>
            <a:headEnd/>
            <a:tailEnd/>
          </a:ln>
          <a:effectLst/>
        </p:spPr>
      </p:pic>
      <p:pic>
        <p:nvPicPr>
          <p:cNvPr id="24" name="Picture 5"/>
          <p:cNvPicPr>
            <a:picLocks noChangeAspect="1" noChangeArrowheads="1"/>
          </p:cNvPicPr>
          <p:nvPr/>
        </p:nvPicPr>
        <p:blipFill>
          <a:blip r:embed="rId11" cstate="print"/>
          <a:srcRect/>
          <a:stretch>
            <a:fillRect/>
          </a:stretch>
        </p:blipFill>
        <p:spPr bwMode="auto">
          <a:xfrm>
            <a:off x="7939405" y="5619750"/>
            <a:ext cx="573405" cy="105918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4820">
                                            <p:subSp spid="_x0000_s34820"/>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34821">
                                            <p:subSp spid="_x0000_s34821"/>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ox(in)">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ox(in)">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34822"/>
                                        </p:tgtEl>
                                        <p:attrNameLst>
                                          <p:attrName>style.visibility</p:attrName>
                                        </p:attrNameLst>
                                      </p:cBhvr>
                                      <p:to>
                                        <p:strVal val="visible"/>
                                      </p:to>
                                    </p:set>
                                    <p:animEffect transition="in" filter="box(in)">
                                      <p:cBhvr>
                                        <p:cTn id="38" dur="500"/>
                                        <p:tgtEl>
                                          <p:spTgt spid="34822"/>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ox(in)">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34822" grpId="0" bldLvl="0" animBg="1"/>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4282" y="714356"/>
            <a:ext cx="4929222" cy="460375"/>
          </a:xfrm>
          <a:prstGeom prst="rect">
            <a:avLst/>
          </a:prstGeom>
        </p:spPr>
        <p:txBody>
          <a:bodyPr wrap="square">
            <a:spAutoFit/>
          </a:bodyPr>
          <a:lstStyle/>
          <a:p>
            <a:pPr lvl="0" algn="ctr"/>
            <a:r>
              <a:rPr lang="en-US" sz="2400" dirty="0" smtClean="0">
                <a:solidFill>
                  <a:srgbClr val="000000"/>
                </a:solidFill>
                <a:latin typeface="宋体" panose="02010600030101010101" pitchFamily="2" charset="-122"/>
                <a:ea typeface="+mj-ea"/>
                <a:cs typeface="方正书宋_GBK"/>
              </a:rPr>
              <a:t>(</a:t>
            </a:r>
            <a:r>
              <a:rPr lang="en-US" sz="2400" dirty="0" smtClean="0">
                <a:solidFill>
                  <a:srgbClr val="000000"/>
                </a:solidFill>
                <a:latin typeface="Times New Roman" panose="02020603050405020304"/>
                <a:ea typeface="宋体" panose="02010600030101010101" pitchFamily="2" charset="-122"/>
                <a:cs typeface="+mj-cs"/>
              </a:rPr>
              <a:t>5</a:t>
            </a:r>
            <a:r>
              <a:rPr lang="en-US" sz="2400" dirty="0" smtClean="0">
                <a:solidFill>
                  <a:srgbClr val="000000"/>
                </a:solidFill>
                <a:latin typeface="宋体" panose="02010600030101010101" pitchFamily="2" charset="-122"/>
                <a:ea typeface="+mj-ea"/>
                <a:cs typeface="方正书宋_GBK"/>
              </a:rPr>
              <a:t>)</a:t>
            </a:r>
            <a:r>
              <a:rPr lang="zh-CN" altLang="en-US" sz="2400" dirty="0" smtClean="0">
                <a:solidFill>
                  <a:srgbClr val="000000"/>
                </a:solidFill>
                <a:latin typeface="Calibri" panose="020F0502020204030204"/>
                <a:ea typeface="宋体" panose="02010600030101010101" pitchFamily="2" charset="-122"/>
                <a:cs typeface="NEU-BZ-S92"/>
              </a:rPr>
              <a:t>∠</a:t>
            </a:r>
            <a:r>
              <a:rPr lang="en-US" sz="2400" i="1" dirty="0" smtClean="0">
                <a:solidFill>
                  <a:srgbClr val="000000"/>
                </a:solidFill>
                <a:latin typeface="Times New Roman" panose="02020603050405020304"/>
                <a:ea typeface="宋体" panose="02010600030101010101" pitchFamily="2" charset="-122"/>
                <a:cs typeface="+mj-cs"/>
              </a:rPr>
              <a:t>B</a:t>
            </a:r>
            <a:r>
              <a:rPr lang="zh-CN" altLang="en-US" sz="2400" dirty="0" smtClean="0">
                <a:solidFill>
                  <a:srgbClr val="000000"/>
                </a:solidFill>
                <a:latin typeface="Calibri" panose="020F0502020204030204"/>
                <a:ea typeface="宋体" panose="02010600030101010101" pitchFamily="2" charset="-122"/>
                <a:cs typeface="方正书宋_GBK"/>
              </a:rPr>
              <a:t>的正弦怎么表示</a:t>
            </a:r>
            <a:r>
              <a:rPr lang="en-US" sz="2400" dirty="0" smtClean="0">
                <a:solidFill>
                  <a:srgbClr val="000000"/>
                </a:solidFill>
                <a:latin typeface="Calibri" panose="020F0502020204030204"/>
                <a:ea typeface="宋体" panose="02010600030101010101" pitchFamily="2" charset="-122"/>
                <a:cs typeface="方正书宋_GBK"/>
              </a:rPr>
              <a:t>? </a:t>
            </a:r>
            <a:endParaRPr lang="zh-CN" altLang="en-US" sz="2400" dirty="0">
              <a:solidFill>
                <a:prstClr val="black"/>
              </a:solidFill>
              <a:latin typeface="Calibri" panose="020F0502020204030204"/>
              <a:ea typeface="宋体" panose="02010600030101010101" pitchFamily="2" charset="-122"/>
              <a:cs typeface="+mj-cs"/>
            </a:endParaRPr>
          </a:p>
        </p:txBody>
      </p:sp>
      <p:graphicFrame>
        <p:nvGraphicFramePr>
          <p:cNvPr id="39939" name="Object 3"/>
          <p:cNvGraphicFramePr>
            <a:graphicFrameLocks noChangeAspect="1"/>
          </p:cNvGraphicFramePr>
          <p:nvPr/>
        </p:nvGraphicFramePr>
        <p:xfrm>
          <a:off x="2071670" y="1285860"/>
          <a:ext cx="1571636" cy="624625"/>
        </p:xfrm>
        <a:graphic>
          <a:graphicData uri="http://schemas.openxmlformats.org/presentationml/2006/ole">
            <mc:AlternateContent xmlns:mc="http://schemas.openxmlformats.org/markup-compatibility/2006">
              <mc:Choice xmlns:v="urn:schemas-microsoft-com:vml" Requires="v">
                <p:oleObj spid="_x0000_s5121" name="Equation" r:id="rId2" imgW="23774400" imgH="9448800" progId="Equation.DSMT4">
                  <p:embed/>
                </p:oleObj>
              </mc:Choice>
              <mc:Fallback>
                <p:oleObj name="Equation" r:id="rId2" imgW="23774400" imgH="9448800" progId="Equation.DSMT4">
                  <p:embed/>
                  <p:pic>
                    <p:nvPicPr>
                      <p:cNvPr id="0" name="图片 5120"/>
                      <p:cNvPicPr>
                        <a:picLocks noChangeAspect="1"/>
                      </p:cNvPicPr>
                      <p:nvPr/>
                    </p:nvPicPr>
                    <p:blipFill>
                      <a:blip r:embed="rId3"/>
                      <a:stretch>
                        <a:fillRect/>
                      </a:stretch>
                    </p:blipFill>
                    <p:spPr>
                      <a:xfrm>
                        <a:off x="2071670" y="1285860"/>
                        <a:ext cx="1571636" cy="624625"/>
                      </a:xfrm>
                      <a:prstGeom prst="rect">
                        <a:avLst/>
                      </a:prstGeom>
                      <a:noFill/>
                      <a:ln w="9525">
                        <a:noFill/>
                      </a:ln>
                    </p:spPr>
                  </p:pic>
                </p:oleObj>
              </mc:Fallback>
            </mc:AlternateContent>
          </a:graphicData>
        </a:graphic>
      </p:graphicFrame>
      <p:sp>
        <p:nvSpPr>
          <p:cNvPr id="39940" name="Rectangle 4"/>
          <p:cNvSpPr>
            <a:spLocks noChangeArrowheads="1"/>
          </p:cNvSpPr>
          <p:nvPr/>
        </p:nvSpPr>
        <p:spPr bwMode="auto">
          <a:xfrm>
            <a:off x="1000100" y="2000240"/>
            <a:ext cx="7286676" cy="8309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en-US"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r>
              <a:rPr kumimoji="0" lang="zh-CN" altLang="en-US"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要求一个锐角的正弦值，我们需要知道直角三角形中的哪些边</a:t>
            </a:r>
            <a:r>
              <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方正书宋_GBK"/>
              </a:rPr>
              <a:t>?</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1214414" y="2928934"/>
            <a:ext cx="4929222" cy="461665"/>
          </a:xfrm>
          <a:prstGeom prst="rect">
            <a:avLst/>
          </a:prstGeom>
        </p:spPr>
        <p:txBody>
          <a:bodyPr wrap="square">
            <a:spAutoFit/>
          </a:bodyPr>
          <a:lstStyle/>
          <a:p>
            <a:r>
              <a:rPr lang="en-US" altLang="zh-CN" sz="2400" dirty="0" smtClean="0">
                <a:solidFill>
                  <a:srgbClr val="000000"/>
                </a:solidFill>
                <a:latin typeface="宋体" panose="02010600030101010101" pitchFamily="2" charset="-122"/>
                <a:ea typeface="宋体" panose="02010600030101010101" pitchFamily="2" charset="-122"/>
                <a:cs typeface="方正楷体_GBK"/>
              </a:rPr>
              <a:t>(</a:t>
            </a:r>
            <a:r>
              <a:rPr lang="zh-CN" altLang="en-US" sz="2400" dirty="0" smtClean="0">
                <a:solidFill>
                  <a:srgbClr val="000000"/>
                </a:solidFill>
                <a:latin typeface="宋体" panose="02010600030101010101" pitchFamily="2" charset="-122"/>
                <a:ea typeface="宋体" panose="02010600030101010101" pitchFamily="2" charset="-122"/>
                <a:cs typeface="方正楷体_GBK"/>
              </a:rPr>
              <a:t>需要知道这个锐角的对边和斜边</a:t>
            </a:r>
            <a:r>
              <a:rPr lang="en-US" altLang="zh-CN" sz="2400" dirty="0" smtClean="0">
                <a:solidFill>
                  <a:srgbClr val="000000"/>
                </a:solidFill>
                <a:latin typeface="宋体" panose="02010600030101010101" pitchFamily="2" charset="-122"/>
                <a:ea typeface="宋体" panose="02010600030101010101" pitchFamily="2" charset="-122"/>
                <a:cs typeface="方正楷体_GBK"/>
              </a:rPr>
              <a:t>)</a:t>
            </a:r>
            <a:endParaRPr lang="zh-CN" altLang="en-US" sz="3200" dirty="0"/>
          </a:p>
        </p:txBody>
      </p:sp>
      <p:grpSp>
        <p:nvGrpSpPr>
          <p:cNvPr id="7" name="组合 6"/>
          <p:cNvGrpSpPr/>
          <p:nvPr/>
        </p:nvGrpSpPr>
        <p:grpSpPr>
          <a:xfrm>
            <a:off x="142844" y="5048262"/>
            <a:ext cx="1071570" cy="1630501"/>
            <a:chOff x="6929454" y="3786196"/>
            <a:chExt cx="1071570" cy="1222876"/>
          </a:xfrm>
        </p:grpSpPr>
        <p:pic>
          <p:nvPicPr>
            <p:cNvPr id="2" name="Picture 4"/>
            <p:cNvPicPr>
              <a:picLocks noChangeAspect="1" noChangeArrowheads="1"/>
            </p:cNvPicPr>
            <p:nvPr/>
          </p:nvPicPr>
          <p:blipFill>
            <a:blip r:embed="rId4" cstate="print"/>
            <a:srcRect/>
            <a:stretch>
              <a:fillRect/>
            </a:stretch>
          </p:blipFill>
          <p:spPr bwMode="auto">
            <a:xfrm>
              <a:off x="7000892" y="3786196"/>
              <a:ext cx="771876" cy="1080000"/>
            </a:xfrm>
            <a:prstGeom prst="rect">
              <a:avLst/>
            </a:prstGeom>
            <a:noFill/>
            <a:ln w="9525">
              <a:noFill/>
              <a:miter lim="800000"/>
              <a:headEnd/>
              <a:tailEnd/>
            </a:ln>
            <a:effectLst/>
          </p:spPr>
        </p:pic>
        <p:pic>
          <p:nvPicPr>
            <p:cNvPr id="9" name="Picture 2"/>
            <p:cNvPicPr>
              <a:picLocks noChangeAspect="1" noChangeArrowheads="1"/>
            </p:cNvPicPr>
            <p:nvPr/>
          </p:nvPicPr>
          <p:blipFill>
            <a:blip r:embed="rId5" cstate="print"/>
            <a:srcRect/>
            <a:stretch>
              <a:fillRect/>
            </a:stretch>
          </p:blipFill>
          <p:spPr bwMode="auto">
            <a:xfrm>
              <a:off x="7429520" y="4143386"/>
              <a:ext cx="571504" cy="790791"/>
            </a:xfrm>
            <a:prstGeom prst="rect">
              <a:avLst/>
            </a:prstGeom>
            <a:noFill/>
            <a:ln w="9525">
              <a:noFill/>
              <a:miter lim="800000"/>
              <a:headEnd/>
              <a:tailEnd/>
            </a:ln>
            <a:effectLst/>
          </p:spPr>
        </p:pic>
        <p:pic>
          <p:nvPicPr>
            <p:cNvPr id="10" name="Picture 5"/>
            <p:cNvPicPr>
              <a:picLocks noChangeAspect="1" noChangeArrowheads="1"/>
            </p:cNvPicPr>
            <p:nvPr/>
          </p:nvPicPr>
          <p:blipFill>
            <a:blip r:embed="rId6" cstate="print"/>
            <a:srcRect/>
            <a:stretch>
              <a:fillRect/>
            </a:stretch>
          </p:blipFill>
          <p:spPr bwMode="auto">
            <a:xfrm>
              <a:off x="6929454" y="4214824"/>
              <a:ext cx="573120" cy="794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9939">
                                            <p:subSp spid="_x0000_s39939"/>
                                          </p:spTgt>
                                        </p:tgtEl>
                                        <p:attrNameLst>
                                          <p:attrName>style.visibility</p:attrName>
                                        </p:attrNameLst>
                                      </p:cBhvr>
                                      <p:to>
                                        <p:strVal val="visible"/>
                                      </p:to>
                                    </p:set>
                                    <p:animEffect transition="in" filter="box(in)">
                                      <p:cBhvr>
                                        <p:cTn id="13" dur="500"/>
                                        <p:tgtEl>
                                          <p:spTgt spid="39939">
                                            <p:subSp spid="_x0000_s39939"/>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9940"/>
                                        </p:tgtEl>
                                        <p:attrNameLst>
                                          <p:attrName>style.visibility</p:attrName>
                                        </p:attrNameLst>
                                      </p:cBhvr>
                                      <p:to>
                                        <p:strVal val="visible"/>
                                      </p:to>
                                    </p:set>
                                    <p:animEffect transition="in" filter="box(in)">
                                      <p:cBhvr>
                                        <p:cTn id="18" dur="500"/>
                                        <p:tgtEl>
                                          <p:spTgt spid="39940"/>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39940" grpId="0" bldLvl="0" animBg="1"/>
      <p:bldP spid="8"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2614</Words>
  <Application>WPS 演示</Application>
  <PresentationFormat>宽屏</PresentationFormat>
  <Paragraphs>181</Paragraphs>
  <Slides>18</Slides>
  <Notes>0</Notes>
  <HiddenSlides>0</HiddenSlides>
  <MMClips>0</MMClips>
  <ScaleCrop>false</ScaleCrop>
  <HeadingPairs>
    <vt:vector size="8" baseType="variant">
      <vt:variant>
        <vt:lpstr>已用的字体</vt:lpstr>
      </vt:variant>
      <vt:variant>
        <vt:i4>20</vt:i4>
      </vt:variant>
      <vt:variant>
        <vt:lpstr>主题</vt:lpstr>
      </vt:variant>
      <vt:variant>
        <vt:i4>3</vt:i4>
      </vt:variant>
      <vt:variant>
        <vt:lpstr>嵌入 OLE 服务器</vt:lpstr>
      </vt:variant>
      <vt:variant>
        <vt:i4>41</vt:i4>
      </vt:variant>
      <vt:variant>
        <vt:lpstr>幻灯片标题</vt:lpstr>
      </vt:variant>
      <vt:variant>
        <vt:i4>18</vt:i4>
      </vt:variant>
    </vt:vector>
  </HeadingPairs>
  <TitlesOfParts>
    <vt:vector size="82" baseType="lpstr">
      <vt:lpstr>Arial</vt:lpstr>
      <vt:lpstr>宋体</vt:lpstr>
      <vt:lpstr>Wingdings</vt:lpstr>
      <vt:lpstr>Calibri</vt:lpstr>
      <vt:lpstr>楷体_GB2312</vt:lpstr>
      <vt:lpstr>新宋体</vt:lpstr>
      <vt:lpstr>黑体</vt:lpstr>
      <vt:lpstr>方正书宋_GBK</vt:lpstr>
      <vt:lpstr>Arial Unicode MS</vt:lpstr>
      <vt:lpstr>Times New Roman</vt:lpstr>
      <vt:lpstr>方正楷体_GBK</vt:lpstr>
      <vt:lpstr>方正书宋_GBK</vt:lpstr>
      <vt:lpstr>方正黑体_GBK</vt:lpstr>
      <vt:lpstr>Times New Roman</vt:lpstr>
      <vt:lpstr>Calibri</vt:lpstr>
      <vt:lpstr>NEU-BZ-S92</vt:lpstr>
      <vt:lpstr>Arial</vt:lpstr>
      <vt:lpstr>楷体</vt:lpstr>
      <vt:lpstr>微软雅黑</vt:lpstr>
      <vt:lpstr>Segoe Print</vt:lpstr>
      <vt:lpstr>1_Office 主题</vt:lpstr>
      <vt:lpstr>2_Office 主题</vt:lpstr>
      <vt:lpstr>3_Office 主题</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Equation.3</vt:lpstr>
      <vt:lpstr>Equation.DSMT4</vt:lpstr>
      <vt:lpstr>Equation.3</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dc:creator>
  <cp:lastModifiedBy>lenovop</cp:lastModifiedBy>
  <cp:revision>6</cp:revision>
  <dcterms:created xsi:type="dcterms:W3CDTF">2020-09-09T03:32:00Z</dcterms:created>
  <dcterms:modified xsi:type="dcterms:W3CDTF">2020-10-09T03:32:45Z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