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tiff" ContentType="image/tiff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  <p:sldMasterId id="2147483659" r:id="rId4"/>
  </p:sldMasterIdLst>
  <p:notesMasterIdLst>
    <p:notesMasterId r:id="rId19"/>
  </p:notesMasterIdLst>
  <p:sldIdLst>
    <p:sldId id="270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71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4" Type="http://schemas.openxmlformats.org/officeDocument/2006/relationships/image" Target="../media/image21.wmf"/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7" Type="http://schemas.openxmlformats.org/officeDocument/2006/relationships/image" Target="../media/image30.wmf"/><Relationship Id="rId6" Type="http://schemas.openxmlformats.org/officeDocument/2006/relationships/image" Target="../media/image29.wmf"/><Relationship Id="rId5" Type="http://schemas.openxmlformats.org/officeDocument/2006/relationships/image" Target="../media/image28.wmf"/><Relationship Id="rId4" Type="http://schemas.openxmlformats.org/officeDocument/2006/relationships/image" Target="../media/image27.wmf"/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3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421"/>
            </a:avLst>
          </a:prstGeom>
          <a:solidFill>
            <a:schemeClr val="accent3">
              <a:lumMod val="75000"/>
            </a:schemeClr>
          </a:solidFill>
          <a:ln w="19050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421"/>
            </a:avLst>
          </a:prstGeom>
          <a:solidFill>
            <a:schemeClr val="accent3">
              <a:lumMod val="75000"/>
            </a:schemeClr>
          </a:solidFill>
          <a:ln w="19050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33.png"/><Relationship Id="rId6" Type="http://schemas.openxmlformats.org/officeDocument/2006/relationships/image" Target="../media/image32.wmf"/><Relationship Id="rId5" Type="http://schemas.openxmlformats.org/officeDocument/2006/relationships/oleObject" Target="../embeddings/oleObject19.bin"/><Relationship Id="rId4" Type="http://schemas.openxmlformats.org/officeDocument/2006/relationships/oleObject" Target="../embeddings/oleObject18.bin"/><Relationship Id="rId3" Type="http://schemas.openxmlformats.org/officeDocument/2006/relationships/image" Target="../media/image31.wmf"/><Relationship Id="rId2" Type="http://schemas.openxmlformats.org/officeDocument/2006/relationships/oleObject" Target="../embeddings/oleObject17.bin"/><Relationship Id="rId12" Type="http://schemas.openxmlformats.org/officeDocument/2006/relationships/vmlDrawing" Target="../drawings/vmlDrawing5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9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35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33.png"/><Relationship Id="rId3" Type="http://schemas.openxmlformats.org/officeDocument/2006/relationships/image" Target="../media/image34.wmf"/><Relationship Id="rId2" Type="http://schemas.openxmlformats.org/officeDocument/2006/relationships/oleObject" Target="../embeddings/oleObject20.bin"/><Relationship Id="rId11" Type="http://schemas.openxmlformats.org/officeDocument/2006/relationships/vmlDrawing" Target="../drawings/vmlDrawing6.v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1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1.png"/><Relationship Id="rId3" Type="http://schemas.openxmlformats.org/officeDocument/2006/relationships/image" Target="../media/image10.wmf"/><Relationship Id="rId2" Type="http://schemas.openxmlformats.org/officeDocument/2006/relationships/oleObject" Target="../embeddings/oleObject1.bin"/><Relationship Id="rId11" Type="http://schemas.openxmlformats.org/officeDocument/2006/relationships/vmlDrawing" Target="../drawings/vmlDrawing1.vml"/><Relationship Id="rId10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15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4.png"/><Relationship Id="rId3" Type="http://schemas.openxmlformats.org/officeDocument/2006/relationships/image" Target="../media/image13.wmf"/><Relationship Id="rId2" Type="http://schemas.openxmlformats.org/officeDocument/2006/relationships/oleObject" Target="../embeddings/oleObject3.bin"/><Relationship Id="rId11" Type="http://schemas.openxmlformats.org/officeDocument/2006/relationships/vmlDrawing" Target="../drawings/vmlDrawing2.vml"/><Relationship Id="rId10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16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.bin"/><Relationship Id="rId8" Type="http://schemas.openxmlformats.org/officeDocument/2006/relationships/image" Target="../media/image20.wmf"/><Relationship Id="rId7" Type="http://schemas.openxmlformats.org/officeDocument/2006/relationships/oleObject" Target="../embeddings/oleObject7.bin"/><Relationship Id="rId6" Type="http://schemas.openxmlformats.org/officeDocument/2006/relationships/image" Target="../media/image19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8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17.png"/><Relationship Id="rId15" Type="http://schemas.openxmlformats.org/officeDocument/2006/relationships/vmlDrawing" Target="../drawings/vmlDrawing3.vml"/><Relationship Id="rId14" Type="http://schemas.openxmlformats.org/officeDocument/2006/relationships/slideLayout" Target="../slideLayouts/slideLayout8.xml"/><Relationship Id="rId13" Type="http://schemas.openxmlformats.org/officeDocument/2006/relationships/image" Target="../media/image9.png"/><Relationship Id="rId12" Type="http://schemas.openxmlformats.org/officeDocument/2006/relationships/image" Target="../media/image8.png"/><Relationship Id="rId11" Type="http://schemas.openxmlformats.org/officeDocument/2006/relationships/image" Target="../media/image7.png"/><Relationship Id="rId10" Type="http://schemas.openxmlformats.org/officeDocument/2006/relationships/image" Target="../media/image21.wmf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wmf"/><Relationship Id="rId8" Type="http://schemas.openxmlformats.org/officeDocument/2006/relationships/oleObject" Target="../embeddings/oleObject11.bin"/><Relationship Id="rId7" Type="http://schemas.openxmlformats.org/officeDocument/2006/relationships/image" Target="../media/image25.wmf"/><Relationship Id="rId6" Type="http://schemas.openxmlformats.org/officeDocument/2006/relationships/oleObject" Target="../embeddings/oleObject10.bin"/><Relationship Id="rId5" Type="http://schemas.openxmlformats.org/officeDocument/2006/relationships/image" Target="../media/image24.png"/><Relationship Id="rId4" Type="http://schemas.openxmlformats.org/officeDocument/2006/relationships/image" Target="../media/image23.wmf"/><Relationship Id="rId3" Type="http://schemas.openxmlformats.org/officeDocument/2006/relationships/oleObject" Target="../embeddings/oleObject9.bin"/><Relationship Id="rId20" Type="http://schemas.openxmlformats.org/officeDocument/2006/relationships/vmlDrawing" Target="../drawings/vmlDrawing4.vml"/><Relationship Id="rId2" Type="http://schemas.openxmlformats.org/officeDocument/2006/relationships/image" Target="../media/image22.jpeg"/><Relationship Id="rId19" Type="http://schemas.openxmlformats.org/officeDocument/2006/relationships/slideLayout" Target="../slideLayouts/slideLayout8.xml"/><Relationship Id="rId18" Type="http://schemas.openxmlformats.org/officeDocument/2006/relationships/image" Target="../media/image30.wmf"/><Relationship Id="rId17" Type="http://schemas.openxmlformats.org/officeDocument/2006/relationships/oleObject" Target="../embeddings/oleObject16.bin"/><Relationship Id="rId16" Type="http://schemas.openxmlformats.org/officeDocument/2006/relationships/oleObject" Target="../embeddings/oleObject15.bin"/><Relationship Id="rId15" Type="http://schemas.openxmlformats.org/officeDocument/2006/relationships/image" Target="../media/image29.wmf"/><Relationship Id="rId14" Type="http://schemas.openxmlformats.org/officeDocument/2006/relationships/oleObject" Target="../embeddings/oleObject14.bin"/><Relationship Id="rId13" Type="http://schemas.openxmlformats.org/officeDocument/2006/relationships/image" Target="../media/image28.wmf"/><Relationship Id="rId12" Type="http://schemas.openxmlformats.org/officeDocument/2006/relationships/oleObject" Target="../embeddings/oleObject13.bin"/><Relationship Id="rId11" Type="http://schemas.openxmlformats.org/officeDocument/2006/relationships/image" Target="../media/image27.wmf"/><Relationship Id="rId10" Type="http://schemas.openxmlformats.org/officeDocument/2006/relationships/oleObject" Target="../embeddings/oleObject12.bin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7236296" y="3717032"/>
            <a:ext cx="770384" cy="67207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mtClean="0"/>
              <a:t>人</a:t>
            </a:r>
            <a:endParaRPr lang="zh-CN" altLang="en-US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494513" y="3813043"/>
            <a:ext cx="881973" cy="3693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新课标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283968" y="4965171"/>
            <a:ext cx="1130424" cy="1027179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+mn-ea"/>
              </a:rPr>
              <a:t>数学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24128" y="4965172"/>
            <a:ext cx="12827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latin typeface="+mn-ea"/>
              </a:rPr>
              <a:t>9</a:t>
            </a:r>
            <a:r>
              <a:rPr lang="zh-CN" altLang="en-US" b="1" dirty="0" smtClean="0">
                <a:latin typeface="+mn-ea"/>
              </a:rPr>
              <a:t>年级</a:t>
            </a:r>
            <a:r>
              <a:rPr lang="en-US" altLang="zh-CN" b="1" dirty="0" smtClean="0">
                <a:latin typeface="+mn-ea"/>
              </a:rPr>
              <a:t>/</a:t>
            </a:r>
            <a:r>
              <a:rPr lang="zh-CN" altLang="en-US" b="1" dirty="0" smtClean="0">
                <a:latin typeface="+mn-ea"/>
              </a:rPr>
              <a:t>下</a:t>
            </a:r>
            <a:endParaRPr lang="zh-CN" altLang="en-US" b="1" dirty="0">
              <a:latin typeface="+mn-ea"/>
            </a:endParaRPr>
          </a:p>
        </p:txBody>
      </p:sp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8384" y="260648"/>
            <a:ext cx="971600" cy="71508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80"/>
          <a:stretch>
            <a:fillRect/>
          </a:stretch>
        </p:blipFill>
        <p:spPr>
          <a:xfrm>
            <a:off x="71406" y="761981"/>
            <a:ext cx="3624794" cy="5673152"/>
          </a:xfrm>
          <a:prstGeom prst="rect">
            <a:avLst/>
          </a:prstGeom>
          <a:effectLst>
            <a:outerShdw blurRad="50800" dist="38100" dir="5400000" sx="101000" sy="101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 descr="图片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678" y="1142984"/>
            <a:ext cx="5620048" cy="2129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2" name="Group 9"/>
          <p:cNvGrpSpPr/>
          <p:nvPr/>
        </p:nvGrpSpPr>
        <p:grpSpPr bwMode="auto">
          <a:xfrm>
            <a:off x="6542633" y="876980"/>
            <a:ext cx="2483769" cy="1008062"/>
            <a:chOff x="-1951" y="453"/>
            <a:chExt cx="1682" cy="635"/>
          </a:xfrm>
        </p:grpSpPr>
        <p:pic>
          <p:nvPicPr>
            <p:cNvPr id="1033" name="Picture 10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902" y="453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4" name="Rectangle 2"/>
            <p:cNvSpPr txBox="1">
              <a:spLocks noChangeArrowheads="1"/>
            </p:cNvSpPr>
            <p:nvPr/>
          </p:nvSpPr>
          <p:spPr bwMode="auto">
            <a:xfrm>
              <a:off x="-1951" y="453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CC0000"/>
                  </a:solidFill>
                  <a:ea typeface="黑体" panose="02010609060101010101" pitchFamily="2" charset="-122"/>
                </a:rPr>
                <a:t>检测反馈</a:t>
              </a:r>
              <a:endParaRPr lang="zh-CN" altLang="en-US" sz="3200" b="1" dirty="0">
                <a:solidFill>
                  <a:srgbClr val="CC0000"/>
                </a:solidFill>
                <a:ea typeface="黑体" panose="02010609060101010101" pitchFamily="2" charset="-122"/>
              </a:endParaRPr>
            </a:p>
          </p:txBody>
        </p:sp>
      </p:grp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-982" y="877164"/>
            <a:ext cx="7429552" cy="16916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如果两个相似三角形对应边之比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是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方正书宋_GBK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∶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，那么它们的对应中线之比是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∶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∶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∶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∶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　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7350" y="2206932"/>
            <a:ext cx="72866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lang="zh-CN" altLang="en-US" sz="28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方正黑体_GBK"/>
              </a:rPr>
              <a:t>解析</a:t>
            </a:r>
            <a:r>
              <a:rPr lang="en-US" altLang="zh-CN" sz="28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方正黑体_GBK"/>
              </a:rPr>
              <a:t>:</a:t>
            </a:r>
            <a:r>
              <a:rPr lang="zh-CN" altLang="en-US" sz="2800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方正楷体_GBK"/>
              </a:rPr>
              <a:t>因为相似三角形的对应中线之比等于相似比，而相似比为相似三角形对应边的比，所以对应中线之比等于</a:t>
            </a:r>
            <a:r>
              <a:rPr lang="en-US" altLang="zh-CN" sz="2800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∶</a:t>
            </a:r>
            <a:r>
              <a:rPr lang="en-US" altLang="zh-CN" sz="2800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2800" i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2800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方正楷体_GBK"/>
              </a:rPr>
              <a:t>故选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800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48668" y="1305226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464474" y="3635692"/>
            <a:ext cx="7715304" cy="18158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若△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∽△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，相似比为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1∶2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，则△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与△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的面积比为　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.1∶2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.2∶1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.1∶4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.4∶1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464474" y="5493080"/>
            <a:ext cx="8215370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根据相似三角形的面积比等于相似比的平方，得△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与△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A'B'C'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的面积的比为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1∶4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故选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65068" y="4135758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36866" grpId="0" bldLvl="0" animBg="1"/>
      <p:bldP spid="36867" grpId="0" bldLvl="0" animBg="1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57158" y="928670"/>
            <a:ext cx="8286808" cy="20621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若两个相似三角形的面积比为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∶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，则它们的相似比为</a:t>
            </a:r>
            <a:r>
              <a:rPr kumimoji="0" lang="zh-CN" altLang="en-US" sz="32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　　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;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若两个相似三角形的周长比为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∶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，则这两个相似三角形的相似比为</a:t>
            </a:r>
            <a:r>
              <a:rPr kumimoji="0" lang="zh-CN" altLang="en-US" sz="32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　　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</a:rPr>
              <a:t> </a:t>
            </a:r>
            <a:endParaRPr kumimoji="0" lang="en-US" altLang="zh-CN" sz="3200" b="0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285720" y="3214686"/>
            <a:ext cx="6572296" cy="25545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  <a:cs typeface="方正黑体_GBK"/>
              </a:rPr>
              <a:t>解析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  <a:cs typeface="方正黑体_GBK"/>
              </a:rPr>
              <a:t>: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由相似三角形的面积比等于相似比的平方，得它们的相似比为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∶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，即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  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∶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;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由相似三角形的周长比等于相似比，得它们的相似比为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∶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.</a:t>
            </a:r>
            <a:endParaRPr kumimoji="0" lang="en-US" altLang="zh-CN" sz="3200" b="0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37892" name="Object 4"/>
          <p:cNvGraphicFramePr>
            <a:graphicFrameLocks noChangeAspect="1"/>
          </p:cNvGraphicFramePr>
          <p:nvPr/>
        </p:nvGraphicFramePr>
        <p:xfrm>
          <a:off x="1000100" y="4286256"/>
          <a:ext cx="571504" cy="4682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Equation" r:id="rId2" imgW="5791200" imgH="5181600" progId="Equation.DSMT4">
                  <p:embed/>
                </p:oleObj>
              </mc:Choice>
              <mc:Fallback>
                <p:oleObj name="Equation" r:id="rId2" imgW="5791200" imgH="5181600" progId="Equation.DSMT4">
                  <p:embed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00100" y="4286256"/>
                        <a:ext cx="571504" cy="46821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893" name="Object 5"/>
          <p:cNvGraphicFramePr>
            <a:graphicFrameLocks noChangeAspect="1"/>
          </p:cNvGraphicFramePr>
          <p:nvPr/>
        </p:nvGraphicFramePr>
        <p:xfrm>
          <a:off x="3000364" y="4286256"/>
          <a:ext cx="610249" cy="5000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Equation" r:id="rId4" imgW="5791200" imgH="5181600" progId="Equation.DSMT4">
                  <p:embed/>
                </p:oleObj>
              </mc:Choice>
              <mc:Fallback>
                <p:oleObj name="Equation" r:id="rId4" imgW="5791200" imgH="5181600" progId="Equation.DSMT4">
                  <p:embed/>
                  <p:pic>
                    <p:nvPicPr>
                      <p:cNvPr id="0" name="图片 5121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000364" y="4286256"/>
                        <a:ext cx="610249" cy="50006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894" name="Object 6"/>
          <p:cNvGraphicFramePr>
            <a:graphicFrameLocks noChangeAspect="1"/>
          </p:cNvGraphicFramePr>
          <p:nvPr/>
        </p:nvGraphicFramePr>
        <p:xfrm>
          <a:off x="3214678" y="1357298"/>
          <a:ext cx="941300" cy="571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Equation" r:id="rId5" imgW="8534400" imgH="5181600" progId="Equation.DSMT4">
                  <p:embed/>
                </p:oleObj>
              </mc:Choice>
              <mc:Fallback>
                <p:oleObj name="Equation" r:id="rId5" imgW="8534400" imgH="5181600" progId="Equation.DSMT4">
                  <p:embed/>
                  <p:pic>
                    <p:nvPicPr>
                      <p:cNvPr id="0" name="图片 5122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14678" y="1357298"/>
                        <a:ext cx="941300" cy="57150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1785918" y="2357430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∶</a:t>
            </a:r>
            <a:r>
              <a:rPr lang="en-US" altLang="zh-CN" sz="32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2</a:t>
            </a:r>
            <a:endParaRPr lang="en-US" altLang="zh-CN" sz="3200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7895" name="图片 563"/>
          <p:cNvPicPr>
            <a:picLocks noChangeAspect="1" noChangeArrowheads="1"/>
          </p:cNvPicPr>
          <p:nvPr/>
        </p:nvPicPr>
        <p:blipFill>
          <a:blip r:embed="rId7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858016" y="2571744"/>
            <a:ext cx="1428760" cy="1333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bldLvl="0" animBg="1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4643438" y="1285860"/>
          <a:ext cx="928694" cy="6854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Equation" r:id="rId2" imgW="12801600" imgH="9448800" progId="Equation.DSMT4">
                  <p:embed/>
                </p:oleObj>
              </mc:Choice>
              <mc:Fallback>
                <p:oleObj name="Equation" r:id="rId2" imgW="12801600" imgH="9448800" progId="Equation.DSMT4">
                  <p:embed/>
                  <p:pic>
                    <p:nvPicPr>
                      <p:cNvPr id="0" name="图片 6144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643438" y="1285860"/>
                        <a:ext cx="928694" cy="68546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214282" y="786479"/>
            <a:ext cx="8501122" cy="23069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4.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如图所示，在等边三角形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中，点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分别在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边上，且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∥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，如果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，那么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ADE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的周长等于</a:t>
            </a:r>
            <a:r>
              <a:rPr kumimoji="0" lang="zh-CN" altLang="en-US" sz="24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　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ADE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与四边形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BCED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的面积比为</a:t>
            </a:r>
            <a:r>
              <a:rPr kumimoji="0" lang="zh-CN" altLang="en-US" sz="24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　　       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</a:rPr>
              <a:t> 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8916" name="图片 563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429388" y="2428868"/>
            <a:ext cx="1928826" cy="180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285720" y="3071810"/>
            <a:ext cx="6000792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解析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: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∵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∥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ADE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∽△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两个三角形的周长比等于相似比，面积比等于相似比的平方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∵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等边三角形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中，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的周长为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∵       ∴△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ADE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的周长等于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两三角形的面积比等于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∶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38918" name="Object 6"/>
          <p:cNvGraphicFramePr>
            <a:graphicFrameLocks noChangeAspect="1"/>
          </p:cNvGraphicFramePr>
          <p:nvPr/>
        </p:nvGraphicFramePr>
        <p:xfrm>
          <a:off x="5715008" y="4714884"/>
          <a:ext cx="848038" cy="571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Equation" r:id="rId5" imgW="14020800" imgH="9448800" progId="Equation.DSMT4">
                  <p:embed/>
                </p:oleObj>
              </mc:Choice>
              <mc:Fallback>
                <p:oleObj name="Equation" r:id="rId5" imgW="14020800" imgH="9448800" progId="Equation.DSMT4">
                  <p:embed/>
                  <p:pic>
                    <p:nvPicPr>
                      <p:cNvPr id="0" name="图片 6145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715008" y="4714884"/>
                        <a:ext cx="848038" cy="57150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1357290" y="1857364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7224" y="2428868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∶</a:t>
            </a:r>
            <a:r>
              <a:rPr 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endParaRPr lang="en-US" sz="3200" dirty="0">
              <a:solidFill>
                <a:srgbClr val="FF0000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 bldLvl="0" animBg="1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1357290" y="357166"/>
            <a:ext cx="6858048" cy="2031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若两个相似三角形对应高的比为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∶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，它们周长的差是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，求较大三角形的周长及两个三角形的面积比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571472" y="2357430"/>
            <a:ext cx="7929618" cy="38885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解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设较大三角形的周长是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，较小三角形的周长是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　则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-2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=25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，解得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=25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　那么较大三角形的周长是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=75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　根据相似三角形面积的比等于相似比的平方，得这两个三角形的面积比为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4∶9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动作按钮: 第一张 4">
            <a:hlinkClick r:id="" action="ppaction://hlinkshowjump?jump=firstslide" highlightClick="1"/>
          </p:cNvPr>
          <p:cNvSpPr/>
          <p:nvPr/>
        </p:nvSpPr>
        <p:spPr>
          <a:xfrm>
            <a:off x="6323677" y="6245567"/>
            <a:ext cx="720080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bldLvl="0" animBg="1"/>
      <p:bldP spid="39938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文本框 78"/>
          <p:cNvSpPr txBox="1"/>
          <p:nvPr/>
        </p:nvSpPr>
        <p:spPr>
          <a:xfrm>
            <a:off x="3923929" y="3429000"/>
            <a:ext cx="2123477" cy="873669"/>
          </a:xfrm>
          <a:prstGeom prst="rect">
            <a:avLst/>
          </a:prstGeom>
          <a:noFill/>
        </p:spPr>
        <p:txBody>
          <a:bodyPr wrap="none" lIns="68580" tIns="34290" rIns="68580" bIns="34290" rtlCol="0">
            <a:prstTxWarp prst="textArchUp">
              <a:avLst/>
            </a:prstTxWarp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5400" dirty="0" smtClean="0">
                <a:solidFill>
                  <a:schemeClr val="accent6">
                    <a:lumMod val="75000"/>
                  </a:schemeClr>
                </a:solidFill>
              </a:rPr>
              <a:t>谢    谢</a:t>
            </a:r>
            <a:endParaRPr lang="zh-CN" altLang="en-US" sz="54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5" name="Picture 3" descr="field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39278" y="3552395"/>
            <a:ext cx="9183278" cy="3332989"/>
          </a:xfrm>
          <a:prstGeom prst="rect">
            <a:avLst/>
          </a:prstGeom>
        </p:spPr>
      </p:pic>
      <p:pic>
        <p:nvPicPr>
          <p:cNvPr id="50" name="Picture 2" descr="C:\Users\Administrator\Desktop\兔子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5803901"/>
            <a:ext cx="800100" cy="1054100"/>
          </a:xfrm>
          <a:prstGeom prst="rect">
            <a:avLst/>
          </a:prstGeom>
          <a:noFill/>
        </p:spPr>
      </p:pic>
      <p:sp>
        <p:nvSpPr>
          <p:cNvPr id="9" name="Oval 21"/>
          <p:cNvSpPr>
            <a:spLocks noChangeArrowheads="1"/>
          </p:cNvSpPr>
          <p:nvPr/>
        </p:nvSpPr>
        <p:spPr bwMode="auto">
          <a:xfrm>
            <a:off x="5978452" y="1232595"/>
            <a:ext cx="574675" cy="770467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Oval 22"/>
          <p:cNvSpPr>
            <a:spLocks noChangeArrowheads="1"/>
          </p:cNvSpPr>
          <p:nvPr/>
        </p:nvSpPr>
        <p:spPr bwMode="auto">
          <a:xfrm>
            <a:off x="6116564" y="2091962"/>
            <a:ext cx="576263" cy="768351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Oval 23"/>
          <p:cNvSpPr>
            <a:spLocks noChangeArrowheads="1"/>
          </p:cNvSpPr>
          <p:nvPr/>
        </p:nvSpPr>
        <p:spPr bwMode="auto">
          <a:xfrm>
            <a:off x="7289726" y="3124895"/>
            <a:ext cx="577850" cy="770467"/>
          </a:xfrm>
          <a:prstGeom prst="ellipse">
            <a:avLst/>
          </a:prstGeom>
          <a:solidFill>
            <a:srgbClr val="D8AEA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Oval 24"/>
          <p:cNvSpPr>
            <a:spLocks noChangeArrowheads="1"/>
          </p:cNvSpPr>
          <p:nvPr/>
        </p:nvSpPr>
        <p:spPr bwMode="auto">
          <a:xfrm>
            <a:off x="7538964" y="2091962"/>
            <a:ext cx="576263" cy="768351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Oval 25"/>
          <p:cNvSpPr>
            <a:spLocks noChangeArrowheads="1"/>
          </p:cNvSpPr>
          <p:nvPr/>
        </p:nvSpPr>
        <p:spPr bwMode="auto">
          <a:xfrm>
            <a:off x="6786489" y="1617828"/>
            <a:ext cx="695325" cy="931333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Oval 26"/>
          <p:cNvSpPr>
            <a:spLocks noChangeArrowheads="1"/>
          </p:cNvSpPr>
          <p:nvPr/>
        </p:nvSpPr>
        <p:spPr bwMode="auto">
          <a:xfrm>
            <a:off x="6607102" y="2477195"/>
            <a:ext cx="852487" cy="1138767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Oval 27"/>
          <p:cNvSpPr>
            <a:spLocks noChangeArrowheads="1"/>
          </p:cNvSpPr>
          <p:nvPr/>
        </p:nvSpPr>
        <p:spPr bwMode="auto">
          <a:xfrm>
            <a:off x="6481689" y="2741780"/>
            <a:ext cx="174625" cy="232833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Oval 28"/>
          <p:cNvSpPr>
            <a:spLocks noChangeArrowheads="1"/>
          </p:cNvSpPr>
          <p:nvPr/>
        </p:nvSpPr>
        <p:spPr bwMode="auto">
          <a:xfrm>
            <a:off x="7365926" y="2536462"/>
            <a:ext cx="304800" cy="408517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Oval 29"/>
          <p:cNvSpPr>
            <a:spLocks noChangeArrowheads="1"/>
          </p:cNvSpPr>
          <p:nvPr/>
        </p:nvSpPr>
        <p:spPr bwMode="auto">
          <a:xfrm>
            <a:off x="8244408" y="2468894"/>
            <a:ext cx="400050" cy="535516"/>
          </a:xfrm>
          <a:prstGeom prst="ellipse">
            <a:avLst/>
          </a:prstGeom>
          <a:solidFill>
            <a:srgbClr val="B03896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Oval 30"/>
          <p:cNvSpPr>
            <a:spLocks noChangeArrowheads="1"/>
          </p:cNvSpPr>
          <p:nvPr/>
        </p:nvSpPr>
        <p:spPr bwMode="auto">
          <a:xfrm>
            <a:off x="7307189" y="1782928"/>
            <a:ext cx="461963" cy="615951"/>
          </a:xfrm>
          <a:prstGeom prst="ellipse">
            <a:avLst/>
          </a:prstGeom>
          <a:solidFill>
            <a:srgbClr val="A8CE5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Oval 31"/>
          <p:cNvSpPr>
            <a:spLocks noChangeArrowheads="1"/>
          </p:cNvSpPr>
          <p:nvPr/>
        </p:nvSpPr>
        <p:spPr bwMode="auto">
          <a:xfrm>
            <a:off x="7245276" y="1338428"/>
            <a:ext cx="463550" cy="620184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Oval 32"/>
          <p:cNvSpPr>
            <a:spLocks noChangeArrowheads="1"/>
          </p:cNvSpPr>
          <p:nvPr/>
        </p:nvSpPr>
        <p:spPr bwMode="auto">
          <a:xfrm>
            <a:off x="6480101" y="1956495"/>
            <a:ext cx="290512" cy="387351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Oval 35"/>
          <p:cNvSpPr>
            <a:spLocks noChangeArrowheads="1"/>
          </p:cNvSpPr>
          <p:nvPr/>
        </p:nvSpPr>
        <p:spPr bwMode="auto">
          <a:xfrm>
            <a:off x="6588224" y="356659"/>
            <a:ext cx="1041400" cy="1386416"/>
          </a:xfrm>
          <a:prstGeom prst="ellipse">
            <a:avLst/>
          </a:prstGeom>
          <a:solidFill>
            <a:srgbClr val="A9D25A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Oval 36"/>
          <p:cNvSpPr>
            <a:spLocks noChangeArrowheads="1"/>
          </p:cNvSpPr>
          <p:nvPr/>
        </p:nvSpPr>
        <p:spPr bwMode="auto">
          <a:xfrm>
            <a:off x="7812361" y="1316766"/>
            <a:ext cx="1042987" cy="1384300"/>
          </a:xfrm>
          <a:prstGeom prst="ellipse">
            <a:avLst/>
          </a:prstGeom>
          <a:solidFill>
            <a:srgbClr val="FBE22D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39"/>
          <p:cNvSpPr>
            <a:spLocks noEditPoints="1"/>
          </p:cNvSpPr>
          <p:nvPr/>
        </p:nvSpPr>
        <p:spPr bwMode="auto">
          <a:xfrm>
            <a:off x="8770864" y="2238013"/>
            <a:ext cx="157163" cy="241300"/>
          </a:xfrm>
          <a:custGeom>
            <a:avLst/>
            <a:gdLst>
              <a:gd name="T0" fmla="*/ 14 w 72"/>
              <a:gd name="T1" fmla="*/ 49 h 84"/>
              <a:gd name="T2" fmla="*/ 21 w 72"/>
              <a:gd name="T3" fmla="*/ 49 h 84"/>
              <a:gd name="T4" fmla="*/ 18 w 72"/>
              <a:gd name="T5" fmla="*/ 60 h 84"/>
              <a:gd name="T6" fmla="*/ 14 w 72"/>
              <a:gd name="T7" fmla="*/ 63 h 84"/>
              <a:gd name="T8" fmla="*/ 21 w 72"/>
              <a:gd name="T9" fmla="*/ 63 h 84"/>
              <a:gd name="T10" fmla="*/ 18 w 72"/>
              <a:gd name="T11" fmla="*/ 33 h 84"/>
              <a:gd name="T12" fmla="*/ 14 w 72"/>
              <a:gd name="T13" fmla="*/ 36 h 84"/>
              <a:gd name="T14" fmla="*/ 21 w 72"/>
              <a:gd name="T15" fmla="*/ 36 h 84"/>
              <a:gd name="T16" fmla="*/ 69 w 72"/>
              <a:gd name="T17" fmla="*/ 13 h 84"/>
              <a:gd name="T18" fmla="*/ 60 w 72"/>
              <a:gd name="T19" fmla="*/ 13 h 84"/>
              <a:gd name="T20" fmla="*/ 58 w 72"/>
              <a:gd name="T21" fmla="*/ 10 h 84"/>
              <a:gd name="T22" fmla="*/ 45 w 72"/>
              <a:gd name="T23" fmla="*/ 4 h 84"/>
              <a:gd name="T24" fmla="*/ 27 w 72"/>
              <a:gd name="T25" fmla="*/ 4 h 84"/>
              <a:gd name="T26" fmla="*/ 14 w 72"/>
              <a:gd name="T27" fmla="*/ 10 h 84"/>
              <a:gd name="T28" fmla="*/ 12 w 72"/>
              <a:gd name="T29" fmla="*/ 13 h 84"/>
              <a:gd name="T30" fmla="*/ 0 w 72"/>
              <a:gd name="T31" fmla="*/ 16 h 84"/>
              <a:gd name="T32" fmla="*/ 3 w 72"/>
              <a:gd name="T33" fmla="*/ 84 h 84"/>
              <a:gd name="T34" fmla="*/ 72 w 72"/>
              <a:gd name="T35" fmla="*/ 81 h 84"/>
              <a:gd name="T36" fmla="*/ 69 w 72"/>
              <a:gd name="T37" fmla="*/ 13 h 84"/>
              <a:gd name="T38" fmla="*/ 30 w 72"/>
              <a:gd name="T39" fmla="*/ 6 h 84"/>
              <a:gd name="T40" fmla="*/ 42 w 72"/>
              <a:gd name="T41" fmla="*/ 6 h 84"/>
              <a:gd name="T42" fmla="*/ 28 w 72"/>
              <a:gd name="T43" fmla="*/ 10 h 84"/>
              <a:gd name="T44" fmla="*/ 16 w 72"/>
              <a:gd name="T45" fmla="*/ 13 h 84"/>
              <a:gd name="T46" fmla="*/ 56 w 72"/>
              <a:gd name="T47" fmla="*/ 13 h 84"/>
              <a:gd name="T48" fmla="*/ 16 w 72"/>
              <a:gd name="T49" fmla="*/ 19 h 84"/>
              <a:gd name="T50" fmla="*/ 66 w 72"/>
              <a:gd name="T51" fmla="*/ 78 h 84"/>
              <a:gd name="T52" fmla="*/ 7 w 72"/>
              <a:gd name="T53" fmla="*/ 78 h 84"/>
              <a:gd name="T54" fmla="*/ 12 w 72"/>
              <a:gd name="T55" fmla="*/ 19 h 84"/>
              <a:gd name="T56" fmla="*/ 14 w 72"/>
              <a:gd name="T57" fmla="*/ 23 h 84"/>
              <a:gd name="T58" fmla="*/ 60 w 72"/>
              <a:gd name="T59" fmla="*/ 21 h 84"/>
              <a:gd name="T60" fmla="*/ 66 w 72"/>
              <a:gd name="T61" fmla="*/ 19 h 84"/>
              <a:gd name="T62" fmla="*/ 54 w 72"/>
              <a:gd name="T63" fmla="*/ 34 h 84"/>
              <a:gd name="T64" fmla="*/ 27 w 72"/>
              <a:gd name="T65" fmla="*/ 34 h 84"/>
              <a:gd name="T66" fmla="*/ 27 w 72"/>
              <a:gd name="T67" fmla="*/ 38 h 84"/>
              <a:gd name="T68" fmla="*/ 56 w 72"/>
              <a:gd name="T69" fmla="*/ 36 h 84"/>
              <a:gd name="T70" fmla="*/ 54 w 72"/>
              <a:gd name="T71" fmla="*/ 61 h 84"/>
              <a:gd name="T72" fmla="*/ 27 w 72"/>
              <a:gd name="T73" fmla="*/ 61 h 84"/>
              <a:gd name="T74" fmla="*/ 27 w 72"/>
              <a:gd name="T75" fmla="*/ 65 h 84"/>
              <a:gd name="T76" fmla="*/ 56 w 72"/>
              <a:gd name="T77" fmla="*/ 63 h 84"/>
              <a:gd name="T78" fmla="*/ 54 w 72"/>
              <a:gd name="T79" fmla="*/ 48 h 84"/>
              <a:gd name="T80" fmla="*/ 27 w 72"/>
              <a:gd name="T81" fmla="*/ 48 h 84"/>
              <a:gd name="T82" fmla="*/ 27 w 72"/>
              <a:gd name="T83" fmla="*/ 51 h 84"/>
              <a:gd name="T84" fmla="*/ 56 w 72"/>
              <a:gd name="T85" fmla="*/ 4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84">
                <a:moveTo>
                  <a:pt x="18" y="46"/>
                </a:moveTo>
                <a:cubicBezTo>
                  <a:pt x="16" y="46"/>
                  <a:pt x="14" y="48"/>
                  <a:pt x="14" y="49"/>
                </a:cubicBezTo>
                <a:cubicBezTo>
                  <a:pt x="14" y="51"/>
                  <a:pt x="16" y="53"/>
                  <a:pt x="18" y="53"/>
                </a:cubicBezTo>
                <a:cubicBezTo>
                  <a:pt x="19" y="53"/>
                  <a:pt x="21" y="51"/>
                  <a:pt x="21" y="49"/>
                </a:cubicBezTo>
                <a:cubicBezTo>
                  <a:pt x="21" y="48"/>
                  <a:pt x="19" y="46"/>
                  <a:pt x="18" y="46"/>
                </a:cubicBezTo>
                <a:close/>
                <a:moveTo>
                  <a:pt x="18" y="60"/>
                </a:moveTo>
                <a:cubicBezTo>
                  <a:pt x="18" y="60"/>
                  <a:pt x="18" y="60"/>
                  <a:pt x="18" y="60"/>
                </a:cubicBezTo>
                <a:cubicBezTo>
                  <a:pt x="16" y="60"/>
                  <a:pt x="14" y="61"/>
                  <a:pt x="14" y="63"/>
                </a:cubicBezTo>
                <a:cubicBezTo>
                  <a:pt x="14" y="65"/>
                  <a:pt x="16" y="66"/>
                  <a:pt x="18" y="66"/>
                </a:cubicBezTo>
                <a:cubicBezTo>
                  <a:pt x="19" y="66"/>
                  <a:pt x="21" y="65"/>
                  <a:pt x="21" y="63"/>
                </a:cubicBezTo>
                <a:cubicBezTo>
                  <a:pt x="21" y="61"/>
                  <a:pt x="19" y="60"/>
                  <a:pt x="18" y="60"/>
                </a:cubicBezTo>
                <a:close/>
                <a:moveTo>
                  <a:pt x="18" y="33"/>
                </a:moveTo>
                <a:cubicBezTo>
                  <a:pt x="18" y="33"/>
                  <a:pt x="18" y="33"/>
                  <a:pt x="18" y="33"/>
                </a:cubicBezTo>
                <a:cubicBezTo>
                  <a:pt x="16" y="33"/>
                  <a:pt x="14" y="34"/>
                  <a:pt x="14" y="36"/>
                </a:cubicBezTo>
                <a:cubicBezTo>
                  <a:pt x="14" y="38"/>
                  <a:pt x="16" y="39"/>
                  <a:pt x="18" y="39"/>
                </a:cubicBezTo>
                <a:cubicBezTo>
                  <a:pt x="19" y="39"/>
                  <a:pt x="21" y="38"/>
                  <a:pt x="21" y="36"/>
                </a:cubicBezTo>
                <a:cubicBezTo>
                  <a:pt x="21" y="34"/>
                  <a:pt x="19" y="33"/>
                  <a:pt x="18" y="33"/>
                </a:cubicBezTo>
                <a:close/>
                <a:moveTo>
                  <a:pt x="69" y="13"/>
                </a:moveTo>
                <a:cubicBezTo>
                  <a:pt x="69" y="13"/>
                  <a:pt x="69" y="13"/>
                  <a:pt x="69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0"/>
                  <a:pt x="59" y="10"/>
                  <a:pt x="5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7"/>
                  <a:pt x="46" y="5"/>
                  <a:pt x="45" y="4"/>
                </a:cubicBezTo>
                <a:cubicBezTo>
                  <a:pt x="43" y="1"/>
                  <a:pt x="39" y="0"/>
                  <a:pt x="36" y="0"/>
                </a:cubicBezTo>
                <a:cubicBezTo>
                  <a:pt x="33" y="0"/>
                  <a:pt x="30" y="1"/>
                  <a:pt x="27" y="4"/>
                </a:cubicBezTo>
                <a:cubicBezTo>
                  <a:pt x="26" y="5"/>
                  <a:pt x="25" y="7"/>
                  <a:pt x="2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2" y="10"/>
                  <a:pt x="12" y="11"/>
                </a:cubicBezTo>
                <a:cubicBezTo>
                  <a:pt x="12" y="13"/>
                  <a:pt x="12" y="13"/>
                  <a:pt x="12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2" y="13"/>
                  <a:pt x="0" y="15"/>
                  <a:pt x="0" y="16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2"/>
                  <a:pt x="2" y="84"/>
                  <a:pt x="3" y="84"/>
                </a:cubicBezTo>
                <a:cubicBezTo>
                  <a:pt x="69" y="84"/>
                  <a:pt x="69" y="84"/>
                  <a:pt x="69" y="84"/>
                </a:cubicBezTo>
                <a:cubicBezTo>
                  <a:pt x="70" y="84"/>
                  <a:pt x="72" y="82"/>
                  <a:pt x="72" y="81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15"/>
                  <a:pt x="70" y="13"/>
                  <a:pt x="69" y="13"/>
                </a:cubicBezTo>
                <a:close/>
                <a:moveTo>
                  <a:pt x="30" y="6"/>
                </a:moveTo>
                <a:cubicBezTo>
                  <a:pt x="30" y="6"/>
                  <a:pt x="30" y="6"/>
                  <a:pt x="30" y="6"/>
                </a:cubicBezTo>
                <a:cubicBezTo>
                  <a:pt x="31" y="5"/>
                  <a:pt x="34" y="4"/>
                  <a:pt x="36" y="4"/>
                </a:cubicBezTo>
                <a:cubicBezTo>
                  <a:pt x="38" y="4"/>
                  <a:pt x="41" y="5"/>
                  <a:pt x="42" y="6"/>
                </a:cubicBezTo>
                <a:cubicBezTo>
                  <a:pt x="43" y="7"/>
                  <a:pt x="44" y="8"/>
                  <a:pt x="44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8"/>
                  <a:pt x="29" y="7"/>
                  <a:pt x="30" y="6"/>
                </a:cubicBezTo>
                <a:close/>
                <a:moveTo>
                  <a:pt x="16" y="13"/>
                </a:moveTo>
                <a:cubicBezTo>
                  <a:pt x="16" y="13"/>
                  <a:pt x="16" y="13"/>
                  <a:pt x="16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9"/>
                  <a:pt x="56" y="19"/>
                  <a:pt x="5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3"/>
                  <a:pt x="16" y="13"/>
                  <a:pt x="16" y="13"/>
                </a:cubicBezTo>
                <a:close/>
                <a:moveTo>
                  <a:pt x="66" y="78"/>
                </a:moveTo>
                <a:cubicBezTo>
                  <a:pt x="66" y="78"/>
                  <a:pt x="66" y="78"/>
                  <a:pt x="66" y="78"/>
                </a:cubicBezTo>
                <a:cubicBezTo>
                  <a:pt x="7" y="78"/>
                  <a:pt x="7" y="78"/>
                  <a:pt x="7" y="78"/>
                </a:cubicBezTo>
                <a:cubicBezTo>
                  <a:pt x="7" y="19"/>
                  <a:pt x="7" y="19"/>
                  <a:pt x="7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2"/>
                  <a:pt x="13" y="23"/>
                  <a:pt x="14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9" y="23"/>
                  <a:pt x="60" y="22"/>
                  <a:pt x="60" y="21"/>
                </a:cubicBezTo>
                <a:cubicBezTo>
                  <a:pt x="60" y="19"/>
                  <a:pt x="60" y="19"/>
                  <a:pt x="60" y="19"/>
                </a:cubicBezTo>
                <a:cubicBezTo>
                  <a:pt x="66" y="19"/>
                  <a:pt x="66" y="19"/>
                  <a:pt x="66" y="19"/>
                </a:cubicBezTo>
                <a:cubicBezTo>
                  <a:pt x="66" y="78"/>
                  <a:pt x="66" y="78"/>
                  <a:pt x="66" y="78"/>
                </a:cubicBezTo>
                <a:close/>
                <a:moveTo>
                  <a:pt x="54" y="34"/>
                </a:moveTo>
                <a:cubicBezTo>
                  <a:pt x="54" y="34"/>
                  <a:pt x="54" y="34"/>
                  <a:pt x="54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6" y="34"/>
                  <a:pt x="25" y="35"/>
                  <a:pt x="25" y="36"/>
                </a:cubicBezTo>
                <a:cubicBezTo>
                  <a:pt x="25" y="37"/>
                  <a:pt x="26" y="38"/>
                  <a:pt x="27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5" y="38"/>
                  <a:pt x="56" y="37"/>
                  <a:pt x="56" y="36"/>
                </a:cubicBezTo>
                <a:cubicBezTo>
                  <a:pt x="56" y="35"/>
                  <a:pt x="55" y="34"/>
                  <a:pt x="54" y="34"/>
                </a:cubicBezTo>
                <a:close/>
                <a:moveTo>
                  <a:pt x="54" y="61"/>
                </a:moveTo>
                <a:cubicBezTo>
                  <a:pt x="54" y="61"/>
                  <a:pt x="54" y="61"/>
                  <a:pt x="54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6" y="61"/>
                  <a:pt x="25" y="62"/>
                  <a:pt x="25" y="63"/>
                </a:cubicBezTo>
                <a:cubicBezTo>
                  <a:pt x="25" y="64"/>
                  <a:pt x="26" y="65"/>
                  <a:pt x="27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5" y="65"/>
                  <a:pt x="56" y="64"/>
                  <a:pt x="56" y="63"/>
                </a:cubicBezTo>
                <a:cubicBezTo>
                  <a:pt x="56" y="62"/>
                  <a:pt x="55" y="61"/>
                  <a:pt x="54" y="61"/>
                </a:cubicBezTo>
                <a:close/>
                <a:moveTo>
                  <a:pt x="54" y="48"/>
                </a:moveTo>
                <a:cubicBezTo>
                  <a:pt x="54" y="48"/>
                  <a:pt x="54" y="48"/>
                  <a:pt x="54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6" y="48"/>
                  <a:pt x="25" y="48"/>
                  <a:pt x="25" y="49"/>
                </a:cubicBezTo>
                <a:cubicBezTo>
                  <a:pt x="25" y="51"/>
                  <a:pt x="26" y="51"/>
                  <a:pt x="27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5" y="51"/>
                  <a:pt x="56" y="51"/>
                  <a:pt x="56" y="49"/>
                </a:cubicBezTo>
                <a:cubicBezTo>
                  <a:pt x="56" y="48"/>
                  <a:pt x="55" y="48"/>
                  <a:pt x="54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04 0.01759 C -0.05638 0.01134 -0.05586 0.00416 -0.05938 -0.00463 C -0.06029 -0.00671 -0.06159 -0.0081 -0.0625 -0.01019 C -0.06706 -0.0206 -0.06836 -0.03033 -0.075 -0.03611 C -0.08464 -0.03033 -0.09271 -0.02685 -0.1 -0.01389 C -0.10195 -0.00324 -0.10039 0.00926 -0.10313 0.01944 C -0.10404 0.02291 -0.10938 0.02315 -0.10938 0.02338 C -0.11498 0.02199 -0.1207 0.02222 -0.12604 0.01944 C -0.12722 0.01875 -0.12761 0.01597 -0.12813 0.01389 C -0.13307 -0.00671 -0.12266 0.02407 -0.13333 -0.00463 C -0.13477 -0.00857 -0.13503 -0.01366 -0.13646 -0.01759 C -0.13867 -0.02338 -0.14154 -0.02847 -0.14375 -0.03426 C -0.1444 -0.03611 -0.14466 -0.03912 -0.14583 -0.03982 C -0.15013 -0.04236 -0.14805 -0.04051 -0.15208 -0.04537 C -0.16315 -0.04468 -0.17435 -0.04584 -0.18542 -0.04352 C -0.18672 -0.04329 -0.18724 -0.04005 -0.1875 -0.03796 C -0.18841 -0.02871 -0.18737 -0.01921 -0.18854 -0.01019 C -0.18906 -0.00579 -0.19128 -0.00278 -0.19271 0.00092 C -0.1957 0.00879 -0.19623 0.01643 -0.2 0.02315 C -0.20169 0.03241 -0.20534 0.0368 -0.21042 0.03981 C -0.21862 0.03773 -0.22214 0.03704 -0.22917 0.0287 C -0.23125 0.02616 -0.23542 0.02129 -0.23542 0.02153 C -0.23685 0.01759 -0.23815 0.01389 -0.23958 0.01018 C -0.24505 -0.00417 -0.24219 -0.02477 -0.25104 -0.03611 C -0.25404 -0.03982 -0.25599 -0.04028 -0.25938 -0.04167 C -0.26914 -0.04097 -0.27891 -0.04213 -0.28854 -0.03982 C -0.29219 -0.03889 -0.2918 -0.03056 -0.29271 -0.02685 C -0.29518 -0.0169 -0.29857 -0.01412 -0.30208 -0.00463 C -0.30352 -0.00093 -0.3043 0.0037 -0.30625 0.00648 C -0.31133 0.01342 -0.31693 0.01597 -0.32292 0.01944 C -0.32852 0.02268 -0.33281 0.03079 -0.33854 0.03426 C -0.34037 0.03403 -0.34974 0.0331 -0.35313 0.03055 C -0.35625 0.02824 -0.35768 0.025 -0.36146 0.025 " pathEditMode="relative" rAng="0" ptsTypes="ffffffffffffffffffffffffffffffffA">
                                      <p:cBhvr>
                                        <p:cTn id="3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" y="-2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37" dur="150" fill="hold"/>
                                        <p:tgtEl>
                                          <p:spTgt spid="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44" dur="150" fill="hold"/>
                                        <p:tgtEl>
                                          <p:spTgt spid="2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55" dur="15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62" dur="15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69" dur="150" fill="hold"/>
                                        <p:tgtEl>
                                          <p:spTgt spid="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mph" presetSubtype="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76" dur="1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" presetClass="emph" presetSubtype="0" autoRev="1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83" dur="15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90" dur="15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97" dur="150" fill="hold"/>
                                        <p:tgtEl>
                                          <p:spTgt spid="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6" presetClass="emph" presetSubtype="0" autoRev="1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104" dur="15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" presetClass="emph" presetSubtype="0" autoRev="1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11" dur="15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118" dur="15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6" presetClass="emph" presetSubtype="0" autoRev="1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125" dur="15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132" dur="15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9" grpId="0" bldLvl="0" animBg="1"/>
      <p:bldP spid="9" grpId="1" bldLvl="0" animBg="1"/>
      <p:bldP spid="10" grpId="0" bldLvl="0" animBg="1"/>
      <p:bldP spid="10" grpId="1" bldLvl="0" animBg="1"/>
      <p:bldP spid="11" grpId="0" bldLvl="0" animBg="1"/>
      <p:bldP spid="11" grpId="1" bldLvl="0" animBg="1"/>
      <p:bldP spid="12" grpId="0" bldLvl="0" animBg="1"/>
      <p:bldP spid="12" grpId="1" bldLvl="0" animBg="1"/>
      <p:bldP spid="13" grpId="0" bldLvl="0" animBg="1"/>
      <p:bldP spid="13" grpId="1" bldLvl="0" animBg="1"/>
      <p:bldP spid="14" grpId="0" bldLvl="0" animBg="1"/>
      <p:bldP spid="14" grpId="1" bldLvl="0" animBg="1"/>
      <p:bldP spid="15" grpId="0" bldLvl="0" animBg="1"/>
      <p:bldP spid="15" grpId="1" bldLvl="0" animBg="1"/>
      <p:bldP spid="16" grpId="0" bldLvl="0" animBg="1"/>
      <p:bldP spid="16" grpId="1" bldLvl="0" animBg="1"/>
      <p:bldP spid="17" grpId="0" bldLvl="0" animBg="1"/>
      <p:bldP spid="17" grpId="1" bldLvl="0" animBg="1"/>
      <p:bldP spid="18" grpId="0" bldLvl="0" animBg="1"/>
      <p:bldP spid="18" grpId="1" bldLvl="0" animBg="1"/>
      <p:bldP spid="19" grpId="0" bldLvl="0" animBg="1"/>
      <p:bldP spid="19" grpId="1" bldLvl="0" animBg="1"/>
      <p:bldP spid="20" grpId="0" bldLvl="0" animBg="1"/>
      <p:bldP spid="20" grpId="1" bldLvl="0" animBg="1"/>
      <p:bldP spid="23" grpId="0" bldLvl="0" animBg="1"/>
      <p:bldP spid="23" grpId="1" bldLvl="0" animBg="1"/>
      <p:bldP spid="24" grpId="0" bldLvl="0" animBg="1"/>
      <p:bldP spid="24" grpId="1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Text Box 3"/>
          <p:cNvSpPr txBox="1">
            <a:spLocks noChangeArrowheads="1"/>
          </p:cNvSpPr>
          <p:nvPr/>
        </p:nvSpPr>
        <p:spPr bwMode="auto">
          <a:xfrm>
            <a:off x="971600" y="188640"/>
            <a:ext cx="525621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九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年级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数学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·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下    新课标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[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人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]</a:t>
            </a:r>
            <a:endParaRPr lang="zh-CN" altLang="en-US" sz="3200" b="1" dirty="0">
              <a:solidFill>
                <a:srgbClr val="CC0000"/>
              </a:solidFill>
              <a:latin typeface="Calibri" panose="020F0502020204030204" charset="0"/>
              <a:ea typeface="楷体_GB2312" pitchFamily="49" charset="-122"/>
            </a:endParaRPr>
          </a:p>
        </p:txBody>
      </p:sp>
      <p:sp>
        <p:nvSpPr>
          <p:cNvPr id="12294" name="TextBox 16"/>
          <p:cNvSpPr txBox="1">
            <a:spLocks noChangeArrowheads="1"/>
          </p:cNvSpPr>
          <p:nvPr/>
        </p:nvSpPr>
        <p:spPr bwMode="auto">
          <a:xfrm>
            <a:off x="1571604" y="1500174"/>
            <a:ext cx="457203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CC0000"/>
                </a:solidFill>
                <a:latin typeface="Calibri" panose="020F0502020204030204" charset="0"/>
              </a:rPr>
              <a:t>第二十</a:t>
            </a:r>
            <a:r>
              <a:rPr lang="zh-CN" altLang="en-US" sz="3200" b="1" dirty="0" smtClean="0">
                <a:solidFill>
                  <a:srgbClr val="CC0000"/>
                </a:solidFill>
                <a:latin typeface="Calibri" panose="020F0502020204030204" charset="0"/>
              </a:rPr>
              <a:t>七</a:t>
            </a:r>
            <a:r>
              <a:rPr lang="zh-CN" altLang="en-US" sz="3200" b="1" dirty="0" smtClean="0">
                <a:solidFill>
                  <a:srgbClr val="CC0000"/>
                </a:solidFill>
                <a:latin typeface="Calibri" panose="020F0502020204030204" charset="0"/>
              </a:rPr>
              <a:t>章       </a:t>
            </a:r>
            <a:r>
              <a:rPr lang="zh-CN" altLang="en-US" sz="3200" b="1" dirty="0" smtClean="0">
                <a:solidFill>
                  <a:srgbClr val="CC0000"/>
                </a:solidFill>
                <a:latin typeface="Calibri" panose="020F0502020204030204" charset="0"/>
              </a:rPr>
              <a:t>相  似</a:t>
            </a:r>
            <a:endParaRPr lang="zh-CN" altLang="en-US" sz="3200" b="1" dirty="0">
              <a:solidFill>
                <a:srgbClr val="CC0000"/>
              </a:solidFill>
              <a:latin typeface="Calibri" panose="020F0502020204030204" charset="0"/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1403350" y="5300663"/>
            <a:ext cx="2016125" cy="1009650"/>
            <a:chOff x="340" y="3022"/>
            <a:chExt cx="1270" cy="636"/>
          </a:xfrm>
        </p:grpSpPr>
        <p:sp>
          <p:nvSpPr>
            <p:cNvPr id="12297" name="Oval 5"/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2298" name="Rectangle 6">
              <a:hlinkClick r:id="rId2" tooltip="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 </a:t>
              </a:r>
              <a:r>
                <a:rPr lang="zh-CN" altLang="en-US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学习新知</a:t>
              </a:r>
              <a:endPara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Group 7"/>
          <p:cNvGrpSpPr/>
          <p:nvPr/>
        </p:nvGrpSpPr>
        <p:grpSpPr bwMode="auto">
          <a:xfrm>
            <a:off x="4932363" y="5229225"/>
            <a:ext cx="2160587" cy="1009650"/>
            <a:chOff x="2018" y="2976"/>
            <a:chExt cx="1361" cy="636"/>
          </a:xfrm>
        </p:grpSpPr>
        <p:sp>
          <p:nvSpPr>
            <p:cNvPr id="12300" name="Oval 8"/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2301" name="Rectangle 9">
              <a:hlinkClick r:id="rId3" tooltip="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检测</a:t>
              </a:r>
              <a:r>
                <a:rPr lang="zh-CN" altLang="en-US" sz="2800" b="1" dirty="0" smtClean="0">
                  <a:solidFill>
                    <a:srgbClr val="CC0000"/>
                  </a:solidFill>
                  <a:latin typeface="宋体" panose="02010600030101010101" pitchFamily="2" charset="-122"/>
                </a:rPr>
                <a:t>反馈</a:t>
              </a:r>
              <a:endPara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571472" y="3786190"/>
            <a:ext cx="80586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27.2.2  </a:t>
            </a:r>
            <a:r>
              <a:rPr lang="zh-CN" alt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相似三角形的性质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86050" y="2500306"/>
            <a:ext cx="430598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27.2  </a:t>
            </a:r>
            <a:r>
              <a:rPr lang="zh-CN" altLang="en-US" sz="40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相似三角形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5" name="AutoShape 11" descr="[T0T9JKJ7@0M8OK29719M"/>
          <p:cNvSpPr>
            <a:spLocks noChangeAspect="1" noChangeArrowheads="1"/>
          </p:cNvSpPr>
          <p:nvPr/>
        </p:nvSpPr>
        <p:spPr bwMode="auto">
          <a:xfrm>
            <a:off x="4618732" y="4675366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6396" name="AutoShape 12" descr="[T0T9JKJ7@0M8OK29719M"/>
          <p:cNvSpPr>
            <a:spLocks noChangeAspect="1" noChangeArrowheads="1"/>
          </p:cNvSpPr>
          <p:nvPr/>
        </p:nvSpPr>
        <p:spPr bwMode="auto">
          <a:xfrm>
            <a:off x="4618732" y="4675366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 sz="3200">
              <a:solidFill>
                <a:srgbClr val="FF0000"/>
              </a:solidFill>
            </a:endParaRPr>
          </a:p>
        </p:txBody>
      </p:sp>
      <p:grpSp>
        <p:nvGrpSpPr>
          <p:cNvPr id="16399" name="Group 4"/>
          <p:cNvGrpSpPr/>
          <p:nvPr/>
        </p:nvGrpSpPr>
        <p:grpSpPr bwMode="auto">
          <a:xfrm>
            <a:off x="4852353" y="334645"/>
            <a:ext cx="2592387" cy="1008063"/>
            <a:chOff x="0" y="0"/>
            <a:chExt cx="1633" cy="635"/>
          </a:xfrm>
        </p:grpSpPr>
        <p:pic>
          <p:nvPicPr>
            <p:cNvPr id="16400" name="Picture 5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01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CC0000"/>
                  </a:solidFill>
                  <a:ea typeface="黑体" panose="02010609060101010101" pitchFamily="2" charset="-122"/>
                </a:rPr>
                <a:t>学 习 新 知</a:t>
              </a:r>
              <a:endParaRPr lang="zh-CN" altLang="en-US" sz="3200" b="1">
                <a:solidFill>
                  <a:srgbClr val="CC0000"/>
                </a:solidFill>
                <a:ea typeface="黑体" panose="02010609060101010101" pitchFamily="2" charset="-122"/>
              </a:endParaRPr>
            </a:p>
          </p:txBody>
        </p:sp>
      </p:grpSp>
      <p:pic>
        <p:nvPicPr>
          <p:cNvPr id="4098" name="Picture 2" descr="http://i00.c.aliimg.com/img/ibank/2013/179/221/845122971_891560333.jpg"/>
          <p:cNvPicPr>
            <a:picLocks noChangeAspect="1" noChangeArrowheads="1"/>
          </p:cNvPicPr>
          <p:nvPr/>
        </p:nvPicPr>
        <p:blipFill>
          <a:blip r:embed="rId3" cstate="print"/>
          <a:srcRect t="20719"/>
          <a:stretch>
            <a:fillRect/>
          </a:stretch>
        </p:blipFill>
        <p:spPr bwMode="auto">
          <a:xfrm>
            <a:off x="2394868" y="3675638"/>
            <a:ext cx="3456384" cy="1928797"/>
          </a:xfrm>
          <a:prstGeom prst="rect">
            <a:avLst/>
          </a:prstGeom>
          <a:noFill/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594668" y="1552365"/>
            <a:ext cx="7416824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小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华做小孔成像实验，如图所示，已知蜡烛与成像面间的距离为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，蜡烛与成像面间的小孔纸板放在何处时，蜡烛火焰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是像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的一半长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2700" y="72331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问题思考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66876" y="4683750"/>
            <a:ext cx="4379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82900" y="3747646"/>
            <a:ext cx="4379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B'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35228" y="4467726"/>
            <a:ext cx="3722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347196" y="4035678"/>
            <a:ext cx="3722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971600" y="188640"/>
            <a:ext cx="691276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相似三角形的对应线段的比与相似比之间的关系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1331640" y="1412776"/>
          <a:ext cx="2664296" cy="7182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2" imgW="35052000" imgH="9448800" progId="Equation.DSMT4">
                  <p:embed/>
                </p:oleObj>
              </mc:Choice>
              <mc:Fallback>
                <p:oleObj name="Equation" r:id="rId2" imgW="35052000" imgH="94488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331640" y="1412776"/>
                        <a:ext cx="2664296" cy="71820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411" name="图片 545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508104" y="2636912"/>
            <a:ext cx="3001596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539552" y="836712"/>
            <a:ext cx="7776864" cy="2031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A‘B’C‘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是两个相似三角形，其相似比为                                      ，其中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A'D'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分别是边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B'C'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上的高，那么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A'D'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之间有什么关系呢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7413" name="Object 5"/>
          <p:cNvGraphicFramePr>
            <a:graphicFrameLocks noChangeAspect="1"/>
          </p:cNvGraphicFramePr>
          <p:nvPr/>
        </p:nvGraphicFramePr>
        <p:xfrm>
          <a:off x="6732240" y="4077072"/>
          <a:ext cx="502997" cy="5568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5" imgW="8534400" imgH="9448800" progId="Equation.DSMT4">
                  <p:embed/>
                </p:oleObj>
              </mc:Choice>
              <mc:Fallback>
                <p:oleObj name="Equation" r:id="rId5" imgW="8534400" imgH="9448800" progId="Equation.DSMT4">
                  <p:embed/>
                  <p:pic>
                    <p:nvPicPr>
                      <p:cNvPr id="0" name="图片 1025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732240" y="4077072"/>
                        <a:ext cx="502997" cy="55689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611560" y="5733256"/>
            <a:ext cx="784887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你能叙述你得到的结论吗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3568" y="2852936"/>
            <a:ext cx="46555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图中的△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ABD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和△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A'B'D'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相似吗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如何证明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 sz="2400" dirty="0" smtClean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1560" y="4149080"/>
            <a:ext cx="78212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由相似三角形的对应边成比例，你能得到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的值吗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lang="zh-CN" altLang="en-US" sz="3200" dirty="0"/>
          </a:p>
        </p:txBody>
      </p:sp>
      <p:sp>
        <p:nvSpPr>
          <p:cNvPr id="14" name="矩形 13"/>
          <p:cNvSpPr/>
          <p:nvPr/>
        </p:nvSpPr>
        <p:spPr>
          <a:xfrm>
            <a:off x="539552" y="5013176"/>
            <a:ext cx="53474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写出你的解答过程</a:t>
            </a:r>
            <a:r>
              <a:rPr lang="en-US" altLang="zh-CN" sz="2400" i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sz="3200" dirty="0"/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 bldLvl="0" animBg="1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5" name="Object 1"/>
          <p:cNvGraphicFramePr>
            <a:graphicFrameLocks noChangeAspect="1"/>
          </p:cNvGraphicFramePr>
          <p:nvPr/>
        </p:nvGraphicFramePr>
        <p:xfrm>
          <a:off x="3857620" y="1714488"/>
          <a:ext cx="432048" cy="4783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Equation" r:id="rId2" imgW="8534400" imgH="9448800" progId="Equation.DSMT4">
                  <p:embed/>
                </p:oleObj>
              </mc:Choice>
              <mc:Fallback>
                <p:oleObj name="Equation" r:id="rId2" imgW="8534400" imgH="94488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57620" y="1714488"/>
                        <a:ext cx="432048" cy="47833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971600" y="332656"/>
            <a:ext cx="69847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相似三角形对应高的比等于相似比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800" b="1" dirty="0" smtClean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23528" y="1017695"/>
            <a:ext cx="8424936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如图所示，△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，相似比为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，其中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A'D'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分别是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B'C'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上的高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   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6388" name="图片 548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857884" y="1714488"/>
            <a:ext cx="2758460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357158" y="2143116"/>
            <a:ext cx="4752528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∴∠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B'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642910" y="2928934"/>
            <a:ext cx="5256584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A'B'D'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都是直角三角形，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∴△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A'B'D'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6391" name="Object 7"/>
          <p:cNvGraphicFramePr>
            <a:graphicFrameLocks noChangeAspect="1"/>
          </p:cNvGraphicFramePr>
          <p:nvPr/>
        </p:nvGraphicFramePr>
        <p:xfrm>
          <a:off x="714348" y="3714752"/>
          <a:ext cx="2160239" cy="6497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5" imgW="28346400" imgH="9448800" progId="Equation.DSMT4">
                  <p:embed/>
                </p:oleObj>
              </mc:Choice>
              <mc:Fallback>
                <p:oleObj name="Equation" r:id="rId5" imgW="28346400" imgH="9448800" progId="Equation.DSMT4">
                  <p:embed/>
                  <p:pic>
                    <p:nvPicPr>
                      <p:cNvPr id="0" name="图片 2049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14348" y="3714752"/>
                        <a:ext cx="2160239" cy="64978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467360" y="5806123"/>
            <a:ext cx="7118985" cy="8299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相似三角形对应中线的比、对应角平分线的比都等于相似比</a:t>
            </a:r>
            <a:r>
              <a:rPr kumimoji="0" lang="en-US" altLang="zh-CN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即相似三角形对应线段的比等于相似比</a:t>
            </a:r>
            <a:r>
              <a:rPr kumimoji="0" lang="en-US" altLang="zh-CN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393" name="Rectangle 9"/>
          <p:cNvSpPr>
            <a:spLocks noChangeArrowheads="1"/>
          </p:cNvSpPr>
          <p:nvPr/>
        </p:nvSpPr>
        <p:spPr bwMode="auto">
          <a:xfrm>
            <a:off x="323215" y="4438015"/>
            <a:ext cx="6950710" cy="13220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【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追问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】</a:t>
            </a:r>
            <a:endParaRPr kumimoji="0" lang="zh-CN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能去掉性质中的对应两个字吗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你能用同样的方法证明相似三角形的对应中线、对应角平分线的性质吗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>
                                            <p:subSp spid="_x0000_s16391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91">
                                            <p:subSp spid="_x0000_s16391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bldLvl="0" animBg="1" autoUpdateAnimBg="0"/>
      <p:bldP spid="16390" grpId="0" bldLvl="0" animBg="1" autoUpdateAnimBg="0"/>
      <p:bldP spid="16392" grpId="0" bldLvl="0" animBg="1"/>
      <p:bldP spid="1639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755953" y="313735"/>
            <a:ext cx="7416824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方正黑体_GBK"/>
              </a:rPr>
              <a:t>相似三角形的周长比、面积比与相似比的关系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2" charset="-122"/>
              <a:ea typeface="黑体" panose="0201060906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8434" name="图片 554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228184" y="836712"/>
            <a:ext cx="2448272" cy="1489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683568" y="980728"/>
            <a:ext cx="5256584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=5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A'C'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B'C'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=8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=10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51520" y="2132856"/>
            <a:ext cx="8496944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【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思考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】</a:t>
            </a:r>
            <a:endParaRPr kumimoji="0" lang="zh-CN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两个直角三角形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相似吗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计算这两个三角形的周长，它们的周长比与相似比有什么关系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再计算两个三角形的面积，它们的面积比与相似比有什么关系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539552" y="5013176"/>
            <a:ext cx="7632848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任意相似三角形的周长比与相似比有什么关系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证明你的结论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任意相似三角形的面积比与相似比有什么关系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9552" y="450912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【思考】</a:t>
            </a:r>
            <a:endParaRPr lang="zh-CN" altLang="zh-CN" sz="2400" dirty="0" smtClean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ldLvl="0" animBg="1"/>
      <p:bldP spid="18437" grpId="0" bldLvl="0" animBg="1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899592" y="188640"/>
            <a:ext cx="6624736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相似三角形的周长比等于相似比</a:t>
            </a:r>
            <a:r>
              <a:rPr kumimoji="0" lang="en-US" altLang="zh-CN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相似三角形的面积比等于相似比的平方</a:t>
            </a:r>
            <a:r>
              <a:rPr kumimoji="0" lang="en-US" altLang="zh-CN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9458" name="图片 557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076056" y="1484784"/>
            <a:ext cx="3056340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395536" y="1052736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如图所示，△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∽△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A'B'C'</a:t>
            </a:r>
            <a:r>
              <a:rPr lang="zh-CN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，相似比为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，其中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zh-CN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A'D'</a:t>
            </a:r>
            <a:r>
              <a:rPr lang="zh-CN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分别是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B'C'</a:t>
            </a:r>
            <a:r>
              <a:rPr lang="zh-CN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上的高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求证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459" name="Object 3"/>
          <p:cNvGraphicFramePr>
            <a:graphicFrameLocks noChangeAspect="1"/>
          </p:cNvGraphicFramePr>
          <p:nvPr/>
        </p:nvGraphicFramePr>
        <p:xfrm>
          <a:off x="1186180" y="2146935"/>
          <a:ext cx="2409190" cy="676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Equation" r:id="rId3" imgW="1548765" imgH="431800" progId="Equation.DSMT4">
                  <p:embed/>
                </p:oleObj>
              </mc:Choice>
              <mc:Fallback>
                <p:oleObj name="Equation" r:id="rId3" imgW="1548765" imgH="431800" progId="Equation.DSMT4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86180" y="2146935"/>
                        <a:ext cx="2409190" cy="67691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539552" y="3068960"/>
            <a:ext cx="6336704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，相似比为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9461" name="Object 5"/>
          <p:cNvGraphicFramePr>
            <a:graphicFrameLocks noChangeAspect="1"/>
          </p:cNvGraphicFramePr>
          <p:nvPr/>
        </p:nvGraphicFramePr>
        <p:xfrm>
          <a:off x="1331640" y="3573016"/>
          <a:ext cx="4104456" cy="7229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Equation" r:id="rId5" imgW="53644800" imgH="9448800" progId="Equation.DSMT4">
                  <p:embed/>
                </p:oleObj>
              </mc:Choice>
              <mc:Fallback>
                <p:oleObj name="Equation" r:id="rId5" imgW="53644800" imgH="9448800" progId="Equation.DSMT4">
                  <p:embed/>
                  <p:pic>
                    <p:nvPicPr>
                      <p:cNvPr id="0" name="图片 3073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31640" y="3573016"/>
                        <a:ext cx="4104456" cy="72294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899592" y="4365104"/>
            <a:ext cx="648072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kA'B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kA'C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kB'C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9464" name="Object 8"/>
          <p:cNvGraphicFramePr>
            <a:graphicFrameLocks noChangeAspect="1"/>
          </p:cNvGraphicFramePr>
          <p:nvPr/>
        </p:nvGraphicFramePr>
        <p:xfrm>
          <a:off x="827584" y="4869160"/>
          <a:ext cx="5760640" cy="7680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Equation" r:id="rId7" imgW="77724000" imgH="10363200" progId="Equation.DSMT4">
                  <p:embed/>
                </p:oleObj>
              </mc:Choice>
              <mc:Fallback>
                <p:oleObj name="Equation" r:id="rId7" imgW="77724000" imgH="10363200" progId="Equation.DSMT4">
                  <p:embed/>
                  <p:pic>
                    <p:nvPicPr>
                      <p:cNvPr id="0" name="图片 3074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27584" y="4869160"/>
                        <a:ext cx="5760640" cy="76808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6" name="Object 10"/>
          <p:cNvGraphicFramePr>
            <a:graphicFrameLocks noChangeAspect="1"/>
          </p:cNvGraphicFramePr>
          <p:nvPr/>
        </p:nvGraphicFramePr>
        <p:xfrm>
          <a:off x="899592" y="5733256"/>
          <a:ext cx="2981978" cy="79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Equation" r:id="rId9" imgW="39014400" imgH="10363200" progId="Equation.DSMT4">
                  <p:embed/>
                </p:oleObj>
              </mc:Choice>
              <mc:Fallback>
                <p:oleObj name="Equation" r:id="rId9" imgW="39014400" imgH="10363200" progId="Equation.DSMT4">
                  <p:embed/>
                  <p:pic>
                    <p:nvPicPr>
                      <p:cNvPr id="0" name="图片 3075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99592" y="5733256"/>
                        <a:ext cx="2981978" cy="7920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bldLvl="0" animBg="1"/>
      <p:bldP spid="1946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395536" y="5229200"/>
            <a:ext cx="8136904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相似三角形的面积比等于相似比的平方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9592" y="188640"/>
            <a:ext cx="28677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相似三角形的性质</a:t>
            </a:r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:</a:t>
            </a:r>
            <a:endParaRPr lang="en-US" altLang="zh-CN" sz="2400" dirty="0" smtClean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1600" y="1484784"/>
            <a:ext cx="49368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相似三角形的对应边成比例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;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827584" y="2348880"/>
            <a:ext cx="48262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相似三角形的对应角相等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;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755576" y="3212976"/>
            <a:ext cx="72728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相似三角形的对应线段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对应高、对应中线、对应角平分线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的比等于相似比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;</a:t>
            </a:r>
            <a:endParaRPr lang="zh-CN" altLang="en-US" sz="3200" dirty="0"/>
          </a:p>
        </p:txBody>
      </p:sp>
      <p:sp>
        <p:nvSpPr>
          <p:cNvPr id="7" name="矩形 6"/>
          <p:cNvSpPr/>
          <p:nvPr/>
        </p:nvSpPr>
        <p:spPr>
          <a:xfrm>
            <a:off x="755576" y="4365104"/>
            <a:ext cx="5202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相似三角形的周长比等于相似比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;</a:t>
            </a:r>
            <a:endParaRPr lang="zh-CN" altLang="en-US" sz="3200" dirty="0"/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 bldLvl="0" animBg="1"/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id:2147498074;FounderC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60648"/>
            <a:ext cx="864096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1507" name="Object 3"/>
          <p:cNvGraphicFramePr>
            <a:graphicFrameLocks noChangeAspect="1"/>
          </p:cNvGraphicFramePr>
          <p:nvPr/>
        </p:nvGraphicFramePr>
        <p:xfrm>
          <a:off x="4355976" y="908720"/>
          <a:ext cx="648202" cy="4023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Equation" r:id="rId3" imgW="8839200" imgH="5486400" progId="Equation.DSMT4">
                  <p:embed/>
                </p:oleObj>
              </mc:Choice>
              <mc:Fallback>
                <p:oleObj name="Equation" r:id="rId3" imgW="8839200" imgH="5486400" progId="Equation.DSMT4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55976" y="908720"/>
                        <a:ext cx="648202" cy="40233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1907704" y="116632"/>
            <a:ext cx="6975682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教材例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如图所示，在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中，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若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的边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上的高为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，面积为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求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的边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上的高和面积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251520" y="2996952"/>
            <a:ext cx="8640960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【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提示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】</a:t>
            </a:r>
            <a:r>
              <a:rPr kumimoji="0" lang="zh-CN" altLang="en-US" sz="20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由两边对应成比例且夹角相等的两个三角形相似可得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和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相似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相似三角形对应高的比等于相似比、面积比等于相似比的平方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1510" name="图片 560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r="14286"/>
          <a:stretch>
            <a:fillRect/>
          </a:stretch>
        </p:blipFill>
        <p:spPr bwMode="auto">
          <a:xfrm>
            <a:off x="6588224" y="1844824"/>
            <a:ext cx="2286768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179512" y="1628800"/>
            <a:ext cx="64807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【</a:t>
            </a:r>
            <a:r>
              <a:rPr lang="zh-CN" altLang="en-US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思考</a:t>
            </a:r>
            <a:r>
              <a:rPr lang="zh-CN" altLang="zh-CN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】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由已知</a:t>
            </a:r>
            <a:r>
              <a:rPr lang="en-US" altLang="zh-CN" sz="20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0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lang="en-US" altLang="zh-CN" sz="20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0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∠</a:t>
            </a:r>
            <a:r>
              <a:rPr lang="en-US" altLang="zh-CN" sz="20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=∠</a:t>
            </a:r>
            <a:r>
              <a:rPr lang="en-US" altLang="zh-CN" sz="20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，你能得到</a:t>
            </a: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lang="en-US" altLang="zh-CN" sz="20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和</a:t>
            </a: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lang="en-US" altLang="zh-CN" sz="20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</a:t>
            </a: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的关系吗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说明理由</a:t>
            </a:r>
            <a:r>
              <a:rPr lang="en-US" altLang="zh-CN" sz="2000" i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CN" sz="2000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eaLnBrk="0" hangingPunct="0"/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已知一个三角形一边上的高和面积，如何求解另一个三角形对应边上的高和面积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lang="en-US" altLang="zh-CN" sz="2000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357158" y="3714752"/>
            <a:ext cx="5572164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解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在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中，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∵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3" name="Object 5"/>
          <p:cNvGraphicFramePr>
            <a:graphicFrameLocks noChangeAspect="1"/>
          </p:cNvGraphicFramePr>
          <p:nvPr/>
        </p:nvGraphicFramePr>
        <p:xfrm>
          <a:off x="3857620" y="4018820"/>
          <a:ext cx="1571636" cy="62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Equation" r:id="rId6" imgW="23774400" imgH="9448800" progId="Equation.DSMT4">
                  <p:embed/>
                </p:oleObj>
              </mc:Choice>
              <mc:Fallback>
                <p:oleObj name="Equation" r:id="rId6" imgW="23774400" imgH="9448800" progId="Equation.DSMT4">
                  <p:embed/>
                  <p:pic>
                    <p:nvPicPr>
                      <p:cNvPr id="0" name="图片 4097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857620" y="4018820"/>
                        <a:ext cx="1571636" cy="6246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428596" y="4643446"/>
            <a:ext cx="7715304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又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=∠</a:t>
            </a:r>
            <a:r>
              <a:rPr kumimoji="0" lang="en-US" altLang="zh-CN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∽△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与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的相似比为   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1511" name="Object 7"/>
          <p:cNvGraphicFramePr>
            <a:graphicFrameLocks noChangeAspect="1"/>
          </p:cNvGraphicFramePr>
          <p:nvPr/>
        </p:nvGraphicFramePr>
        <p:xfrm>
          <a:off x="7286644" y="4857760"/>
          <a:ext cx="285752" cy="7381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Equation" r:id="rId8" imgW="3657600" imgH="9448800" progId="Equation.DSMT4">
                  <p:embed/>
                </p:oleObj>
              </mc:Choice>
              <mc:Fallback>
                <p:oleObj name="Equation" r:id="rId8" imgW="3657600" imgH="9448800" progId="Equation.DSMT4">
                  <p:embed/>
                  <p:pic>
                    <p:nvPicPr>
                      <p:cNvPr id="0" name="图片 4098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286644" y="4857760"/>
                        <a:ext cx="285752" cy="73819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2" name="Object 8"/>
          <p:cNvGraphicFramePr>
            <a:graphicFrameLocks noChangeAspect="1"/>
          </p:cNvGraphicFramePr>
          <p:nvPr/>
        </p:nvGraphicFramePr>
        <p:xfrm>
          <a:off x="5643570" y="5500702"/>
          <a:ext cx="714381" cy="4434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Equation" r:id="rId10" imgW="8839200" imgH="5486400" progId="Equation.DSMT4">
                  <p:embed/>
                </p:oleObj>
              </mc:Choice>
              <mc:Fallback>
                <p:oleObj name="Equation" r:id="rId10" imgW="8839200" imgH="5486400" progId="Equation.DSMT4">
                  <p:embed/>
                  <p:pic>
                    <p:nvPicPr>
                      <p:cNvPr id="0" name="图片 4099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643570" y="5500702"/>
                        <a:ext cx="714381" cy="44340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3" name="Rectangle 9"/>
          <p:cNvSpPr>
            <a:spLocks noChangeArrowheads="1"/>
          </p:cNvSpPr>
          <p:nvPr/>
        </p:nvSpPr>
        <p:spPr bwMode="auto">
          <a:xfrm>
            <a:off x="785786" y="5500702"/>
            <a:ext cx="5929354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∵△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的边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上的高为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，面积为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1514" name="Object 10"/>
          <p:cNvGraphicFramePr>
            <a:graphicFrameLocks noChangeAspect="1"/>
          </p:cNvGraphicFramePr>
          <p:nvPr/>
        </p:nvGraphicFramePr>
        <p:xfrm>
          <a:off x="3143240" y="5857892"/>
          <a:ext cx="285752" cy="7381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Equation" r:id="rId12" imgW="3657600" imgH="9448800" progId="Equation.DSMT4">
                  <p:embed/>
                </p:oleObj>
              </mc:Choice>
              <mc:Fallback>
                <p:oleObj name="Equation" r:id="rId12" imgW="3657600" imgH="9448800" progId="Equation.DSMT4">
                  <p:embed/>
                  <p:pic>
                    <p:nvPicPr>
                      <p:cNvPr id="0" name="图片 4100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143240" y="5857892"/>
                        <a:ext cx="285752" cy="73819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5" name="Object 11"/>
          <p:cNvGraphicFramePr>
            <a:graphicFrameLocks noChangeAspect="1"/>
          </p:cNvGraphicFramePr>
          <p:nvPr/>
        </p:nvGraphicFramePr>
        <p:xfrm>
          <a:off x="4929190" y="5929330"/>
          <a:ext cx="473747" cy="6429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Equation" r:id="rId14" imgW="8534400" imgH="11582400" progId="Equation.DSMT4">
                  <p:embed/>
                </p:oleObj>
              </mc:Choice>
              <mc:Fallback>
                <p:oleObj name="Equation" r:id="rId14" imgW="8534400" imgH="11582400" progId="Equation.DSMT4">
                  <p:embed/>
                  <p:pic>
                    <p:nvPicPr>
                      <p:cNvPr id="0" name="图片 4101"/>
                      <p:cNvPicPr>
                        <a:picLocks noChangeAspect="1"/>
                      </p:cNvPicPr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929190" y="5929330"/>
                        <a:ext cx="473747" cy="64294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8"/>
          <p:cNvGraphicFramePr>
            <a:graphicFrameLocks noChangeAspect="1"/>
          </p:cNvGraphicFramePr>
          <p:nvPr/>
        </p:nvGraphicFramePr>
        <p:xfrm>
          <a:off x="5572132" y="6072206"/>
          <a:ext cx="714381" cy="4434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Equation" r:id="rId16" imgW="8839200" imgH="5486400" progId="Equation.DSMT4">
                  <p:embed/>
                </p:oleObj>
              </mc:Choice>
              <mc:Fallback>
                <p:oleObj name="Equation" r:id="rId16" imgW="8839200" imgH="5486400" progId="Equation.DSMT4">
                  <p:embed/>
                  <p:pic>
                    <p:nvPicPr>
                      <p:cNvPr id="0" name="Object 8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572132" y="6072206"/>
                        <a:ext cx="714381" cy="44340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7" name="Object 13"/>
          <p:cNvGraphicFramePr>
            <a:graphicFrameLocks noChangeAspect="1"/>
          </p:cNvGraphicFramePr>
          <p:nvPr/>
        </p:nvGraphicFramePr>
        <p:xfrm>
          <a:off x="6500826" y="6072206"/>
          <a:ext cx="628653" cy="471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Equation" r:id="rId17" imgW="7315200" imgH="5486400" progId="Equation.DSMT4">
                  <p:embed/>
                </p:oleObj>
              </mc:Choice>
              <mc:Fallback>
                <p:oleObj name="Equation" r:id="rId17" imgW="7315200" imgH="5486400" progId="Equation.DSMT4">
                  <p:embed/>
                  <p:pic>
                    <p:nvPicPr>
                      <p:cNvPr id="0" name="图片 4103"/>
                      <p:cNvPicPr>
                        <a:picLocks noChangeAspect="1"/>
                      </p:cNvPicPr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500826" y="6072206"/>
                        <a:ext cx="628653" cy="47149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8" name="Rectangle 14"/>
          <p:cNvSpPr>
            <a:spLocks noChangeArrowheads="1"/>
          </p:cNvSpPr>
          <p:nvPr/>
        </p:nvSpPr>
        <p:spPr bwMode="auto">
          <a:xfrm>
            <a:off x="285720" y="6072206"/>
            <a:ext cx="8215370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∴△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的边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上的高为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，面积为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=             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动作按钮: 第一张 18">
            <a:hlinkClick r:id="" action="ppaction://hlinkshowjump?jump=firstslide" highlightClick="1"/>
          </p:cNvPr>
          <p:cNvSpPr/>
          <p:nvPr/>
        </p:nvSpPr>
        <p:spPr>
          <a:xfrm>
            <a:off x="7572393" y="6357958"/>
            <a:ext cx="642942" cy="35719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subSp spid="_x0000_s21509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subSp spid="_x0000_s21509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>
                                            <p:subSp spid="_x0000_s21511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1511">
                                            <p:subSp spid="_x0000_s21511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 bldLvl="0" animBg="1" autoUpdateAnimBg="0"/>
      <p:bldP spid="7" grpId="0" autoUpdateAnimBg="0"/>
      <p:bldP spid="2" grpId="0" bldLvl="0" animBg="1" autoUpdateAnimBg="0"/>
      <p:bldP spid="4" grpId="0" bldLvl="0" animBg="1" autoUpdateAnimBg="0"/>
      <p:bldP spid="21513" grpId="0" bldLvl="0" animBg="1"/>
      <p:bldP spid="21518" grpId="0" bldLvl="0" animBg="1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2290</Words>
  <Application>WPS 演示</Application>
  <PresentationFormat>宽屏</PresentationFormat>
  <Paragraphs>158</Paragraphs>
  <Slides>14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21</vt:i4>
      </vt:variant>
      <vt:variant>
        <vt:lpstr>幻灯片标题</vt:lpstr>
      </vt:variant>
      <vt:variant>
        <vt:i4>14</vt:i4>
      </vt:variant>
    </vt:vector>
  </HeadingPairs>
  <TitlesOfParts>
    <vt:vector size="54" baseType="lpstr">
      <vt:lpstr>Arial</vt:lpstr>
      <vt:lpstr>宋体</vt:lpstr>
      <vt:lpstr>Wingdings</vt:lpstr>
      <vt:lpstr>Calibri</vt:lpstr>
      <vt:lpstr>楷体_GB2312</vt:lpstr>
      <vt:lpstr>新宋体</vt:lpstr>
      <vt:lpstr>楷体</vt:lpstr>
      <vt:lpstr>黑体</vt:lpstr>
      <vt:lpstr>Times New Roman</vt:lpstr>
      <vt:lpstr>方正黑体_GBK</vt:lpstr>
      <vt:lpstr>Arial Unicode MS</vt:lpstr>
      <vt:lpstr>方正书宋_GBK</vt:lpstr>
      <vt:lpstr>方正书宋_GBK</vt:lpstr>
      <vt:lpstr>方正楷体_GBK</vt:lpstr>
      <vt:lpstr>Arial</vt:lpstr>
      <vt:lpstr>微软雅黑</vt:lpstr>
      <vt:lpstr>1_Office 主题</vt:lpstr>
      <vt:lpstr>2_Office 主题</vt:lpstr>
      <vt:lpstr>3_Office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lenovop</dc:creator>
  <cp:lastModifiedBy>lenovop</cp:lastModifiedBy>
  <cp:revision>5</cp:revision>
  <dcterms:created xsi:type="dcterms:W3CDTF">2020-09-09T03:32:00Z</dcterms:created>
  <dcterms:modified xsi:type="dcterms:W3CDTF">2020-10-09T03:41:43Z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