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tiff" ContentType="image/tiff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  <p:sldMasterId id="2147483659" r:id="rId4"/>
  </p:sldMasterIdLst>
  <p:notesMasterIdLst>
    <p:notesMasterId r:id="rId15"/>
  </p:notesMasterIdLst>
  <p:sldIdLst>
    <p:sldId id="270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6"/>
    <p:sldId id="267" r:id="rId17"/>
    <p:sldId id="268" r:id="rId18"/>
    <p:sldId id="271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10.vml.rels><?xml version="1.0" encoding="UTF-8" standalone="yes"?>
<Relationships xmlns="http://schemas.openxmlformats.org/package/2006/relationships"><Relationship Id="rId6" Type="http://schemas.openxmlformats.org/officeDocument/2006/relationships/image" Target="../media/image38.wmf"/><Relationship Id="rId5" Type="http://schemas.openxmlformats.org/officeDocument/2006/relationships/image" Target="../media/image37.wmf"/><Relationship Id="rId4" Type="http://schemas.openxmlformats.org/officeDocument/2006/relationships/image" Target="../media/image36.wmf"/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6.vml.rels><?xml version="1.0" encoding="UTF-8" standalone="yes"?>
<Relationships xmlns="http://schemas.openxmlformats.org/package/2006/relationships"><Relationship Id="rId7" Type="http://schemas.openxmlformats.org/officeDocument/2006/relationships/image" Target="../media/image22.wmf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7.vml.rels><?xml version="1.0" encoding="UTF-8" standalone="yes"?>
<Relationships xmlns="http://schemas.openxmlformats.org/package/2006/relationships"><Relationship Id="rId5" Type="http://schemas.openxmlformats.org/officeDocument/2006/relationships/image" Target="../media/image29.wmf"/><Relationship Id="rId4" Type="http://schemas.openxmlformats.org/officeDocument/2006/relationships/image" Target="../media/image28.wmf"/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AF46253-02FB-457B-A215-4A9967B19C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421"/>
            </a:avLst>
          </a:prstGeom>
          <a:solidFill>
            <a:schemeClr val="accent3">
              <a:lumMod val="75000"/>
            </a:schemeClr>
          </a:solidFill>
          <a:ln w="19050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421"/>
            </a:avLst>
          </a:prstGeom>
          <a:solidFill>
            <a:schemeClr val="accent3">
              <a:lumMod val="75000"/>
            </a:schemeClr>
          </a:solidFill>
          <a:ln w="19050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tiff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8.bin"/><Relationship Id="rId8" Type="http://schemas.openxmlformats.org/officeDocument/2006/relationships/image" Target="../media/image27.wmf"/><Relationship Id="rId7" Type="http://schemas.openxmlformats.org/officeDocument/2006/relationships/oleObject" Target="../embeddings/oleObject17.bin"/><Relationship Id="rId6" Type="http://schemas.openxmlformats.org/officeDocument/2006/relationships/image" Target="../media/image26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25.wmf"/><Relationship Id="rId3" Type="http://schemas.openxmlformats.org/officeDocument/2006/relationships/oleObject" Target="../embeddings/oleObject15.bin"/><Relationship Id="rId2" Type="http://schemas.openxmlformats.org/officeDocument/2006/relationships/image" Target="../media/image24.jpeg"/><Relationship Id="rId18" Type="http://schemas.openxmlformats.org/officeDocument/2006/relationships/notesSlide" Target="../notesSlides/notesSlide1.xml"/><Relationship Id="rId17" Type="http://schemas.openxmlformats.org/officeDocument/2006/relationships/vmlDrawing" Target="../drawings/vmlDrawing7.vml"/><Relationship Id="rId16" Type="http://schemas.openxmlformats.org/officeDocument/2006/relationships/slideLayout" Target="../slideLayouts/slideLayout8.xml"/><Relationship Id="rId15" Type="http://schemas.openxmlformats.org/officeDocument/2006/relationships/image" Target="../media/image10.png"/><Relationship Id="rId14" Type="http://schemas.openxmlformats.org/officeDocument/2006/relationships/image" Target="../media/image9.png"/><Relationship Id="rId13" Type="http://schemas.openxmlformats.org/officeDocument/2006/relationships/image" Target="../media/image8.png"/><Relationship Id="rId12" Type="http://schemas.openxmlformats.org/officeDocument/2006/relationships/image" Target="../media/image29.wmf"/><Relationship Id="rId11" Type="http://schemas.openxmlformats.org/officeDocument/2006/relationships/oleObject" Target="../embeddings/oleObject19.bin"/><Relationship Id="rId10" Type="http://schemas.openxmlformats.org/officeDocument/2006/relationships/image" Target="../media/image28.wmf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8.v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30.wmf"/><Relationship Id="rId3" Type="http://schemas.openxmlformats.org/officeDocument/2006/relationships/oleObject" Target="../embeddings/oleObject20.bin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32.wmf"/><Relationship Id="rId4" Type="http://schemas.openxmlformats.org/officeDocument/2006/relationships/oleObject" Target="../embeddings/oleObject22.bin"/><Relationship Id="rId3" Type="http://schemas.openxmlformats.org/officeDocument/2006/relationships/image" Target="../media/image31.wmf"/><Relationship Id="rId2" Type="http://schemas.openxmlformats.org/officeDocument/2006/relationships/oleObject" Target="../embeddings/oleObject21.bin"/><Relationship Id="rId10" Type="http://schemas.openxmlformats.org/officeDocument/2006/relationships/vmlDrawing" Target="../drawings/vmlDrawing9.v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6.wmf"/><Relationship Id="rId8" Type="http://schemas.openxmlformats.org/officeDocument/2006/relationships/oleObject" Target="../embeddings/oleObject26.bin"/><Relationship Id="rId7" Type="http://schemas.openxmlformats.org/officeDocument/2006/relationships/image" Target="../media/image35.wmf"/><Relationship Id="rId6" Type="http://schemas.openxmlformats.org/officeDocument/2006/relationships/oleObject" Target="../embeddings/oleObject25.bin"/><Relationship Id="rId5" Type="http://schemas.openxmlformats.org/officeDocument/2006/relationships/image" Target="../media/image34.wmf"/><Relationship Id="rId4" Type="http://schemas.openxmlformats.org/officeDocument/2006/relationships/oleObject" Target="../embeddings/oleObject24.bin"/><Relationship Id="rId3" Type="http://schemas.openxmlformats.org/officeDocument/2006/relationships/image" Target="../media/image33.wmf"/><Relationship Id="rId2" Type="http://schemas.openxmlformats.org/officeDocument/2006/relationships/oleObject" Target="../embeddings/oleObject23.bin"/><Relationship Id="rId18" Type="http://schemas.openxmlformats.org/officeDocument/2006/relationships/vmlDrawing" Target="../drawings/vmlDrawing10.vml"/><Relationship Id="rId17" Type="http://schemas.openxmlformats.org/officeDocument/2006/relationships/slideLayout" Target="../slideLayouts/slideLayout2.xml"/><Relationship Id="rId16" Type="http://schemas.openxmlformats.org/officeDocument/2006/relationships/image" Target="../media/image10.png"/><Relationship Id="rId15" Type="http://schemas.openxmlformats.org/officeDocument/2006/relationships/image" Target="../media/image9.png"/><Relationship Id="rId14" Type="http://schemas.openxmlformats.org/officeDocument/2006/relationships/image" Target="../media/image8.png"/><Relationship Id="rId13" Type="http://schemas.openxmlformats.org/officeDocument/2006/relationships/image" Target="../media/image38.wmf"/><Relationship Id="rId12" Type="http://schemas.openxmlformats.org/officeDocument/2006/relationships/oleObject" Target="../embeddings/oleObject28.bin"/><Relationship Id="rId11" Type="http://schemas.openxmlformats.org/officeDocument/2006/relationships/image" Target="../media/image37.wmf"/><Relationship Id="rId10" Type="http://schemas.openxmlformats.org/officeDocument/2006/relationships/oleObject" Target="../embeddings/oleObject27.bin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wmf"/><Relationship Id="rId4" Type="http://schemas.openxmlformats.org/officeDocument/2006/relationships/oleObject" Target="../embeddings/oleObject1.bin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0" Type="http://schemas.openxmlformats.org/officeDocument/2006/relationships/vmlDrawing" Target="../drawings/vmlDrawing1.v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1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12.wmf"/><Relationship Id="rId2" Type="http://schemas.openxmlformats.org/officeDocument/2006/relationships/oleObject" Target="../embeddings/oleObject3.bin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4.vml"/><Relationship Id="rId8" Type="http://schemas.openxmlformats.org/officeDocument/2006/relationships/slideLayout" Target="../slideLayouts/slideLayout8.xml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oleObject" Target="../embeddings/oleObject5.bin"/><Relationship Id="rId3" Type="http://schemas.openxmlformats.org/officeDocument/2006/relationships/image" Target="../media/image13.wmf"/><Relationship Id="rId2" Type="http://schemas.openxmlformats.org/officeDocument/2006/relationships/oleObject" Target="../embeddings/oleObject4.bin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5.vml"/><Relationship Id="rId8" Type="http://schemas.openxmlformats.org/officeDocument/2006/relationships/slideLayout" Target="../slideLayouts/slideLayout8.xml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oleObject" Target="../embeddings/oleObject7.bin"/><Relationship Id="rId3" Type="http://schemas.openxmlformats.org/officeDocument/2006/relationships/image" Target="../media/image14.wmf"/><Relationship Id="rId2" Type="http://schemas.openxmlformats.org/officeDocument/2006/relationships/oleObject" Target="../embeddings/oleObject6.bin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1.bin"/><Relationship Id="rId8" Type="http://schemas.openxmlformats.org/officeDocument/2006/relationships/image" Target="../media/image18.wmf"/><Relationship Id="rId7" Type="http://schemas.openxmlformats.org/officeDocument/2006/relationships/oleObject" Target="../embeddings/oleObject10.bin"/><Relationship Id="rId6" Type="http://schemas.openxmlformats.org/officeDocument/2006/relationships/image" Target="../media/image17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6.wmf"/><Relationship Id="rId3" Type="http://schemas.openxmlformats.org/officeDocument/2006/relationships/oleObject" Target="../embeddings/oleObject8.bin"/><Relationship Id="rId21" Type="http://schemas.openxmlformats.org/officeDocument/2006/relationships/vmlDrawing" Target="../drawings/vmlDrawing6.vml"/><Relationship Id="rId20" Type="http://schemas.openxmlformats.org/officeDocument/2006/relationships/slideLayout" Target="../slideLayouts/slideLayout8.xml"/><Relationship Id="rId2" Type="http://schemas.openxmlformats.org/officeDocument/2006/relationships/image" Target="../media/image15.jpeg"/><Relationship Id="rId19" Type="http://schemas.openxmlformats.org/officeDocument/2006/relationships/image" Target="../media/image10.png"/><Relationship Id="rId18" Type="http://schemas.openxmlformats.org/officeDocument/2006/relationships/image" Target="../media/image9.png"/><Relationship Id="rId17" Type="http://schemas.openxmlformats.org/officeDocument/2006/relationships/image" Target="../media/image8.png"/><Relationship Id="rId16" Type="http://schemas.openxmlformats.org/officeDocument/2006/relationships/image" Target="../media/image22.wmf"/><Relationship Id="rId15" Type="http://schemas.openxmlformats.org/officeDocument/2006/relationships/oleObject" Target="../embeddings/oleObject14.bin"/><Relationship Id="rId14" Type="http://schemas.openxmlformats.org/officeDocument/2006/relationships/image" Target="../media/image21.wmf"/><Relationship Id="rId13" Type="http://schemas.openxmlformats.org/officeDocument/2006/relationships/oleObject" Target="../embeddings/oleObject13.bin"/><Relationship Id="rId12" Type="http://schemas.openxmlformats.org/officeDocument/2006/relationships/image" Target="../media/image20.wmf"/><Relationship Id="rId11" Type="http://schemas.openxmlformats.org/officeDocument/2006/relationships/oleObject" Target="../embeddings/oleObject12.bin"/><Relationship Id="rId10" Type="http://schemas.openxmlformats.org/officeDocument/2006/relationships/image" Target="../media/image19.wmf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23.jpe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7236296" y="3717032"/>
            <a:ext cx="770384" cy="67207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mtClean="0"/>
              <a:t>人</a:t>
            </a:r>
            <a:endParaRPr lang="zh-CN" altLang="en-US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494513" y="3813043"/>
            <a:ext cx="881973" cy="3693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新课标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283968" y="4965171"/>
            <a:ext cx="1130424" cy="1027179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+mn-ea"/>
              </a:rPr>
              <a:t>数学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24128" y="4965172"/>
            <a:ext cx="12827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latin typeface="+mn-ea"/>
              </a:rPr>
              <a:t>9</a:t>
            </a:r>
            <a:r>
              <a:rPr lang="zh-CN" altLang="en-US" b="1" dirty="0" smtClean="0">
                <a:latin typeface="+mn-ea"/>
              </a:rPr>
              <a:t>年级</a:t>
            </a:r>
            <a:r>
              <a:rPr lang="en-US" altLang="zh-CN" b="1" dirty="0" smtClean="0">
                <a:latin typeface="+mn-ea"/>
              </a:rPr>
              <a:t>/</a:t>
            </a:r>
            <a:r>
              <a:rPr lang="zh-CN" altLang="en-US" b="1" dirty="0" smtClean="0">
                <a:latin typeface="+mn-ea"/>
              </a:rPr>
              <a:t>下</a:t>
            </a:r>
            <a:endParaRPr lang="zh-CN" altLang="en-US" b="1" dirty="0">
              <a:latin typeface="+mn-ea"/>
            </a:endParaRPr>
          </a:p>
        </p:txBody>
      </p:sp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8384" y="260648"/>
            <a:ext cx="971600" cy="71508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80"/>
          <a:stretch>
            <a:fillRect/>
          </a:stretch>
        </p:blipFill>
        <p:spPr>
          <a:xfrm>
            <a:off x="71406" y="761981"/>
            <a:ext cx="3624794" cy="5673152"/>
          </a:xfrm>
          <a:prstGeom prst="rect">
            <a:avLst/>
          </a:prstGeom>
          <a:effectLst>
            <a:outerShdw blurRad="50800" dist="38100" dir="5400000" sx="101000" sy="101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 descr="图片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678" y="1142984"/>
            <a:ext cx="5620048" cy="2129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lt3.jpg" descr="id:2147494381;FounderC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88640"/>
            <a:ext cx="1008112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827584" y="260648"/>
            <a:ext cx="7632848" cy="18158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      (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教材例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已知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是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的反比例函数，并且当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时，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写出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关于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的函数解析式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;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当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时，求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的值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395536" y="1988840"/>
            <a:ext cx="7776864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〔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解析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〕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类比一次函数、二次函数求解析式的方法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——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待定系数法，设出函数解析式，将一对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的值代入，求出待定系数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k.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0485" name="Object 5"/>
          <p:cNvGraphicFramePr>
            <a:graphicFrameLocks noChangeAspect="1"/>
          </p:cNvGraphicFramePr>
          <p:nvPr/>
        </p:nvGraphicFramePr>
        <p:xfrm>
          <a:off x="5357818" y="3286124"/>
          <a:ext cx="288032" cy="7440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Equation" r:id="rId3" imgW="3657600" imgH="9448800" progId="Equation.DSMT4">
                  <p:embed/>
                </p:oleObj>
              </mc:Choice>
              <mc:Fallback>
                <p:oleObj name="Equation" r:id="rId3" imgW="3657600" imgH="9448800" progId="Equation.DSMT4">
                  <p:embed/>
                  <p:pic>
                    <p:nvPicPr>
                      <p:cNvPr id="0" name="图片 7168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57818" y="3286124"/>
                        <a:ext cx="288032" cy="74408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428596" y="3429000"/>
            <a:ext cx="6963686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解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:(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设所求函数解析式为</a:t>
            </a:r>
            <a:r>
              <a:rPr kumimoji="0" lang="zh-CN" altLang="en-US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</a:t>
            </a:r>
            <a:r>
              <a:rPr kumimoji="0" lang="zh-CN" altLang="en-US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20487" name="Object 7"/>
          <p:cNvGraphicFramePr>
            <a:graphicFrameLocks noChangeAspect="1"/>
          </p:cNvGraphicFramePr>
          <p:nvPr/>
        </p:nvGraphicFramePr>
        <p:xfrm>
          <a:off x="5796136" y="3861048"/>
          <a:ext cx="288032" cy="7440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Equation" r:id="rId5" imgW="3657600" imgH="9448800" progId="Equation.DSMT4">
                  <p:embed/>
                </p:oleObj>
              </mc:Choice>
              <mc:Fallback>
                <p:oleObj name="Equation" r:id="rId5" imgW="3657600" imgH="9448800" progId="Equation.DSMT4">
                  <p:embed/>
                  <p:pic>
                    <p:nvPicPr>
                      <p:cNvPr id="0" name="图片 7169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796136" y="3861048"/>
                        <a:ext cx="288032" cy="74408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899592" y="3933056"/>
            <a:ext cx="6048672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因为当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=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时，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=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，所以有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=    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20490" name="Object 10"/>
          <p:cNvGraphicFramePr>
            <a:graphicFrameLocks noChangeAspect="1"/>
          </p:cNvGraphicFramePr>
          <p:nvPr/>
        </p:nvGraphicFramePr>
        <p:xfrm>
          <a:off x="6732240" y="4365104"/>
          <a:ext cx="432048" cy="8370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Equation" r:id="rId7" imgW="4876800" imgH="9448800" progId="Equation.DSMT4">
                  <p:embed/>
                </p:oleObj>
              </mc:Choice>
              <mc:Fallback>
                <p:oleObj name="Equation" r:id="rId7" imgW="4876800" imgH="9448800" progId="Equation.DSMT4">
                  <p:embed/>
                  <p:pic>
                    <p:nvPicPr>
                      <p:cNvPr id="0" name="图片 7170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732240" y="4365104"/>
                        <a:ext cx="432048" cy="83709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91" name="Rectangle 11"/>
          <p:cNvSpPr>
            <a:spLocks noChangeArrowheads="1"/>
          </p:cNvSpPr>
          <p:nvPr/>
        </p:nvSpPr>
        <p:spPr bwMode="auto">
          <a:xfrm>
            <a:off x="971600" y="4509120"/>
            <a:ext cx="7272808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解得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=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因此所求函数解析式为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=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492" name="Rectangle 12"/>
          <p:cNvSpPr>
            <a:spLocks noChangeArrowheads="1"/>
          </p:cNvSpPr>
          <p:nvPr/>
        </p:nvSpPr>
        <p:spPr bwMode="auto">
          <a:xfrm>
            <a:off x="971600" y="5157192"/>
            <a:ext cx="540060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把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代入</a:t>
            </a:r>
            <a:r>
              <a:rPr kumimoji="0" lang="zh-CN" altLang="en-US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得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: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20493" name="Object 13"/>
          <p:cNvGraphicFramePr>
            <a:graphicFrameLocks noChangeAspect="1"/>
          </p:cNvGraphicFramePr>
          <p:nvPr/>
        </p:nvGraphicFramePr>
        <p:xfrm>
          <a:off x="3275856" y="5085184"/>
          <a:ext cx="792088" cy="7015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Equation" r:id="rId9" imgW="10668000" imgH="9448800" progId="Equation.DSMT4">
                  <p:embed/>
                </p:oleObj>
              </mc:Choice>
              <mc:Fallback>
                <p:oleObj name="Equation" r:id="rId9" imgW="10668000" imgH="9448800" progId="Equation.DSMT4">
                  <p:embed/>
                  <p:pic>
                    <p:nvPicPr>
                      <p:cNvPr id="0" name="图片 7171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275856" y="5085184"/>
                        <a:ext cx="792088" cy="70156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94" name="Rectangle 14"/>
          <p:cNvSpPr>
            <a:spLocks noChangeArrowheads="1"/>
          </p:cNvSpPr>
          <p:nvPr/>
        </p:nvSpPr>
        <p:spPr bwMode="auto">
          <a:xfrm>
            <a:off x="1547664" y="5877272"/>
            <a:ext cx="360040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=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20495" name="Object 15"/>
          <p:cNvGraphicFramePr>
            <a:graphicFrameLocks noChangeAspect="1"/>
          </p:cNvGraphicFramePr>
          <p:nvPr/>
        </p:nvGraphicFramePr>
        <p:xfrm>
          <a:off x="1619672" y="5733256"/>
          <a:ext cx="864096" cy="7653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Equation" r:id="rId11" imgW="10668000" imgH="9448800" progId="Equation.DSMT4">
                  <p:embed/>
                </p:oleObj>
              </mc:Choice>
              <mc:Fallback>
                <p:oleObj name="Equation" r:id="rId11" imgW="10668000" imgH="9448800" progId="Equation.DSMT4">
                  <p:embed/>
                  <p:pic>
                    <p:nvPicPr>
                      <p:cNvPr id="0" name="图片 7172"/>
                      <p:cNvPicPr>
                        <a:picLocks noChangeAspect="1"/>
                      </p:cNvPicPr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619672" y="5733256"/>
                        <a:ext cx="864096" cy="76534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动作按钮: 第一张 16">
            <a:hlinkClick r:id="" action="ppaction://hlinkshowjump?jump=firstslide" highlightClick="1"/>
          </p:cNvPr>
          <p:cNvSpPr/>
          <p:nvPr/>
        </p:nvSpPr>
        <p:spPr>
          <a:xfrm>
            <a:off x="7020272" y="6237312"/>
            <a:ext cx="720080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subSp spid="_x0000_s20485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485">
                                            <p:subSp spid="_x0000_s20485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>
                                            <p:subSp spid="_x0000_s20487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0487">
                                            <p:subSp spid="_x0000_s20487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>
                                            <p:subSp spid="_x0000_s20490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0490">
                                            <p:subSp spid="_x0000_s20490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bldLvl="0" animBg="1" autoUpdateAnimBg="0"/>
      <p:bldP spid="20486" grpId="0" bldLvl="0" animBg="1" autoUpdateAnimBg="0"/>
      <p:bldP spid="20488" grpId="0" bldLvl="0" animBg="1" autoUpdateAnimBg="0"/>
      <p:bldP spid="20491" grpId="0" bldLvl="0" animBg="1" autoUpdateAnimBg="0"/>
      <p:bldP spid="20492" grpId="0" bldLvl="0" animBg="1"/>
      <p:bldP spid="2049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2" name="Group 9"/>
          <p:cNvGrpSpPr/>
          <p:nvPr/>
        </p:nvGrpSpPr>
        <p:grpSpPr bwMode="auto">
          <a:xfrm>
            <a:off x="6722338" y="1030650"/>
            <a:ext cx="2483769" cy="1008062"/>
            <a:chOff x="-1951" y="453"/>
            <a:chExt cx="1682" cy="635"/>
          </a:xfrm>
        </p:grpSpPr>
        <p:pic>
          <p:nvPicPr>
            <p:cNvPr id="1033" name="Picture 10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902" y="453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4" name="Rectangle 2"/>
            <p:cNvSpPr txBox="1">
              <a:spLocks noChangeArrowheads="1"/>
            </p:cNvSpPr>
            <p:nvPr/>
          </p:nvSpPr>
          <p:spPr bwMode="auto">
            <a:xfrm>
              <a:off x="-1951" y="453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CC0000"/>
                  </a:solidFill>
                  <a:ea typeface="黑体" panose="02010609060101010101" pitchFamily="2" charset="-122"/>
                </a:rPr>
                <a:t>检测反馈</a:t>
              </a:r>
              <a:endParaRPr lang="zh-CN" altLang="en-US" sz="3200" b="1" dirty="0">
                <a:solidFill>
                  <a:srgbClr val="CC0000"/>
                </a:solidFill>
                <a:ea typeface="黑体" panose="02010609060101010101" pitchFamily="2" charset="-122"/>
              </a:endParaRPr>
            </a:p>
          </p:txBody>
        </p:sp>
      </p:grp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22920" y="842045"/>
            <a:ext cx="8424936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   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下列函数中，是反比例函数的是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zh-CN" altLang="en-US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8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r>
              <a:rPr kumimoji="0" lang="en-US" altLang="zh-CN" sz="28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+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r>
              <a:rPr kumimoji="0" lang="en-US" altLang="zh-CN" sz="28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r>
              <a:rPr kumimoji="0" lang="en-US" altLang="zh-CN" sz="28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75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8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r>
              <a:rPr kumimoji="0" lang="en-US" altLang="zh-CN" sz="28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2483768" y="1772816"/>
            <a:ext cx="3096344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r>
              <a:rPr kumimoji="0" lang="en-US" altLang="zh-CN" sz="28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r>
              <a:rPr kumimoji="0" lang="en-US" altLang="zh-CN" sz="28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xy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467544" y="2276872"/>
            <a:ext cx="8280920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中函数是一次函数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;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中函数是正比例函数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;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中函数右边分母不是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的单项式，所以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都不是反比例函数，只有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D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符合反比例函数定义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故选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71592" y="842045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395536" y="3717032"/>
            <a:ext cx="8173416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反比例函数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+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-</a:t>
            </a:r>
            <a:r>
              <a:rPr kumimoji="0" lang="en-US" altLang="zh-CN" sz="28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中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的取值范围是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≠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  </a:t>
            </a:r>
            <a:r>
              <a:rPr kumimoji="0" lang="en-US" altLang="zh-CN" sz="28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r>
              <a:rPr kumimoji="0" lang="en-US" altLang="zh-CN" sz="28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≠-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8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r>
              <a:rPr kumimoji="0" lang="en-US" altLang="zh-CN" sz="28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≠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±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全体实数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323215" y="5229860"/>
            <a:ext cx="7613015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在反比例函数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kx</a:t>
            </a:r>
            <a:r>
              <a:rPr kumimoji="0" lang="en-US" altLang="zh-CN" sz="28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-1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中，比例系数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≠0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，所以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+1≠0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，所以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≠-1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故选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380312" y="3717032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graphicFrame>
        <p:nvGraphicFramePr>
          <p:cNvPr id="29697" name="Object 1"/>
          <p:cNvGraphicFramePr>
            <a:graphicFrameLocks noChangeAspect="1"/>
          </p:cNvGraphicFramePr>
          <p:nvPr/>
        </p:nvGraphicFramePr>
        <p:xfrm>
          <a:off x="1500166" y="1714488"/>
          <a:ext cx="622300" cy="744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Equation" r:id="rId3" imgW="7924800" imgH="9448800" progId="Equation.DSMT4">
                  <p:embed/>
                </p:oleObj>
              </mc:Choice>
              <mc:Fallback>
                <p:oleObj name="Equation" r:id="rId3" imgW="7924800" imgH="9448800" progId="Equation.DSMT4">
                  <p:embed/>
                  <p:pic>
                    <p:nvPicPr>
                      <p:cNvPr id="0" name="图片 8192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00166" y="1714488"/>
                        <a:ext cx="622300" cy="7445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ldLvl="0" animBg="1"/>
      <p:bldP spid="10" grpId="0"/>
      <p:bldP spid="23557" grpId="0" bldLvl="0" animBg="1"/>
      <p:bldP spid="2355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323528" y="2204864"/>
            <a:ext cx="7992888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某蓄水池的排水管每小时排水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 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8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 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可将满池水全部排空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蓄水池的容积为</a:t>
            </a:r>
            <a:r>
              <a:rPr kumimoji="0" lang="zh-CN" altLang="en-US" sz="28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　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;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-S92"/>
                <a:ea typeface="宋体" panose="02010600030101010101" pitchFamily="2" charset="-122"/>
                <a:cs typeface="方正书宋_GBK"/>
              </a:rPr>
              <a:t> 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若每小时排水用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8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表示，则排水时间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与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8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的函数解析式为</a:t>
            </a:r>
            <a:r>
              <a:rPr kumimoji="0" lang="zh-CN" altLang="en-US" sz="28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　　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.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-S92"/>
                <a:ea typeface="宋体" panose="02010600030101010101" pitchFamily="2" charset="-122"/>
                <a:cs typeface="NEU-BZ-S92 Western"/>
              </a:rPr>
              <a:t> 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5004048" y="5877272"/>
          <a:ext cx="432048" cy="8386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Equation" r:id="rId2" imgW="5181600" imgH="10058400" progId="Equation.DSMT4">
                  <p:embed/>
                </p:oleObj>
              </mc:Choice>
              <mc:Fallback>
                <p:oleObj name="Equation" r:id="rId2" imgW="5181600" imgH="10058400" progId="Equation.DSMT4">
                  <p:embed/>
                  <p:pic>
                    <p:nvPicPr>
                      <p:cNvPr id="0" name="图片 9216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004048" y="5877272"/>
                        <a:ext cx="432048" cy="83868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251520" y="4653136"/>
            <a:ext cx="7848872" cy="2031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  <a:cs typeface="方正黑体_GBK"/>
              </a:rPr>
              <a:t>解析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黑体_GBK"/>
              </a:rPr>
              <a:t>: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由题意可得等量关系为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: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单位时间内的排水量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NEU-BZ-S92 Western" charset="0"/>
              </a:rPr>
              <a:t>×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排水时间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NEU-BZ-S92" charset="-122"/>
              </a:rPr>
              <a:t>=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总排水量，所以蓄水池的容积为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8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NEU-BZ-S92 Western" charset="0"/>
              </a:rPr>
              <a:t>×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NEU-BZ-S92 Western" charset="0"/>
              </a:rPr>
              <a:t>=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48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(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8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，故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Qt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NEU-BZ-S92" charset="-122"/>
              </a:rPr>
              <a:t>=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48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，即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t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    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NEU-BZ-S92" charset="-12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_GB2312" pitchFamily="49" charset="-122"/>
              <a:ea typeface="楷体_GB2312" pitchFamily="49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23928" y="2924944"/>
            <a:ext cx="13019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48</a:t>
            </a:r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(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)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graphicFrame>
        <p:nvGraphicFramePr>
          <p:cNvPr id="28676" name="Object 4"/>
          <p:cNvGraphicFramePr>
            <a:graphicFrameLocks noChangeAspect="1"/>
          </p:cNvGraphicFramePr>
          <p:nvPr/>
        </p:nvGraphicFramePr>
        <p:xfrm>
          <a:off x="5300663" y="4149725"/>
          <a:ext cx="560387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Equation" r:id="rId4" imgW="10058400" imgH="10058400" progId="Equation.DSMT4">
                  <p:embed/>
                </p:oleObj>
              </mc:Choice>
              <mc:Fallback>
                <p:oleObj name="Equation" r:id="rId4" imgW="10058400" imgH="10058400" progId="Equation.DSMT4">
                  <p:embed/>
                  <p:pic>
                    <p:nvPicPr>
                      <p:cNvPr id="0" name="图片 9217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00663" y="4149725"/>
                        <a:ext cx="560387" cy="5588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899592" y="261134"/>
            <a:ext cx="7848872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若函数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=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1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8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-</a:t>
            </a:r>
            <a:r>
              <a:rPr kumimoji="0" lang="en-US" altLang="zh-CN" sz="28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为反比例函数，则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值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是</a:t>
            </a:r>
            <a:r>
              <a:rPr kumimoji="0" lang="zh-CN" altLang="en-US" sz="28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　　    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.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-S92"/>
                <a:ea typeface="宋体" panose="02010600030101010101" pitchFamily="2" charset="-122"/>
                <a:cs typeface="NEU-BZ-S92 Western"/>
              </a:rPr>
              <a:t> 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857224" y="1142984"/>
            <a:ext cx="6768752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  <a:cs typeface="方正黑体_GBK"/>
              </a:rPr>
              <a:t>解析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黑体_GBK"/>
              </a:rPr>
              <a:t>: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根据反比例函数定义可得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NEU-BZ-S92" charset="-122"/>
              </a:rPr>
              <a:t>-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NEU-BZ-S92" charset="-122"/>
              </a:rPr>
              <a:t>=-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，解得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NEU-BZ-S92" charset="-122"/>
              </a:rPr>
              <a:t>=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NEU-BZ-S92" charset="-12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故填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NEU-BZ-S92" charset="-12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_GB2312" pitchFamily="49" charset="-122"/>
              <a:ea typeface="楷体_GB2312" pitchFamily="49" charset="-122"/>
              <a:cs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 flipH="1">
            <a:off x="1428728" y="571480"/>
            <a:ext cx="5040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subSp spid="_x0000_s28674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28674">
                                            <p:subSp spid="_x0000_s28674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subSp spid="_x0000_s28676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28676">
                                            <p:subSp spid="_x0000_s28676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 bldLvl="0" animBg="1"/>
      <p:bldP spid="28675" grpId="0" bldLvl="0" animBg="1" autoUpdateAnimBg="0"/>
      <p:bldP spid="5" grpId="0" autoUpdateAnimBg="0"/>
      <p:bldP spid="28677" grpId="0" bldLvl="0" animBg="1"/>
      <p:bldP spid="28678" grpId="0" bldLvl="0" animBg="1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827584" y="332656"/>
            <a:ext cx="7848872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已知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与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成反比例，且当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时，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写出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与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的函数解析式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;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7020272" y="260648"/>
          <a:ext cx="243898" cy="6300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Equation" r:id="rId2" imgW="3657600" imgH="9448800" progId="Equation.DSMT4">
                  <p:embed/>
                </p:oleObj>
              </mc:Choice>
              <mc:Fallback>
                <p:oleObj name="Equation" r:id="rId2" imgW="3657600" imgH="9448800" progId="Equation.DSMT4">
                  <p:embed/>
                  <p:pic>
                    <p:nvPicPr>
                      <p:cNvPr id="0" name="图片 10240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020272" y="260648"/>
                        <a:ext cx="243898" cy="63007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5" name="Object 3"/>
          <p:cNvGraphicFramePr>
            <a:graphicFrameLocks noChangeAspect="1"/>
          </p:cNvGraphicFramePr>
          <p:nvPr/>
        </p:nvGraphicFramePr>
        <p:xfrm>
          <a:off x="2699792" y="1340768"/>
          <a:ext cx="285874" cy="805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Equation" r:id="rId4" imgW="3352800" imgH="9448800" progId="Equation.DSMT4">
                  <p:embed/>
                </p:oleObj>
              </mc:Choice>
              <mc:Fallback>
                <p:oleObj name="Equation" r:id="rId4" imgW="3352800" imgH="9448800" progId="Equation.DSMT4">
                  <p:embed/>
                  <p:pic>
                    <p:nvPicPr>
                      <p:cNvPr id="0" name="图片 10241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99792" y="1340768"/>
                        <a:ext cx="285874" cy="80564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6" name="Object 4"/>
          <p:cNvGraphicFramePr>
            <a:graphicFrameLocks noChangeAspect="1"/>
          </p:cNvGraphicFramePr>
          <p:nvPr/>
        </p:nvGraphicFramePr>
        <p:xfrm>
          <a:off x="2699792" y="2204864"/>
          <a:ext cx="288032" cy="7440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Equation" r:id="rId6" imgW="3657600" imgH="9448800" progId="Equation.DSMT4">
                  <p:embed/>
                </p:oleObj>
              </mc:Choice>
              <mc:Fallback>
                <p:oleObj name="Equation" r:id="rId6" imgW="3657600" imgH="9448800" progId="Equation.DSMT4">
                  <p:embed/>
                  <p:pic>
                    <p:nvPicPr>
                      <p:cNvPr id="0" name="图片 10242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99792" y="2204864"/>
                        <a:ext cx="288032" cy="74408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1187624" y="1484784"/>
            <a:ext cx="6912768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当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=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时，求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的值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;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方正书宋_GBK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当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=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时，求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的值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33801" name="Object 9"/>
          <p:cNvGraphicFramePr>
            <a:graphicFrameLocks noChangeAspect="1"/>
          </p:cNvGraphicFramePr>
          <p:nvPr/>
        </p:nvGraphicFramePr>
        <p:xfrm>
          <a:off x="251520" y="3212976"/>
          <a:ext cx="4480250" cy="31683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" name="Equation" r:id="rId8" imgW="55168800" imgH="39014400" progId="Equation.DSMT4">
                  <p:embed/>
                </p:oleObj>
              </mc:Choice>
              <mc:Fallback>
                <p:oleObj name="Equation" r:id="rId8" imgW="55168800" imgH="39014400" progId="Equation.DSMT4">
                  <p:embed/>
                  <p:pic>
                    <p:nvPicPr>
                      <p:cNvPr id="0" name="图片 10243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51520" y="3212976"/>
                        <a:ext cx="4480250" cy="316835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802" name="Object 10"/>
          <p:cNvGraphicFramePr>
            <a:graphicFrameLocks noChangeAspect="1"/>
          </p:cNvGraphicFramePr>
          <p:nvPr/>
        </p:nvGraphicFramePr>
        <p:xfrm>
          <a:off x="5220072" y="3140968"/>
          <a:ext cx="3024336" cy="8928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" name="Equation" r:id="rId10" imgW="32004000" imgH="9448800" progId="Equation.DSMT4">
                  <p:embed/>
                </p:oleObj>
              </mc:Choice>
              <mc:Fallback>
                <p:oleObj name="Equation" r:id="rId10" imgW="32004000" imgH="9448800" progId="Equation.DSMT4">
                  <p:embed/>
                  <p:pic>
                    <p:nvPicPr>
                      <p:cNvPr id="0" name="图片 10244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220072" y="3140968"/>
                        <a:ext cx="3024336" cy="8928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803" name="Object 11"/>
          <p:cNvGraphicFramePr>
            <a:graphicFrameLocks noChangeAspect="1"/>
          </p:cNvGraphicFramePr>
          <p:nvPr/>
        </p:nvGraphicFramePr>
        <p:xfrm>
          <a:off x="5220072" y="4149080"/>
          <a:ext cx="2776080" cy="16299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6" name="Equation" r:id="rId12" imgW="33223200" imgH="19507200" progId="Equation.DSMT4">
                  <p:embed/>
                </p:oleObj>
              </mc:Choice>
              <mc:Fallback>
                <p:oleObj name="Equation" r:id="rId12" imgW="33223200" imgH="19507200" progId="Equation.DSMT4">
                  <p:embed/>
                  <p:pic>
                    <p:nvPicPr>
                      <p:cNvPr id="0" name="图片 10245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220072" y="4149080"/>
                        <a:ext cx="2776080" cy="162999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动作按钮: 第一张 12">
            <a:hlinkClick r:id="" action="ppaction://hlinkshowjump?jump=firstslide" highlightClick="1"/>
          </p:cNvPr>
          <p:cNvSpPr/>
          <p:nvPr/>
        </p:nvSpPr>
        <p:spPr>
          <a:xfrm>
            <a:off x="7020272" y="6237312"/>
            <a:ext cx="720080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文本框 78"/>
          <p:cNvSpPr txBox="1"/>
          <p:nvPr/>
        </p:nvSpPr>
        <p:spPr>
          <a:xfrm>
            <a:off x="3923929" y="3429000"/>
            <a:ext cx="2123477" cy="873669"/>
          </a:xfrm>
          <a:prstGeom prst="rect">
            <a:avLst/>
          </a:prstGeom>
          <a:noFill/>
        </p:spPr>
        <p:txBody>
          <a:bodyPr wrap="none" lIns="68580" tIns="34290" rIns="68580" bIns="34290" rtlCol="0">
            <a:prstTxWarp prst="textArchUp">
              <a:avLst/>
            </a:prstTxWarp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5400" dirty="0" smtClean="0">
                <a:solidFill>
                  <a:schemeClr val="accent6">
                    <a:lumMod val="75000"/>
                  </a:schemeClr>
                </a:solidFill>
              </a:rPr>
              <a:t>谢    谢</a:t>
            </a:r>
            <a:endParaRPr lang="zh-CN" altLang="en-US" sz="54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5" name="Picture 3" descr="field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39278" y="3552395"/>
            <a:ext cx="9183278" cy="3332989"/>
          </a:xfrm>
          <a:prstGeom prst="rect">
            <a:avLst/>
          </a:prstGeom>
        </p:spPr>
      </p:pic>
      <p:pic>
        <p:nvPicPr>
          <p:cNvPr id="50" name="Picture 2" descr="C:\Users\Administrator\Desktop\兔子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5803901"/>
            <a:ext cx="800100" cy="1054100"/>
          </a:xfrm>
          <a:prstGeom prst="rect">
            <a:avLst/>
          </a:prstGeom>
          <a:noFill/>
        </p:spPr>
      </p:pic>
      <p:sp>
        <p:nvSpPr>
          <p:cNvPr id="9" name="Oval 21"/>
          <p:cNvSpPr>
            <a:spLocks noChangeArrowheads="1"/>
          </p:cNvSpPr>
          <p:nvPr/>
        </p:nvSpPr>
        <p:spPr bwMode="auto">
          <a:xfrm>
            <a:off x="5978452" y="1232595"/>
            <a:ext cx="574675" cy="770467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Oval 22"/>
          <p:cNvSpPr>
            <a:spLocks noChangeArrowheads="1"/>
          </p:cNvSpPr>
          <p:nvPr/>
        </p:nvSpPr>
        <p:spPr bwMode="auto">
          <a:xfrm>
            <a:off x="6116564" y="2091962"/>
            <a:ext cx="576263" cy="768351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Oval 23"/>
          <p:cNvSpPr>
            <a:spLocks noChangeArrowheads="1"/>
          </p:cNvSpPr>
          <p:nvPr/>
        </p:nvSpPr>
        <p:spPr bwMode="auto">
          <a:xfrm>
            <a:off x="7289726" y="3124895"/>
            <a:ext cx="577850" cy="770467"/>
          </a:xfrm>
          <a:prstGeom prst="ellipse">
            <a:avLst/>
          </a:prstGeom>
          <a:solidFill>
            <a:srgbClr val="D8AEA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Oval 24"/>
          <p:cNvSpPr>
            <a:spLocks noChangeArrowheads="1"/>
          </p:cNvSpPr>
          <p:nvPr/>
        </p:nvSpPr>
        <p:spPr bwMode="auto">
          <a:xfrm>
            <a:off x="7538964" y="2091962"/>
            <a:ext cx="576263" cy="768351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Oval 25"/>
          <p:cNvSpPr>
            <a:spLocks noChangeArrowheads="1"/>
          </p:cNvSpPr>
          <p:nvPr/>
        </p:nvSpPr>
        <p:spPr bwMode="auto">
          <a:xfrm>
            <a:off x="6786489" y="1617828"/>
            <a:ext cx="695325" cy="931333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Oval 26"/>
          <p:cNvSpPr>
            <a:spLocks noChangeArrowheads="1"/>
          </p:cNvSpPr>
          <p:nvPr/>
        </p:nvSpPr>
        <p:spPr bwMode="auto">
          <a:xfrm>
            <a:off x="6607102" y="2477195"/>
            <a:ext cx="852487" cy="1138767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Oval 27"/>
          <p:cNvSpPr>
            <a:spLocks noChangeArrowheads="1"/>
          </p:cNvSpPr>
          <p:nvPr/>
        </p:nvSpPr>
        <p:spPr bwMode="auto">
          <a:xfrm>
            <a:off x="6481689" y="2741780"/>
            <a:ext cx="174625" cy="232833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Oval 28"/>
          <p:cNvSpPr>
            <a:spLocks noChangeArrowheads="1"/>
          </p:cNvSpPr>
          <p:nvPr/>
        </p:nvSpPr>
        <p:spPr bwMode="auto">
          <a:xfrm>
            <a:off x="7365926" y="2536462"/>
            <a:ext cx="304800" cy="408517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Oval 29"/>
          <p:cNvSpPr>
            <a:spLocks noChangeArrowheads="1"/>
          </p:cNvSpPr>
          <p:nvPr/>
        </p:nvSpPr>
        <p:spPr bwMode="auto">
          <a:xfrm>
            <a:off x="8244408" y="2468894"/>
            <a:ext cx="400050" cy="535516"/>
          </a:xfrm>
          <a:prstGeom prst="ellipse">
            <a:avLst/>
          </a:prstGeom>
          <a:solidFill>
            <a:srgbClr val="B03896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Oval 30"/>
          <p:cNvSpPr>
            <a:spLocks noChangeArrowheads="1"/>
          </p:cNvSpPr>
          <p:nvPr/>
        </p:nvSpPr>
        <p:spPr bwMode="auto">
          <a:xfrm>
            <a:off x="7307189" y="1782928"/>
            <a:ext cx="461963" cy="615951"/>
          </a:xfrm>
          <a:prstGeom prst="ellipse">
            <a:avLst/>
          </a:prstGeom>
          <a:solidFill>
            <a:srgbClr val="A8CE5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Oval 31"/>
          <p:cNvSpPr>
            <a:spLocks noChangeArrowheads="1"/>
          </p:cNvSpPr>
          <p:nvPr/>
        </p:nvSpPr>
        <p:spPr bwMode="auto">
          <a:xfrm>
            <a:off x="7245276" y="1338428"/>
            <a:ext cx="463550" cy="620184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Oval 32"/>
          <p:cNvSpPr>
            <a:spLocks noChangeArrowheads="1"/>
          </p:cNvSpPr>
          <p:nvPr/>
        </p:nvSpPr>
        <p:spPr bwMode="auto">
          <a:xfrm>
            <a:off x="6480101" y="1956495"/>
            <a:ext cx="290512" cy="387351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Oval 35"/>
          <p:cNvSpPr>
            <a:spLocks noChangeArrowheads="1"/>
          </p:cNvSpPr>
          <p:nvPr/>
        </p:nvSpPr>
        <p:spPr bwMode="auto">
          <a:xfrm>
            <a:off x="6588224" y="356659"/>
            <a:ext cx="1041400" cy="1386416"/>
          </a:xfrm>
          <a:prstGeom prst="ellipse">
            <a:avLst/>
          </a:prstGeom>
          <a:solidFill>
            <a:srgbClr val="A9D25A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Oval 36"/>
          <p:cNvSpPr>
            <a:spLocks noChangeArrowheads="1"/>
          </p:cNvSpPr>
          <p:nvPr/>
        </p:nvSpPr>
        <p:spPr bwMode="auto">
          <a:xfrm>
            <a:off x="7812361" y="1316766"/>
            <a:ext cx="1042987" cy="1384300"/>
          </a:xfrm>
          <a:prstGeom prst="ellipse">
            <a:avLst/>
          </a:prstGeom>
          <a:solidFill>
            <a:srgbClr val="FBE22D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39"/>
          <p:cNvSpPr>
            <a:spLocks noEditPoints="1"/>
          </p:cNvSpPr>
          <p:nvPr/>
        </p:nvSpPr>
        <p:spPr bwMode="auto">
          <a:xfrm>
            <a:off x="8770864" y="2238013"/>
            <a:ext cx="157163" cy="241300"/>
          </a:xfrm>
          <a:custGeom>
            <a:avLst/>
            <a:gdLst>
              <a:gd name="T0" fmla="*/ 14 w 72"/>
              <a:gd name="T1" fmla="*/ 49 h 84"/>
              <a:gd name="T2" fmla="*/ 21 w 72"/>
              <a:gd name="T3" fmla="*/ 49 h 84"/>
              <a:gd name="T4" fmla="*/ 18 w 72"/>
              <a:gd name="T5" fmla="*/ 60 h 84"/>
              <a:gd name="T6" fmla="*/ 14 w 72"/>
              <a:gd name="T7" fmla="*/ 63 h 84"/>
              <a:gd name="T8" fmla="*/ 21 w 72"/>
              <a:gd name="T9" fmla="*/ 63 h 84"/>
              <a:gd name="T10" fmla="*/ 18 w 72"/>
              <a:gd name="T11" fmla="*/ 33 h 84"/>
              <a:gd name="T12" fmla="*/ 14 w 72"/>
              <a:gd name="T13" fmla="*/ 36 h 84"/>
              <a:gd name="T14" fmla="*/ 21 w 72"/>
              <a:gd name="T15" fmla="*/ 36 h 84"/>
              <a:gd name="T16" fmla="*/ 69 w 72"/>
              <a:gd name="T17" fmla="*/ 13 h 84"/>
              <a:gd name="T18" fmla="*/ 60 w 72"/>
              <a:gd name="T19" fmla="*/ 13 h 84"/>
              <a:gd name="T20" fmla="*/ 58 w 72"/>
              <a:gd name="T21" fmla="*/ 10 h 84"/>
              <a:gd name="T22" fmla="*/ 45 w 72"/>
              <a:gd name="T23" fmla="*/ 4 h 84"/>
              <a:gd name="T24" fmla="*/ 27 w 72"/>
              <a:gd name="T25" fmla="*/ 4 h 84"/>
              <a:gd name="T26" fmla="*/ 14 w 72"/>
              <a:gd name="T27" fmla="*/ 10 h 84"/>
              <a:gd name="T28" fmla="*/ 12 w 72"/>
              <a:gd name="T29" fmla="*/ 13 h 84"/>
              <a:gd name="T30" fmla="*/ 0 w 72"/>
              <a:gd name="T31" fmla="*/ 16 h 84"/>
              <a:gd name="T32" fmla="*/ 3 w 72"/>
              <a:gd name="T33" fmla="*/ 84 h 84"/>
              <a:gd name="T34" fmla="*/ 72 w 72"/>
              <a:gd name="T35" fmla="*/ 81 h 84"/>
              <a:gd name="T36" fmla="*/ 69 w 72"/>
              <a:gd name="T37" fmla="*/ 13 h 84"/>
              <a:gd name="T38" fmla="*/ 30 w 72"/>
              <a:gd name="T39" fmla="*/ 6 h 84"/>
              <a:gd name="T40" fmla="*/ 42 w 72"/>
              <a:gd name="T41" fmla="*/ 6 h 84"/>
              <a:gd name="T42" fmla="*/ 28 w 72"/>
              <a:gd name="T43" fmla="*/ 10 h 84"/>
              <a:gd name="T44" fmla="*/ 16 w 72"/>
              <a:gd name="T45" fmla="*/ 13 h 84"/>
              <a:gd name="T46" fmla="*/ 56 w 72"/>
              <a:gd name="T47" fmla="*/ 13 h 84"/>
              <a:gd name="T48" fmla="*/ 16 w 72"/>
              <a:gd name="T49" fmla="*/ 19 h 84"/>
              <a:gd name="T50" fmla="*/ 66 w 72"/>
              <a:gd name="T51" fmla="*/ 78 h 84"/>
              <a:gd name="T52" fmla="*/ 7 w 72"/>
              <a:gd name="T53" fmla="*/ 78 h 84"/>
              <a:gd name="T54" fmla="*/ 12 w 72"/>
              <a:gd name="T55" fmla="*/ 19 h 84"/>
              <a:gd name="T56" fmla="*/ 14 w 72"/>
              <a:gd name="T57" fmla="*/ 23 h 84"/>
              <a:gd name="T58" fmla="*/ 60 w 72"/>
              <a:gd name="T59" fmla="*/ 21 h 84"/>
              <a:gd name="T60" fmla="*/ 66 w 72"/>
              <a:gd name="T61" fmla="*/ 19 h 84"/>
              <a:gd name="T62" fmla="*/ 54 w 72"/>
              <a:gd name="T63" fmla="*/ 34 h 84"/>
              <a:gd name="T64" fmla="*/ 27 w 72"/>
              <a:gd name="T65" fmla="*/ 34 h 84"/>
              <a:gd name="T66" fmla="*/ 27 w 72"/>
              <a:gd name="T67" fmla="*/ 38 h 84"/>
              <a:gd name="T68" fmla="*/ 56 w 72"/>
              <a:gd name="T69" fmla="*/ 36 h 84"/>
              <a:gd name="T70" fmla="*/ 54 w 72"/>
              <a:gd name="T71" fmla="*/ 61 h 84"/>
              <a:gd name="T72" fmla="*/ 27 w 72"/>
              <a:gd name="T73" fmla="*/ 61 h 84"/>
              <a:gd name="T74" fmla="*/ 27 w 72"/>
              <a:gd name="T75" fmla="*/ 65 h 84"/>
              <a:gd name="T76" fmla="*/ 56 w 72"/>
              <a:gd name="T77" fmla="*/ 63 h 84"/>
              <a:gd name="T78" fmla="*/ 54 w 72"/>
              <a:gd name="T79" fmla="*/ 48 h 84"/>
              <a:gd name="T80" fmla="*/ 27 w 72"/>
              <a:gd name="T81" fmla="*/ 48 h 84"/>
              <a:gd name="T82" fmla="*/ 27 w 72"/>
              <a:gd name="T83" fmla="*/ 51 h 84"/>
              <a:gd name="T84" fmla="*/ 56 w 72"/>
              <a:gd name="T85" fmla="*/ 4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84">
                <a:moveTo>
                  <a:pt x="18" y="46"/>
                </a:moveTo>
                <a:cubicBezTo>
                  <a:pt x="16" y="46"/>
                  <a:pt x="14" y="48"/>
                  <a:pt x="14" y="49"/>
                </a:cubicBezTo>
                <a:cubicBezTo>
                  <a:pt x="14" y="51"/>
                  <a:pt x="16" y="53"/>
                  <a:pt x="18" y="53"/>
                </a:cubicBezTo>
                <a:cubicBezTo>
                  <a:pt x="19" y="53"/>
                  <a:pt x="21" y="51"/>
                  <a:pt x="21" y="49"/>
                </a:cubicBezTo>
                <a:cubicBezTo>
                  <a:pt x="21" y="48"/>
                  <a:pt x="19" y="46"/>
                  <a:pt x="18" y="46"/>
                </a:cubicBezTo>
                <a:close/>
                <a:moveTo>
                  <a:pt x="18" y="60"/>
                </a:moveTo>
                <a:cubicBezTo>
                  <a:pt x="18" y="60"/>
                  <a:pt x="18" y="60"/>
                  <a:pt x="18" y="60"/>
                </a:cubicBezTo>
                <a:cubicBezTo>
                  <a:pt x="16" y="60"/>
                  <a:pt x="14" y="61"/>
                  <a:pt x="14" y="63"/>
                </a:cubicBezTo>
                <a:cubicBezTo>
                  <a:pt x="14" y="65"/>
                  <a:pt x="16" y="66"/>
                  <a:pt x="18" y="66"/>
                </a:cubicBezTo>
                <a:cubicBezTo>
                  <a:pt x="19" y="66"/>
                  <a:pt x="21" y="65"/>
                  <a:pt x="21" y="63"/>
                </a:cubicBezTo>
                <a:cubicBezTo>
                  <a:pt x="21" y="61"/>
                  <a:pt x="19" y="60"/>
                  <a:pt x="18" y="60"/>
                </a:cubicBezTo>
                <a:close/>
                <a:moveTo>
                  <a:pt x="18" y="33"/>
                </a:moveTo>
                <a:cubicBezTo>
                  <a:pt x="18" y="33"/>
                  <a:pt x="18" y="33"/>
                  <a:pt x="18" y="33"/>
                </a:cubicBezTo>
                <a:cubicBezTo>
                  <a:pt x="16" y="33"/>
                  <a:pt x="14" y="34"/>
                  <a:pt x="14" y="36"/>
                </a:cubicBezTo>
                <a:cubicBezTo>
                  <a:pt x="14" y="38"/>
                  <a:pt x="16" y="39"/>
                  <a:pt x="18" y="39"/>
                </a:cubicBezTo>
                <a:cubicBezTo>
                  <a:pt x="19" y="39"/>
                  <a:pt x="21" y="38"/>
                  <a:pt x="21" y="36"/>
                </a:cubicBezTo>
                <a:cubicBezTo>
                  <a:pt x="21" y="34"/>
                  <a:pt x="19" y="33"/>
                  <a:pt x="18" y="33"/>
                </a:cubicBezTo>
                <a:close/>
                <a:moveTo>
                  <a:pt x="69" y="13"/>
                </a:moveTo>
                <a:cubicBezTo>
                  <a:pt x="69" y="13"/>
                  <a:pt x="69" y="13"/>
                  <a:pt x="69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0"/>
                  <a:pt x="59" y="10"/>
                  <a:pt x="5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7"/>
                  <a:pt x="46" y="5"/>
                  <a:pt x="45" y="4"/>
                </a:cubicBezTo>
                <a:cubicBezTo>
                  <a:pt x="43" y="1"/>
                  <a:pt x="39" y="0"/>
                  <a:pt x="36" y="0"/>
                </a:cubicBezTo>
                <a:cubicBezTo>
                  <a:pt x="33" y="0"/>
                  <a:pt x="30" y="1"/>
                  <a:pt x="27" y="4"/>
                </a:cubicBezTo>
                <a:cubicBezTo>
                  <a:pt x="26" y="5"/>
                  <a:pt x="25" y="7"/>
                  <a:pt x="2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2" y="10"/>
                  <a:pt x="12" y="11"/>
                </a:cubicBezTo>
                <a:cubicBezTo>
                  <a:pt x="12" y="13"/>
                  <a:pt x="12" y="13"/>
                  <a:pt x="12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2" y="13"/>
                  <a:pt x="0" y="15"/>
                  <a:pt x="0" y="16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2"/>
                  <a:pt x="2" y="84"/>
                  <a:pt x="3" y="84"/>
                </a:cubicBezTo>
                <a:cubicBezTo>
                  <a:pt x="69" y="84"/>
                  <a:pt x="69" y="84"/>
                  <a:pt x="69" y="84"/>
                </a:cubicBezTo>
                <a:cubicBezTo>
                  <a:pt x="70" y="84"/>
                  <a:pt x="72" y="82"/>
                  <a:pt x="72" y="81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15"/>
                  <a:pt x="70" y="13"/>
                  <a:pt x="69" y="13"/>
                </a:cubicBezTo>
                <a:close/>
                <a:moveTo>
                  <a:pt x="30" y="6"/>
                </a:moveTo>
                <a:cubicBezTo>
                  <a:pt x="30" y="6"/>
                  <a:pt x="30" y="6"/>
                  <a:pt x="30" y="6"/>
                </a:cubicBezTo>
                <a:cubicBezTo>
                  <a:pt x="31" y="5"/>
                  <a:pt x="34" y="4"/>
                  <a:pt x="36" y="4"/>
                </a:cubicBezTo>
                <a:cubicBezTo>
                  <a:pt x="38" y="4"/>
                  <a:pt x="41" y="5"/>
                  <a:pt x="42" y="6"/>
                </a:cubicBezTo>
                <a:cubicBezTo>
                  <a:pt x="43" y="7"/>
                  <a:pt x="44" y="8"/>
                  <a:pt x="44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8"/>
                  <a:pt x="29" y="7"/>
                  <a:pt x="30" y="6"/>
                </a:cubicBezTo>
                <a:close/>
                <a:moveTo>
                  <a:pt x="16" y="13"/>
                </a:moveTo>
                <a:cubicBezTo>
                  <a:pt x="16" y="13"/>
                  <a:pt x="16" y="13"/>
                  <a:pt x="16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9"/>
                  <a:pt x="56" y="19"/>
                  <a:pt x="5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3"/>
                  <a:pt x="16" y="13"/>
                  <a:pt x="16" y="13"/>
                </a:cubicBezTo>
                <a:close/>
                <a:moveTo>
                  <a:pt x="66" y="78"/>
                </a:moveTo>
                <a:cubicBezTo>
                  <a:pt x="66" y="78"/>
                  <a:pt x="66" y="78"/>
                  <a:pt x="66" y="78"/>
                </a:cubicBezTo>
                <a:cubicBezTo>
                  <a:pt x="7" y="78"/>
                  <a:pt x="7" y="78"/>
                  <a:pt x="7" y="78"/>
                </a:cubicBezTo>
                <a:cubicBezTo>
                  <a:pt x="7" y="19"/>
                  <a:pt x="7" y="19"/>
                  <a:pt x="7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2"/>
                  <a:pt x="13" y="23"/>
                  <a:pt x="14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9" y="23"/>
                  <a:pt x="60" y="22"/>
                  <a:pt x="60" y="21"/>
                </a:cubicBezTo>
                <a:cubicBezTo>
                  <a:pt x="60" y="19"/>
                  <a:pt x="60" y="19"/>
                  <a:pt x="60" y="19"/>
                </a:cubicBezTo>
                <a:cubicBezTo>
                  <a:pt x="66" y="19"/>
                  <a:pt x="66" y="19"/>
                  <a:pt x="66" y="19"/>
                </a:cubicBezTo>
                <a:cubicBezTo>
                  <a:pt x="66" y="78"/>
                  <a:pt x="66" y="78"/>
                  <a:pt x="66" y="78"/>
                </a:cubicBezTo>
                <a:close/>
                <a:moveTo>
                  <a:pt x="54" y="34"/>
                </a:moveTo>
                <a:cubicBezTo>
                  <a:pt x="54" y="34"/>
                  <a:pt x="54" y="34"/>
                  <a:pt x="54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6" y="34"/>
                  <a:pt x="25" y="35"/>
                  <a:pt x="25" y="36"/>
                </a:cubicBezTo>
                <a:cubicBezTo>
                  <a:pt x="25" y="37"/>
                  <a:pt x="26" y="38"/>
                  <a:pt x="27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5" y="38"/>
                  <a:pt x="56" y="37"/>
                  <a:pt x="56" y="36"/>
                </a:cubicBezTo>
                <a:cubicBezTo>
                  <a:pt x="56" y="35"/>
                  <a:pt x="55" y="34"/>
                  <a:pt x="54" y="34"/>
                </a:cubicBezTo>
                <a:close/>
                <a:moveTo>
                  <a:pt x="54" y="61"/>
                </a:moveTo>
                <a:cubicBezTo>
                  <a:pt x="54" y="61"/>
                  <a:pt x="54" y="61"/>
                  <a:pt x="54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6" y="61"/>
                  <a:pt x="25" y="62"/>
                  <a:pt x="25" y="63"/>
                </a:cubicBezTo>
                <a:cubicBezTo>
                  <a:pt x="25" y="64"/>
                  <a:pt x="26" y="65"/>
                  <a:pt x="27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5" y="65"/>
                  <a:pt x="56" y="64"/>
                  <a:pt x="56" y="63"/>
                </a:cubicBezTo>
                <a:cubicBezTo>
                  <a:pt x="56" y="62"/>
                  <a:pt x="55" y="61"/>
                  <a:pt x="54" y="61"/>
                </a:cubicBezTo>
                <a:close/>
                <a:moveTo>
                  <a:pt x="54" y="48"/>
                </a:moveTo>
                <a:cubicBezTo>
                  <a:pt x="54" y="48"/>
                  <a:pt x="54" y="48"/>
                  <a:pt x="54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6" y="48"/>
                  <a:pt x="25" y="48"/>
                  <a:pt x="25" y="49"/>
                </a:cubicBezTo>
                <a:cubicBezTo>
                  <a:pt x="25" y="51"/>
                  <a:pt x="26" y="51"/>
                  <a:pt x="27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5" y="51"/>
                  <a:pt x="56" y="51"/>
                  <a:pt x="56" y="49"/>
                </a:cubicBezTo>
                <a:cubicBezTo>
                  <a:pt x="56" y="48"/>
                  <a:pt x="55" y="48"/>
                  <a:pt x="54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04 0.01759 C -0.05638 0.01134 -0.05586 0.00416 -0.05938 -0.00463 C -0.06029 -0.00671 -0.06159 -0.0081 -0.0625 -0.01019 C -0.06706 -0.0206 -0.06836 -0.03033 -0.075 -0.03611 C -0.08464 -0.03033 -0.09271 -0.02685 -0.1 -0.01389 C -0.10195 -0.00324 -0.10039 0.00926 -0.10313 0.01944 C -0.10404 0.02291 -0.10938 0.02315 -0.10938 0.02338 C -0.11498 0.02199 -0.1207 0.02222 -0.12604 0.01944 C -0.12722 0.01875 -0.12761 0.01597 -0.12813 0.01389 C -0.13307 -0.00671 -0.12266 0.02407 -0.13333 -0.00463 C -0.13477 -0.00857 -0.13503 -0.01366 -0.13646 -0.01759 C -0.13867 -0.02338 -0.14154 -0.02847 -0.14375 -0.03426 C -0.1444 -0.03611 -0.14466 -0.03912 -0.14583 -0.03982 C -0.15013 -0.04236 -0.14805 -0.04051 -0.15208 -0.04537 C -0.16315 -0.04468 -0.17435 -0.04584 -0.18542 -0.04352 C -0.18672 -0.04329 -0.18724 -0.04005 -0.1875 -0.03796 C -0.18841 -0.02871 -0.18737 -0.01921 -0.18854 -0.01019 C -0.18906 -0.00579 -0.19128 -0.00278 -0.19271 0.00092 C -0.1957 0.00879 -0.19623 0.01643 -0.2 0.02315 C -0.20169 0.03241 -0.20534 0.0368 -0.21042 0.03981 C -0.21862 0.03773 -0.22214 0.03704 -0.22917 0.0287 C -0.23125 0.02616 -0.23542 0.02129 -0.23542 0.02153 C -0.23685 0.01759 -0.23815 0.01389 -0.23958 0.01018 C -0.24505 -0.00417 -0.24219 -0.02477 -0.25104 -0.03611 C -0.25404 -0.03982 -0.25599 -0.04028 -0.25938 -0.04167 C -0.26914 -0.04097 -0.27891 -0.04213 -0.28854 -0.03982 C -0.29219 -0.03889 -0.2918 -0.03056 -0.29271 -0.02685 C -0.29518 -0.0169 -0.29857 -0.01412 -0.30208 -0.00463 C -0.30352 -0.00093 -0.3043 0.0037 -0.30625 0.00648 C -0.31133 0.01342 -0.31693 0.01597 -0.32292 0.01944 C -0.32852 0.02268 -0.33281 0.03079 -0.33854 0.03426 C -0.34037 0.03403 -0.34974 0.0331 -0.35313 0.03055 C -0.35625 0.02824 -0.35768 0.025 -0.36146 0.025 " pathEditMode="relative" rAng="0" ptsTypes="ffffffffffffffffffffffffffffffffA">
                                      <p:cBhvr>
                                        <p:cTn id="3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" y="-2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37" dur="150" fill="hold"/>
                                        <p:tgtEl>
                                          <p:spTgt spid="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44" dur="150" fill="hold"/>
                                        <p:tgtEl>
                                          <p:spTgt spid="2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55" dur="15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62" dur="15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69" dur="150" fill="hold"/>
                                        <p:tgtEl>
                                          <p:spTgt spid="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mph" presetSubtype="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76" dur="1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" presetClass="emph" presetSubtype="0" autoRev="1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83" dur="15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90" dur="15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97" dur="150" fill="hold"/>
                                        <p:tgtEl>
                                          <p:spTgt spid="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6" presetClass="emph" presetSubtype="0" autoRev="1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104" dur="15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" presetClass="emph" presetSubtype="0" autoRev="1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11" dur="15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118" dur="15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6" presetClass="emph" presetSubtype="0" autoRev="1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125" dur="15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132" dur="15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9" grpId="0" bldLvl="0" animBg="1"/>
      <p:bldP spid="9" grpId="1" bldLvl="0" animBg="1"/>
      <p:bldP spid="10" grpId="0" bldLvl="0" animBg="1"/>
      <p:bldP spid="10" grpId="1" bldLvl="0" animBg="1"/>
      <p:bldP spid="11" grpId="0" bldLvl="0" animBg="1"/>
      <p:bldP spid="11" grpId="1" bldLvl="0" animBg="1"/>
      <p:bldP spid="12" grpId="0" bldLvl="0" animBg="1"/>
      <p:bldP spid="12" grpId="1" bldLvl="0" animBg="1"/>
      <p:bldP spid="13" grpId="0" bldLvl="0" animBg="1"/>
      <p:bldP spid="13" grpId="1" bldLvl="0" animBg="1"/>
      <p:bldP spid="14" grpId="0" bldLvl="0" animBg="1"/>
      <p:bldP spid="14" grpId="1" bldLvl="0" animBg="1"/>
      <p:bldP spid="15" grpId="0" bldLvl="0" animBg="1"/>
      <p:bldP spid="15" grpId="1" bldLvl="0" animBg="1"/>
      <p:bldP spid="16" grpId="0" bldLvl="0" animBg="1"/>
      <p:bldP spid="16" grpId="1" bldLvl="0" animBg="1"/>
      <p:bldP spid="17" grpId="0" bldLvl="0" animBg="1"/>
      <p:bldP spid="17" grpId="1" bldLvl="0" animBg="1"/>
      <p:bldP spid="18" grpId="0" bldLvl="0" animBg="1"/>
      <p:bldP spid="18" grpId="1" bldLvl="0" animBg="1"/>
      <p:bldP spid="19" grpId="0" bldLvl="0" animBg="1"/>
      <p:bldP spid="19" grpId="1" bldLvl="0" animBg="1"/>
      <p:bldP spid="20" grpId="0" bldLvl="0" animBg="1"/>
      <p:bldP spid="20" grpId="1" bldLvl="0" animBg="1"/>
      <p:bldP spid="23" grpId="0" bldLvl="0" animBg="1"/>
      <p:bldP spid="23" grpId="1" bldLvl="0" animBg="1"/>
      <p:bldP spid="24" grpId="0" bldLvl="0" animBg="1"/>
      <p:bldP spid="24" grpId="1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Text Box 3"/>
          <p:cNvSpPr txBox="1">
            <a:spLocks noChangeArrowheads="1"/>
          </p:cNvSpPr>
          <p:nvPr/>
        </p:nvSpPr>
        <p:spPr bwMode="auto">
          <a:xfrm>
            <a:off x="971600" y="188640"/>
            <a:ext cx="525621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九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年级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数学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·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下    新课标 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[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人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]</a:t>
            </a:r>
            <a:endParaRPr lang="zh-CN" altLang="en-US" sz="3200" b="1" dirty="0">
              <a:solidFill>
                <a:srgbClr val="CC0000"/>
              </a:solidFill>
              <a:latin typeface="Calibri" panose="020F0502020204030204" charset="0"/>
              <a:ea typeface="楷体_GB2312" pitchFamily="49" charset="-122"/>
            </a:endParaRPr>
          </a:p>
        </p:txBody>
      </p:sp>
      <p:sp>
        <p:nvSpPr>
          <p:cNvPr id="12294" name="TextBox 16"/>
          <p:cNvSpPr txBox="1">
            <a:spLocks noChangeArrowheads="1"/>
          </p:cNvSpPr>
          <p:nvPr/>
        </p:nvSpPr>
        <p:spPr bwMode="auto">
          <a:xfrm>
            <a:off x="1403648" y="1340768"/>
            <a:ext cx="583242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CC0000"/>
                </a:solidFill>
                <a:latin typeface="Calibri" panose="020F0502020204030204" charset="0"/>
              </a:rPr>
              <a:t>第二十六章       反比例函数</a:t>
            </a:r>
            <a:endParaRPr lang="zh-CN" altLang="en-US" sz="3200" b="1" dirty="0">
              <a:solidFill>
                <a:srgbClr val="CC0000"/>
              </a:solidFill>
              <a:latin typeface="Calibri" panose="020F0502020204030204" charset="0"/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1403350" y="5300663"/>
            <a:ext cx="2016125" cy="1009650"/>
            <a:chOff x="340" y="3022"/>
            <a:chExt cx="1270" cy="636"/>
          </a:xfrm>
        </p:grpSpPr>
        <p:sp>
          <p:nvSpPr>
            <p:cNvPr id="12297" name="Oval 5"/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2298" name="Rectangle 6">
              <a:hlinkClick r:id="rId2" tooltip="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 </a:t>
              </a:r>
              <a:r>
                <a:rPr lang="zh-CN" altLang="en-US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学习新知</a:t>
              </a:r>
              <a:endPara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Group 7"/>
          <p:cNvGrpSpPr/>
          <p:nvPr/>
        </p:nvGrpSpPr>
        <p:grpSpPr bwMode="auto">
          <a:xfrm>
            <a:off x="4932363" y="5229225"/>
            <a:ext cx="2160587" cy="1009650"/>
            <a:chOff x="2018" y="2976"/>
            <a:chExt cx="1361" cy="636"/>
          </a:xfrm>
        </p:grpSpPr>
        <p:sp>
          <p:nvSpPr>
            <p:cNvPr id="12300" name="Oval 8"/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2301" name="Rectangle 9">
              <a:hlinkClick r:id="rId3" tooltip="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检测反馈</a:t>
              </a:r>
              <a:endPara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643042" y="2857496"/>
            <a:ext cx="561243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26</a:t>
            </a:r>
            <a:r>
              <a:rPr lang="en-US" sz="48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r>
              <a:rPr 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r>
              <a:rPr lang="en-US" sz="48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r>
              <a:rPr 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r>
              <a:rPr lang="zh-CN" altLang="en-US" sz="48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　</a:t>
            </a:r>
            <a:r>
              <a:rPr lang="zh-CN" alt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反比例函数</a:t>
            </a:r>
            <a:endParaRPr lang="zh-CN" altLang="en-US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5" name="AutoShape 11" descr="[T0T9JKJ7@0M8OK29719M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 sz="3200"/>
          </a:p>
        </p:txBody>
      </p:sp>
      <p:sp>
        <p:nvSpPr>
          <p:cNvPr id="16396" name="AutoShape 12" descr="[T0T9JKJ7@0M8OK29719M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 sz="3200"/>
          </a:p>
        </p:txBody>
      </p:sp>
      <p:grpSp>
        <p:nvGrpSpPr>
          <p:cNvPr id="16399" name="Group 4"/>
          <p:cNvGrpSpPr/>
          <p:nvPr/>
        </p:nvGrpSpPr>
        <p:grpSpPr bwMode="auto">
          <a:xfrm>
            <a:off x="4973638" y="319405"/>
            <a:ext cx="2592387" cy="1008063"/>
            <a:chOff x="0" y="0"/>
            <a:chExt cx="1633" cy="635"/>
          </a:xfrm>
        </p:grpSpPr>
        <p:pic>
          <p:nvPicPr>
            <p:cNvPr id="16400" name="Picture 5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01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CC0000"/>
                  </a:solidFill>
                  <a:ea typeface="黑体" panose="02010609060101010101" pitchFamily="2" charset="-122"/>
                </a:rPr>
                <a:t>学 习 新 知</a:t>
              </a:r>
              <a:endParaRPr lang="zh-CN" altLang="en-US" sz="3200" b="1">
                <a:solidFill>
                  <a:srgbClr val="CC0000"/>
                </a:solidFill>
                <a:ea typeface="黑体" panose="02010609060101010101" pitchFamily="2" charset="-122"/>
              </a:endParaRPr>
            </a:p>
          </p:txBody>
        </p:sp>
      </p:grpSp>
      <p:pic>
        <p:nvPicPr>
          <p:cNvPr id="1026" name="图片 937" descr="IMG_25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1564640"/>
            <a:ext cx="3016885" cy="2016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285720" y="642918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dirty="0" smtClean="0">
                <a:solidFill>
                  <a:srgbClr val="000000"/>
                </a:solidFill>
                <a:latin typeface="+mn-ea"/>
                <a:ea typeface="+mn-ea"/>
              </a:rPr>
              <a:t>同一条铁路线上</a:t>
            </a:r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en-US" sz="2800" dirty="0" smtClean="0">
                <a:solidFill>
                  <a:srgbClr val="000000"/>
                </a:solidFill>
                <a:latin typeface="+mn-ea"/>
                <a:ea typeface="+mn-ea"/>
              </a:rPr>
              <a:t>由于不同车次列车运行时间有长有短</a:t>
            </a:r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en-US" sz="2800" dirty="0" smtClean="0">
                <a:solidFill>
                  <a:srgbClr val="000000"/>
                </a:solidFill>
                <a:latin typeface="+mn-ea"/>
                <a:ea typeface="+mn-ea"/>
              </a:rPr>
              <a:t>所以它们的平均速度有快有慢</a:t>
            </a:r>
            <a:r>
              <a:rPr lang="en-US" altLang="zh-CN" sz="2800" i="1" dirty="0" smtClean="0">
                <a:solidFill>
                  <a:srgbClr val="000000"/>
                </a:solidFill>
                <a:latin typeface="+mn-ea"/>
                <a:ea typeface="+mn-ea"/>
              </a:rPr>
              <a:t>.</a:t>
            </a:r>
            <a:endParaRPr lang="zh-CN" altLang="en-US" sz="2800" dirty="0" smtClean="0">
              <a:solidFill>
                <a:srgbClr val="000000"/>
              </a:solidFill>
              <a:latin typeface="Times New Roman" panose="02020603050405020304"/>
            </a:endParaRPr>
          </a:p>
          <a:p>
            <a:r>
              <a:rPr lang="zh-CN" altLang="en-US" sz="2800" dirty="0" smtClean="0">
                <a:solidFill>
                  <a:srgbClr val="000000"/>
                </a:solidFill>
                <a:latin typeface="方正书宋_GBK"/>
              </a:rPr>
              <a:t>　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如果速度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</a:t>
            </a:r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那么路程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与时间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是什么关系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en-US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00100" y="14285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问题思考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428596" y="3214686"/>
            <a:ext cx="4000528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(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800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vt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，是正比例函数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)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214282" y="3714752"/>
            <a:ext cx="7143800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如果时间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一定，那么路程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与速度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又是什么关系呢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2500298" y="4143380"/>
            <a:ext cx="4500594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 charset="-122"/>
              </a:rPr>
              <a:t>(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800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vt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 charset="-122"/>
              </a:rPr>
              <a:t>，是正比例函数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 charset="-122"/>
              </a:rPr>
              <a:t>)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214282" y="4643446"/>
            <a:ext cx="7929618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如果路程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一定，那么速度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和时间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又是什么关系呢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034" name="Object 10"/>
          <p:cNvGraphicFramePr>
            <a:graphicFrameLocks noChangeAspect="1"/>
          </p:cNvGraphicFramePr>
          <p:nvPr/>
        </p:nvGraphicFramePr>
        <p:xfrm>
          <a:off x="2428860" y="5072074"/>
          <a:ext cx="571504" cy="632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4" imgW="8534400" imgH="9448800" progId="Equation.DSMT4">
                  <p:embed/>
                </p:oleObj>
              </mc:Choice>
              <mc:Fallback>
                <p:oleObj name="Equation" r:id="rId4" imgW="8534400" imgH="94488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28860" y="5072074"/>
                        <a:ext cx="571504" cy="6327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矩形 19"/>
          <p:cNvSpPr/>
          <p:nvPr/>
        </p:nvSpPr>
        <p:spPr>
          <a:xfrm>
            <a:off x="1857356" y="5143512"/>
            <a:ext cx="39549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     ，是函数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关系）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214282" y="5643578"/>
            <a:ext cx="7500990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思考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kumimoji="0" 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以上关系是函数吗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?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这个函数是不是我们前边学过的函数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?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隶书" panose="02010509060101010101" pitchFamily="49" charset="-122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>
                                            <p:subSp spid="_x0000_s1034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34">
                                            <p:subSp spid="_x0000_s1034"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34">
                                            <p:subSp spid="_x0000_s1034"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" grpId="0" bldLvl="0" animBg="1" autoUpdateAnimBg="0"/>
      <p:bldP spid="1030" grpId="0" bldLvl="0" animBg="1" autoUpdateAnimBg="0"/>
      <p:bldP spid="1031" grpId="0" bldLvl="0" animBg="1" autoUpdateAnimBg="0"/>
      <p:bldP spid="1032" grpId="0" bldLvl="0" animBg="1" autoUpdateAnimBg="0"/>
      <p:bldP spid="20" grpId="0" autoUpdateAnimBg="0"/>
      <p:bldP spid="103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857224" y="214290"/>
            <a:ext cx="4572032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1" i="1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方正黑体_GBK"/>
              </a:rPr>
              <a:t>感知反比例函数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FF33CC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214282" y="714356"/>
            <a:ext cx="8286808" cy="23698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京沪线铁路全程为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1463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，某次列车的平均速度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单位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: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km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随此次列车的全程运行时间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单位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: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的变化而变化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;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某住宅小区要种植一块面积为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4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的矩形草坪，草坪的长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单位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: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随宽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单位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: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的变化而变化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;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已知北京市的总面积为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68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kumimoji="0" lang="en-US" altLang="zh-CN" sz="24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km</a:t>
            </a:r>
            <a:r>
              <a:rPr kumimoji="0" lang="en-US" altLang="zh-CN" sz="24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，人均占有面积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单位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: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km</a:t>
            </a:r>
            <a:r>
              <a:rPr kumimoji="0" lang="en-US" altLang="zh-CN" sz="24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随全市总人口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单位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的变化而变化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714316" y="6858000"/>
            <a:ext cx="8429684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7158" y="3143248"/>
            <a:ext cx="57864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(</a:t>
            </a:r>
            <a:r>
              <a:rPr lang="en-US" altLang="zh-CN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)</a:t>
            </a:r>
            <a:r>
              <a:rPr lang="zh-CN" altLang="en-US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每个事例中的两个变量是什么</a:t>
            </a:r>
            <a:r>
              <a:rPr lang="en-US" altLang="zh-CN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?</a:t>
            </a:r>
            <a:endParaRPr lang="en-US" altLang="zh-CN" sz="2800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7158" y="3643314"/>
            <a:ext cx="77153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(</a:t>
            </a:r>
            <a:r>
              <a:rPr lang="en-US" altLang="zh-CN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)</a:t>
            </a:r>
            <a:r>
              <a:rPr lang="zh-CN" altLang="en-US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当一个量变化时，另一个量随着怎样变化</a:t>
            </a:r>
            <a:r>
              <a:rPr lang="en-US" altLang="zh-CN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?</a:t>
            </a:r>
            <a:endParaRPr lang="zh-CN" altLang="en-US" sz="28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7158" y="4143380"/>
            <a:ext cx="80724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(</a:t>
            </a:r>
            <a:r>
              <a:rPr lang="en-US" altLang="zh-CN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)</a:t>
            </a:r>
            <a:r>
              <a:rPr lang="zh-CN" altLang="en-US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有几个值与变化的量相对应</a:t>
            </a:r>
            <a:r>
              <a:rPr lang="en-US" altLang="zh-CN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?</a:t>
            </a:r>
            <a:r>
              <a:rPr lang="zh-CN" altLang="en-US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这种变化说明变量之间是什么关系</a:t>
            </a:r>
            <a:r>
              <a:rPr lang="en-US" altLang="zh-CN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?</a:t>
            </a:r>
            <a:endParaRPr lang="zh-CN" altLang="en-US" sz="28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7158" y="4929198"/>
            <a:ext cx="82153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(</a:t>
            </a:r>
            <a:r>
              <a:rPr lang="en-US" altLang="zh-CN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)</a:t>
            </a:r>
            <a:r>
              <a:rPr lang="zh-CN" altLang="en-US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题目中的等量关系是什么</a:t>
            </a:r>
            <a:r>
              <a:rPr lang="en-US" altLang="zh-CN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?</a:t>
            </a:r>
            <a:r>
              <a:rPr lang="zh-CN" altLang="en-US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如果是函数关系，其解析式是什么</a:t>
            </a:r>
            <a:r>
              <a:rPr lang="en-US" altLang="zh-CN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?</a:t>
            </a:r>
            <a:endParaRPr lang="zh-CN" altLang="en-US" sz="28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7158" y="6000768"/>
            <a:ext cx="7143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lang="en-US" altLang="zh-CN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(</a:t>
            </a:r>
            <a:r>
              <a:rPr lang="en-US" altLang="zh-CN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5</a:t>
            </a:r>
            <a:r>
              <a:rPr lang="en-US" altLang="zh-CN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)</a:t>
            </a:r>
            <a:r>
              <a:rPr lang="zh-CN" altLang="en-US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所列出的函数关系式有什么特点</a:t>
            </a:r>
            <a:r>
              <a:rPr lang="en-US" altLang="zh-CN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?</a:t>
            </a:r>
            <a:endParaRPr lang="en-US" altLang="zh-CN" sz="2800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aphicFrame>
        <p:nvGraphicFramePr>
          <p:cNvPr id="16388" name="Object 4"/>
          <p:cNvGraphicFramePr>
            <a:graphicFrameLocks noChangeAspect="1"/>
          </p:cNvGraphicFramePr>
          <p:nvPr/>
        </p:nvGraphicFramePr>
        <p:xfrm>
          <a:off x="3000364" y="5429264"/>
          <a:ext cx="4307928" cy="714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Equation" r:id="rId2" imgW="60655200" imgH="10058400" progId="Equation.DSMT4">
                  <p:embed/>
                </p:oleObj>
              </mc:Choice>
              <mc:Fallback>
                <p:oleObj name="Equation" r:id="rId2" imgW="60655200" imgH="100584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000364" y="5429264"/>
                        <a:ext cx="4307928" cy="71438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1538" y="142852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en-US" sz="3200" b="1" i="1" dirty="0" smtClean="0">
                <a:solidFill>
                  <a:srgbClr val="FF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3200" b="1" dirty="0" smtClean="0">
                <a:solidFill>
                  <a:srgbClr val="FF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反比例函数的概念</a:t>
            </a:r>
            <a:endParaRPr lang="zh-CN" altLang="en-US" sz="3200" b="1" dirty="0" smtClean="0">
              <a:solidFill>
                <a:srgbClr val="FF33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7158" y="928670"/>
            <a:ext cx="8286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  观察前面的三个函数关系式，思考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:</a:t>
            </a:r>
            <a:endParaRPr lang="en-US" altLang="zh-CN" sz="2800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这三个函数是一次函数或二次函数吗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357158" y="1928802"/>
            <a:ext cx="76438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4330" indent="-354330"/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这三个函数与前边学过的函数有什么不同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     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你能说出它们的共同特征吗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357158" y="2928934"/>
            <a:ext cx="80724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通过观察，你能归纳出这种函数的一般形式吗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lang="zh-CN" altLang="en-US" sz="3200" dirty="0"/>
          </a:p>
        </p:txBody>
      </p:sp>
      <p:sp>
        <p:nvSpPr>
          <p:cNvPr id="8" name="矩形 7"/>
          <p:cNvSpPr/>
          <p:nvPr/>
        </p:nvSpPr>
        <p:spPr>
          <a:xfrm>
            <a:off x="357158" y="3429000"/>
            <a:ext cx="77867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你能给这类函数下一个定义吗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lang="en-US" altLang="zh-CN" sz="2800" dirty="0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2786050" y="4071942"/>
          <a:ext cx="642942" cy="6429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Equation" r:id="rId2" imgW="9448800" imgH="9448800" progId="Equation.DSMT4">
                  <p:embed/>
                </p:oleObj>
              </mc:Choice>
              <mc:Fallback>
                <p:oleObj name="Equation" r:id="rId2" imgW="9448800" imgH="9448800" progId="Equation.DSMT4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786050" y="4071942"/>
                        <a:ext cx="642942" cy="64294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428625" y="4144010"/>
            <a:ext cx="7579995" cy="1383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一般地，形如</a:t>
            </a:r>
            <a:r>
              <a:rPr kumimoji="0" lang="zh-CN" altLang="en-US" sz="28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为常数，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≠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的函数，叫做反比例函数，其中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是自变量，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是函数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自变量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的取值范围是不等于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的一切实数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174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5" name="Object 3"/>
          <p:cNvGraphicFramePr>
            <a:graphicFrameLocks noChangeAspect="1"/>
          </p:cNvGraphicFramePr>
          <p:nvPr/>
        </p:nvGraphicFramePr>
        <p:xfrm>
          <a:off x="3357554" y="2786058"/>
          <a:ext cx="768354" cy="7683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Equation" r:id="rId2" imgW="9448800" imgH="9448800" progId="Equation.DSMT4">
                  <p:embed/>
                </p:oleObj>
              </mc:Choice>
              <mc:Fallback>
                <p:oleObj name="Equation" r:id="rId2" imgW="9448800" imgH="9448800" progId="Equation.DSMT4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357554" y="2786058"/>
                        <a:ext cx="768354" cy="76835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6" name="Object 4"/>
          <p:cNvGraphicFramePr>
            <a:graphicFrameLocks noChangeAspect="1"/>
          </p:cNvGraphicFramePr>
          <p:nvPr/>
        </p:nvGraphicFramePr>
        <p:xfrm>
          <a:off x="3857620" y="1571612"/>
          <a:ext cx="768350" cy="76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Equation" r:id="rId4" imgW="9448800" imgH="9448800" progId="Equation.DSMT4">
                  <p:embed/>
                </p:oleObj>
              </mc:Choice>
              <mc:Fallback>
                <p:oleObj name="Equation" r:id="rId4" imgW="9448800" imgH="9448800" progId="Equation.DSMT4">
                  <p:embed/>
                  <p:pic>
                    <p:nvPicPr>
                      <p:cNvPr id="0" name="图片 4097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57620" y="1571612"/>
                        <a:ext cx="768350" cy="7683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785495" y="428625"/>
            <a:ext cx="691070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思考</a:t>
            </a:r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:(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你身边哪些量之间存在着反比例函数关系</a:t>
            </a:r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lang="en-US" altLang="zh-CN" sz="320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方正书宋_GBK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2910" y="1571612"/>
            <a:ext cx="82868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在反比例函数</a:t>
            </a:r>
            <a:r>
              <a:rPr lang="zh-CN" altLang="en-US" sz="3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中，</a:t>
            </a:r>
            <a:r>
              <a:rPr lang="en-US" altLang="zh-CN" sz="3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lang="en-US" altLang="zh-CN" sz="3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lang="en-US" altLang="zh-CN" sz="3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可以取任意实数吗</a:t>
            </a:r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lang="en-US" altLang="zh-CN" sz="320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方正书宋_GBK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8596" y="2857496"/>
            <a:ext cx="84296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反比例函数</a:t>
            </a:r>
            <a:r>
              <a:rPr lang="zh-CN" altLang="en-US" sz="3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中，自变量</a:t>
            </a:r>
            <a:r>
              <a:rPr lang="en-US" altLang="zh-CN" sz="3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的指数是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吗</a:t>
            </a:r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为什么</a:t>
            </a:r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lang="en-US" altLang="zh-CN" sz="320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方正书宋_GBK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0034" y="4071942"/>
            <a:ext cx="807249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反比例函数除了这种分式的形式外，还有其他表示方法吗</a:t>
            </a:r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lang="en-US" altLang="zh-CN" sz="320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方正书宋_GBK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00100" y="285728"/>
            <a:ext cx="55721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反比例函数概念的有关特点</a:t>
            </a:r>
            <a:r>
              <a:rPr lang="en-US" sz="3200" b="1" dirty="0" smtClean="0">
                <a:solidFill>
                  <a:srgbClr val="FF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endParaRPr lang="en-US" altLang="en-US" sz="3200" b="1" dirty="0" smtClean="0">
              <a:solidFill>
                <a:srgbClr val="FF33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285720" y="1643050"/>
            <a:ext cx="8072494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   </a:t>
            </a:r>
            <a:r>
              <a:rPr kumimoji="0" lang="en-US" alt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       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反比例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函数</a:t>
            </a:r>
            <a:r>
              <a:rPr kumimoji="0" lang="zh-CN" altLang="en-US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等号右边是分式形式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 反比例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函数中，比例系数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≠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，自变量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≠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，函数值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≠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   反比例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函数的三种表示形式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: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8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xy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kumimoji="0" lang="en-US" altLang="zh-CN" sz="28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kumimoji="0" lang="en-US" altLang="zh-CN" sz="28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2714612" y="1571612"/>
          <a:ext cx="839792" cy="8397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Equation" r:id="rId2" imgW="9448800" imgH="9448800" progId="Equation.DSMT4">
                  <p:embed/>
                </p:oleObj>
              </mc:Choice>
              <mc:Fallback>
                <p:oleObj name="Equation" r:id="rId2" imgW="9448800" imgH="9448800" progId="Equation.DSMT4">
                  <p:embed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714612" y="1571612"/>
                        <a:ext cx="839792" cy="83979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59" name="Object 3"/>
          <p:cNvGraphicFramePr>
            <a:graphicFrameLocks noChangeAspect="1"/>
          </p:cNvGraphicFramePr>
          <p:nvPr/>
        </p:nvGraphicFramePr>
        <p:xfrm>
          <a:off x="5357818" y="3571876"/>
          <a:ext cx="857256" cy="857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Equation" r:id="rId4" imgW="9448800" imgH="9448800" progId="Equation.DSMT4">
                  <p:embed/>
                </p:oleObj>
              </mc:Choice>
              <mc:Fallback>
                <p:oleObj name="Equation" r:id="rId4" imgW="9448800" imgH="9448800" progId="Equation.DSMT4">
                  <p:embed/>
                  <p:pic>
                    <p:nvPicPr>
                      <p:cNvPr id="0" name="图片 5121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357818" y="3571876"/>
                        <a:ext cx="857256" cy="85725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t1.jpg" descr="id:2147494367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28662" y="142852"/>
            <a:ext cx="788922" cy="573326"/>
          </a:xfrm>
          <a:prstGeom prst="rect">
            <a:avLst/>
          </a:prstGeom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323528" y="1121740"/>
            <a:ext cx="7776864" cy="33229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下列函数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: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方正书宋_GBK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 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;(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  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;(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 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;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方正书宋_GBK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  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;(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en-US" altLang="zh-CN" sz="28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xy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;(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      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endParaRPr kumimoji="0" lang="en-US" altLang="zh-CN" sz="2800" b="0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NEU-BZ-S9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其中是反比例函数的是</a:t>
            </a:r>
            <a:r>
              <a:rPr kumimoji="0" lang="zh-CN" altLang="en-US" sz="28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zh-CN" altLang="en-US" sz="28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    </a:t>
            </a:r>
            <a:r>
              <a:rPr kumimoji="0" lang="zh-CN" altLang="en-US" sz="28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　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填序号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，它们的比例系数分别是</a:t>
            </a:r>
            <a:r>
              <a:rPr kumimoji="0" lang="zh-CN" altLang="en-US" sz="28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　　　　　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.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-S92"/>
                <a:ea typeface="宋体" panose="02010600030101010101" pitchFamily="2" charset="-122"/>
                <a:cs typeface="NEU-BZ-S92 Western"/>
              </a:rPr>
              <a:t> 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1428728" y="1714488"/>
          <a:ext cx="295001" cy="7620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Equation" r:id="rId3" imgW="3657600" imgH="9448800" progId="Equation.DSMT4">
                  <p:embed/>
                </p:oleObj>
              </mc:Choice>
              <mc:Fallback>
                <p:oleObj name="Equation" r:id="rId3" imgW="3657600" imgH="9448800" progId="Equation.DSMT4">
                  <p:embed/>
                  <p:pic>
                    <p:nvPicPr>
                      <p:cNvPr id="0" name="图片 6144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28728" y="1714488"/>
                        <a:ext cx="295001" cy="76208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1" name="Object 3"/>
          <p:cNvGraphicFramePr>
            <a:graphicFrameLocks noChangeAspect="1"/>
          </p:cNvGraphicFramePr>
          <p:nvPr/>
        </p:nvGraphicFramePr>
        <p:xfrm>
          <a:off x="3143240" y="1785926"/>
          <a:ext cx="418111" cy="648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Equation" r:id="rId5" imgW="6096000" imgH="9448800" progId="Equation.DSMT4">
                  <p:embed/>
                </p:oleObj>
              </mc:Choice>
              <mc:Fallback>
                <p:oleObj name="Equation" r:id="rId5" imgW="6096000" imgH="9448800" progId="Equation.DSMT4">
                  <p:embed/>
                  <p:pic>
                    <p:nvPicPr>
                      <p:cNvPr id="0" name="图片 6145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43240" y="1785926"/>
                        <a:ext cx="418111" cy="64807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2" name="Object 4"/>
          <p:cNvGraphicFramePr>
            <a:graphicFrameLocks noChangeAspect="1"/>
          </p:cNvGraphicFramePr>
          <p:nvPr/>
        </p:nvGraphicFramePr>
        <p:xfrm>
          <a:off x="5072066" y="1857364"/>
          <a:ext cx="432048" cy="6789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Equation" r:id="rId7" imgW="6400800" imgH="10058400" progId="Equation.DSMT4">
                  <p:embed/>
                </p:oleObj>
              </mc:Choice>
              <mc:Fallback>
                <p:oleObj name="Equation" r:id="rId7" imgW="6400800" imgH="10058400" progId="Equation.DSMT4">
                  <p:embed/>
                  <p:pic>
                    <p:nvPicPr>
                      <p:cNvPr id="0" name="图片 6146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72066" y="1857364"/>
                        <a:ext cx="432048" cy="67893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3" name="Object 5"/>
          <p:cNvGraphicFramePr>
            <a:graphicFrameLocks noChangeAspect="1"/>
          </p:cNvGraphicFramePr>
          <p:nvPr/>
        </p:nvGraphicFramePr>
        <p:xfrm>
          <a:off x="1428728" y="2500306"/>
          <a:ext cx="360040" cy="6200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Equation" r:id="rId9" imgW="5486400" imgH="9448800" progId="Equation.DSMT4">
                  <p:embed/>
                </p:oleObj>
              </mc:Choice>
              <mc:Fallback>
                <p:oleObj name="Equation" r:id="rId9" imgW="5486400" imgH="9448800" progId="Equation.DSMT4">
                  <p:embed/>
                  <p:pic>
                    <p:nvPicPr>
                      <p:cNvPr id="0" name="图片 6147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428728" y="2500306"/>
                        <a:ext cx="360040" cy="62006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4" name="Object 6"/>
          <p:cNvGraphicFramePr>
            <a:graphicFrameLocks noChangeAspect="1"/>
          </p:cNvGraphicFramePr>
          <p:nvPr/>
        </p:nvGraphicFramePr>
        <p:xfrm>
          <a:off x="4714876" y="2428868"/>
          <a:ext cx="650395" cy="72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Equation" r:id="rId11" imgW="8534400" imgH="9448800" progId="Equation.DSMT4">
                  <p:embed/>
                </p:oleObj>
              </mc:Choice>
              <mc:Fallback>
                <p:oleObj name="Equation" r:id="rId11" imgW="8534400" imgH="9448800" progId="Equation.DSMT4">
                  <p:embed/>
                  <p:pic>
                    <p:nvPicPr>
                      <p:cNvPr id="0" name="图片 6148"/>
                      <p:cNvPicPr>
                        <a:picLocks noChangeAspect="1"/>
                      </p:cNvPicPr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714876" y="2428868"/>
                        <a:ext cx="650395" cy="72008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395536" y="4549279"/>
            <a:ext cx="7272808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方正书宋_GBK"/>
              </a:rPr>
              <a:t>〔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方正书宋_GBK"/>
              </a:rPr>
              <a:t>解析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方正书宋_GBK"/>
              </a:rPr>
              <a:t>〕</a:t>
            </a:r>
            <a:r>
              <a:rPr kumimoji="0" 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方正书宋_GBK"/>
              </a:rPr>
              <a:t>　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根据反比例函数概念进行判断，易得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，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，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，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是反比例函数，其中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k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分别为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5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，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NEU-BZ-S92"/>
              </a:rPr>
              <a:t>.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，  ，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NEU-BZ-S9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_GB2312" pitchFamily="49" charset="-122"/>
              <a:ea typeface="楷体_GB2312" pitchFamily="49" charset="-122"/>
              <a:cs typeface="宋体" panose="02010600030101010101" pitchFamily="2" charset="-122"/>
            </a:endParaRPr>
          </a:p>
        </p:txBody>
      </p:sp>
      <p:graphicFrame>
        <p:nvGraphicFramePr>
          <p:cNvPr id="22536" name="Object 8"/>
          <p:cNvGraphicFramePr>
            <a:graphicFrameLocks noChangeAspect="1"/>
          </p:cNvGraphicFramePr>
          <p:nvPr/>
        </p:nvGraphicFramePr>
        <p:xfrm>
          <a:off x="3491880" y="5373216"/>
          <a:ext cx="232284" cy="6000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Equation" r:id="rId13" imgW="3657600" imgH="9448800" progId="Equation.DSMT4">
                  <p:embed/>
                </p:oleObj>
              </mc:Choice>
              <mc:Fallback>
                <p:oleObj name="Equation" r:id="rId13" imgW="3657600" imgH="9448800" progId="Equation.DSMT4">
                  <p:embed/>
                  <p:pic>
                    <p:nvPicPr>
                      <p:cNvPr id="0" name="图片 6149"/>
                      <p:cNvPicPr>
                        <a:picLocks noChangeAspect="1"/>
                      </p:cNvPicPr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491880" y="5373216"/>
                        <a:ext cx="232284" cy="60006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3929058" y="3143248"/>
            <a:ext cx="34962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楷体_GBK"/>
              </a:rPr>
              <a:t>(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楷体_GBK"/>
              </a:rPr>
              <a:t>),(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楷体_GBK"/>
              </a:rPr>
              <a:t>),(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楷体_GBK"/>
              </a:rPr>
              <a:t>),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楷体_GBK"/>
              </a:rPr>
              <a:t>(5)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86314" y="3714752"/>
            <a:ext cx="34812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楷体_GBK"/>
              </a:rPr>
              <a:t>，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en-US" altLang="zh-CN" sz="2800" i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NEU-BZ-S92"/>
              </a:rPr>
              <a:t>.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楷体_GBK"/>
              </a:rPr>
              <a:t>，   ， 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graphicFrame>
        <p:nvGraphicFramePr>
          <p:cNvPr id="22537" name="Object 9"/>
          <p:cNvGraphicFramePr>
            <a:graphicFrameLocks noChangeAspect="1"/>
          </p:cNvGraphicFramePr>
          <p:nvPr/>
        </p:nvGraphicFramePr>
        <p:xfrm>
          <a:off x="6357950" y="3643314"/>
          <a:ext cx="220216" cy="5688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Equation" r:id="rId15" imgW="3657600" imgH="9448800" progId="Equation.DSMT4">
                  <p:embed/>
                </p:oleObj>
              </mc:Choice>
              <mc:Fallback>
                <p:oleObj name="Equation" r:id="rId15" imgW="3657600" imgH="9448800" progId="Equation.DSMT4">
                  <p:embed/>
                  <p:pic>
                    <p:nvPicPr>
                      <p:cNvPr id="0" name="图片 6150"/>
                      <p:cNvPicPr>
                        <a:picLocks noChangeAspect="1"/>
                      </p:cNvPicPr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357950" y="3643314"/>
                        <a:ext cx="220216" cy="56889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bldLvl="0" animBg="1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lt2.jpg" descr="id:2147494374;FounderC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88640"/>
            <a:ext cx="1008112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395536" y="836712"/>
            <a:ext cx="8424936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若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-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en-US" altLang="zh-CN" sz="28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3000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|</a:t>
            </a:r>
            <a:r>
              <a:rPr kumimoji="0" lang="en-US" altLang="zh-CN" sz="2800" b="0" i="1" u="none" strike="noStrike" cap="none" normalizeH="0" baseline="3000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8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|-</a:t>
            </a:r>
            <a:r>
              <a:rPr kumimoji="0" lang="en-US" altLang="zh-CN" sz="28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是反比例函数，则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的值为</a:t>
            </a:r>
            <a:r>
              <a:rPr kumimoji="0" lang="zh-CN" altLang="en-US" sz="28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　</a:t>
            </a:r>
            <a:r>
              <a:rPr kumimoji="0" lang="zh-CN" altLang="en-US" sz="2800" b="0" i="1" u="sng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 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.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-S92"/>
                <a:ea typeface="宋体" panose="02010600030101010101" pitchFamily="2" charset="-122"/>
                <a:cs typeface="NEU-BZ-S92 Western"/>
              </a:rPr>
              <a:t> 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323528" y="1628800"/>
            <a:ext cx="8136904" cy="295350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〔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解析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〕</a:t>
            </a:r>
            <a:r>
              <a:rPr kumimoji="0" lang="zh-CN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根据反比例函数概念可得，反比例函数满足两个条件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:(1)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常数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≠0;(2)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自变量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的指数为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-1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由题意可得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|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|-3=-1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，且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-2≠0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，解得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=-2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故填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-2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endParaRPr kumimoji="0" lang="en-US" altLang="zh-CN" sz="3200" b="0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236296" y="76470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-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ldLvl="0" animBg="1"/>
      <p:bldP spid="5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2142</Words>
  <Application>WPS 演示</Application>
  <PresentationFormat>宽屏</PresentationFormat>
  <Paragraphs>161</Paragraphs>
  <Slides>14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28</vt:i4>
      </vt:variant>
      <vt:variant>
        <vt:lpstr>幻灯片标题</vt:lpstr>
      </vt:variant>
      <vt:variant>
        <vt:i4>14</vt:i4>
      </vt:variant>
    </vt:vector>
  </HeadingPairs>
  <TitlesOfParts>
    <vt:vector size="68" baseType="lpstr">
      <vt:lpstr>Arial</vt:lpstr>
      <vt:lpstr>宋体</vt:lpstr>
      <vt:lpstr>Wingdings</vt:lpstr>
      <vt:lpstr>Calibri</vt:lpstr>
      <vt:lpstr>楷体_GB2312</vt:lpstr>
      <vt:lpstr>新宋体</vt:lpstr>
      <vt:lpstr>黑体</vt:lpstr>
      <vt:lpstr>Times New Roman</vt:lpstr>
      <vt:lpstr>方正书宋_GBK</vt:lpstr>
      <vt:lpstr>Arial Unicode MS</vt:lpstr>
      <vt:lpstr>Times New Roman</vt:lpstr>
      <vt:lpstr>方正楷体_GBK</vt:lpstr>
      <vt:lpstr>方正书宋_GBK</vt:lpstr>
      <vt:lpstr>方正楷体_GBK</vt:lpstr>
      <vt:lpstr>隶书</vt:lpstr>
      <vt:lpstr>方正黑体_GBK</vt:lpstr>
      <vt:lpstr>NEU-BZ-S92</vt:lpstr>
      <vt:lpstr>NEU-BZ-S92 Western</vt:lpstr>
      <vt:lpstr>楷体</vt:lpstr>
      <vt:lpstr>NEU-BZ-S92</vt:lpstr>
      <vt:lpstr>Segoe Print</vt:lpstr>
      <vt:lpstr>NEU-BZ-S92 Western</vt:lpstr>
      <vt:lpstr>微软雅黑</vt:lpstr>
      <vt:lpstr>1_Office 主题</vt:lpstr>
      <vt:lpstr>2_Office 主题</vt:lpstr>
      <vt:lpstr>3_Office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lenovop</dc:creator>
  <cp:lastModifiedBy>lenovop</cp:lastModifiedBy>
  <cp:revision>5</cp:revision>
  <dcterms:created xsi:type="dcterms:W3CDTF">2020-09-09T03:32:00Z</dcterms:created>
  <dcterms:modified xsi:type="dcterms:W3CDTF">2020-10-09T03:37:18Z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