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23"/>
  </p:notesMasterIdLst>
  <p:sldIdLst>
    <p:sldId id="274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24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GIF"/><Relationship Id="rId8" Type="http://schemas.openxmlformats.org/officeDocument/2006/relationships/image" Target="../media/image16.GIF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0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9" Type="http://schemas.openxmlformats.org/officeDocument/2006/relationships/image" Target="../media/image9.png"/><Relationship Id="rId18" Type="http://schemas.openxmlformats.org/officeDocument/2006/relationships/image" Target="../media/image8.png"/><Relationship Id="rId17" Type="http://schemas.openxmlformats.org/officeDocument/2006/relationships/image" Target="../media/image7.png"/><Relationship Id="rId16" Type="http://schemas.openxmlformats.org/officeDocument/2006/relationships/image" Target="../media/image24.jpeg"/><Relationship Id="rId15" Type="http://schemas.openxmlformats.org/officeDocument/2006/relationships/image" Target="../media/image23.png"/><Relationship Id="rId14" Type="http://schemas.openxmlformats.org/officeDocument/2006/relationships/image" Target="../media/image22.png"/><Relationship Id="rId13" Type="http://schemas.openxmlformats.org/officeDocument/2006/relationships/image" Target="../media/image21.png"/><Relationship Id="rId12" Type="http://schemas.openxmlformats.org/officeDocument/2006/relationships/image" Target="../media/image20.GIF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16.GIF"/><Relationship Id="rId4" Type="http://schemas.openxmlformats.org/officeDocument/2006/relationships/image" Target="../media/image17.GIF"/><Relationship Id="rId3" Type="http://schemas.openxmlformats.org/officeDocument/2006/relationships/image" Target="../media/image20.GIF"/><Relationship Id="rId2" Type="http://schemas.openxmlformats.org/officeDocument/2006/relationships/image" Target="../media/image25.jpeg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85786" y="5072074"/>
            <a:ext cx="79296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画三视图时应注意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长对正，高平齐，宽相等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21429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结论</a:t>
            </a:r>
            <a:r>
              <a:rPr lang="zh-CN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lang="zh-CN" altLang="en-US" sz="2400" i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lang="zh-CN" altLang="en-US" sz="2400" dirty="0" smtClean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714356"/>
            <a:ext cx="70755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正面上的正投影就是主视图，水平面上的正投影就是俯视图，侧面上的正投影就是左视图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785786" y="1643050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三个视图的位置关系是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主视图在左上边，它的正下方是俯视图，左视图在主视图的右边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785786" y="2571744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三视图中，主视图与俯视图表示同一物体的长，主视图和左视图表示同一物体的高，左视图和俯视图表示同一物体的宽，三个视图的大小是相互联系的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785786" y="3786190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画物体的三视图时，三个视图都要放在正确的位置，并且使主视图与俯视图的长对正，主视图和左视图的高平齐，左视图和俯视图的宽相等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ldLvl="0" animBg="1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id:2147497884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177" y="573700"/>
            <a:ext cx="11430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691623" y="573700"/>
            <a:ext cx="664373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改编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画出下图中基本几何体的三视图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9" name="图片 520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r="1961" b="43864"/>
          <a:stretch>
            <a:fillRect/>
          </a:stretch>
        </p:blipFill>
        <p:spPr bwMode="auto">
          <a:xfrm>
            <a:off x="610525" y="1325227"/>
            <a:ext cx="35719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0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54131" r="-3922"/>
          <a:stretch>
            <a:fillRect/>
          </a:stretch>
        </p:blipFill>
        <p:spPr bwMode="auto">
          <a:xfrm>
            <a:off x="4325301" y="1325227"/>
            <a:ext cx="378621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2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53334" b="50964"/>
          <a:stretch>
            <a:fillRect/>
          </a:stretch>
        </p:blipFill>
        <p:spPr bwMode="auto">
          <a:xfrm>
            <a:off x="324773" y="4039871"/>
            <a:ext cx="20002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52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5000" t="1582" r="6667" b="49382"/>
          <a:stretch>
            <a:fillRect/>
          </a:stretch>
        </p:blipFill>
        <p:spPr bwMode="auto">
          <a:xfrm>
            <a:off x="2396475" y="4039871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52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49036" r="60000"/>
          <a:stretch>
            <a:fillRect/>
          </a:stretch>
        </p:blipFill>
        <p:spPr bwMode="auto">
          <a:xfrm>
            <a:off x="4611053" y="4039871"/>
            <a:ext cx="1714512" cy="2301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52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6667" t="47455" r="16667"/>
          <a:stretch>
            <a:fillRect/>
          </a:stretch>
        </p:blipFill>
        <p:spPr bwMode="auto">
          <a:xfrm>
            <a:off x="6468441" y="4039871"/>
            <a:ext cx="1866683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539087" y="3396929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d:2147497947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28596" y="785794"/>
            <a:ext cx="771530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画出如图所示的支架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一种小零件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的三视图，其中支架的两个台阶的高度和宽度相等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4" name="9r299.jpg" descr="id:2147497954;FounderCES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786050" y="1857364"/>
            <a:ext cx="265472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14282" y="4286256"/>
            <a:ext cx="44291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+mn-ea"/>
                <a:ea typeface="+mn-ea"/>
                <a:cs typeface="方正书宋_GBK" charset="-122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+mn-ea"/>
                <a:ea typeface="+mn-ea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如图所示的是支架的三视图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25606" name="9r300.jpg" descr="id:2147497961;FounderCES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572132" y="3143248"/>
            <a:ext cx="3214710" cy="28915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142844" y="5048262"/>
            <a:ext cx="1071570" cy="1630501"/>
            <a:chOff x="6929454" y="3786196"/>
            <a:chExt cx="1071570" cy="1222876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50" y="1000760"/>
            <a:ext cx="7688580" cy="489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三个视图分别从不同方向表示物体的形状，单独一个视图难以全面反映物体的形状，三者合起来才能较全面地反映物体的形状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对于同一个物体，观察的角度不同，所得到的视图一般不同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在生产实践中常用三视图描述物体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如机械零件、建筑物等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的形状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俯视图在主视图的正下方，左视图在主视图的右边，画三视图时，三个视图要放在正确的位置，不能随意乱放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三视图要保证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长对正、高平齐、宽相等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，这三个关系是看图与画图的基本规律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一般情况下，一个视图不能确定物体的空间形状，看图时必须将各视图对照起来看，这样才能看清物体的全貌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4822418" y="20642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3073" name="9r301.jpg" descr="id:2147497982;FounderCE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3071810"/>
            <a:ext cx="1000132" cy="121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图片 526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572000" y="2143116"/>
            <a:ext cx="2310261" cy="2071702"/>
          </a:xfrm>
          <a:prstGeom prst="rect">
            <a:avLst/>
          </a:prstGeom>
          <a:noFill/>
          <a:ln>
            <a:noFill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714348" y="1214422"/>
            <a:ext cx="664373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如图所示的物体的主视图为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14282" y="4357694"/>
            <a:ext cx="8501122" cy="18158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下面正方体的主视图是正方形，上面正方体的主视图是正方形，因此这个几何体的主视图由两个正方形组成，且下面正方形的边长大于上面正方形的边长，且上面正方形位于下面正方形的中间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00826" y="12144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7158" y="857232"/>
            <a:ext cx="750099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下列几何体中，左视图是圆的是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0" name="图片 529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357422" y="1285860"/>
            <a:ext cx="3357586" cy="2935689"/>
          </a:xfrm>
          <a:prstGeom prst="rect">
            <a:avLst/>
          </a:prstGeom>
          <a:noFill/>
          <a:ln>
            <a:noFill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477645" y="4561205"/>
            <a:ext cx="7451725" cy="1383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图形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的左视图是等腰三角形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图形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的左视图是长方形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图形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的左视图是梯形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图形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的左视图是圆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57884" y="85723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2844" y="5048262"/>
            <a:ext cx="1071570" cy="1630501"/>
            <a:chOff x="6929454" y="3786196"/>
            <a:chExt cx="1071570" cy="1222876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28596" y="857232"/>
            <a:ext cx="7715304" cy="1682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长方体、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球、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圆锥、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竖放的圆柱、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竖放的正三棱柱这五种几何体中，其主视图、左视图、俯视图都完全相同的是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填序号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291590" y="2642235"/>
            <a:ext cx="7516495" cy="2676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长方体的主视图是长方形、左视图是长方形、俯视图也是长方形，但是长方形的长和宽不一定一样长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球的主视图、左视图、俯视图都是圆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圆锥的主视图、左视图都是等腰三角形，俯视图是带圆心的圆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圆柱的主视图、左视图都是长方形，俯视图是圆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⑤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正三棱柱的主视图是长方形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中间可能有一条实线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，左视图是长方形，俯视图是三角形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故填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②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6182" y="192880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2844" y="5048262"/>
            <a:ext cx="1071570" cy="1630501"/>
            <a:chOff x="6929454" y="3786196"/>
            <a:chExt cx="1071570" cy="1222876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53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14480" y="1357298"/>
            <a:ext cx="3000396" cy="2126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57158" y="857232"/>
            <a:ext cx="72152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画出图中几何体的三视图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85720" y="3571876"/>
            <a:ext cx="628654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如下图所示的为该几何体的三视图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701" name="图片 535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14480" y="4000504"/>
            <a:ext cx="29368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500166" y="1643050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第二十九章       投影与视图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285875" y="5286376"/>
            <a:ext cx="2133600" cy="1009650"/>
            <a:chOff x="266" y="3013"/>
            <a:chExt cx="1344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266" y="3013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学习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00100" y="2857496"/>
            <a:ext cx="72971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29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三视图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0100" y="21429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欣赏图片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5122" name="Picture 2" descr="http://img.pop-photo.com.cn/myspace/image/2012/03/0/64/68/646826_5047662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5000660" cy="2883849"/>
          </a:xfrm>
          <a:prstGeom prst="rect">
            <a:avLst/>
          </a:prstGeom>
          <a:noFill/>
        </p:spPr>
      </p:pic>
      <p:pic>
        <p:nvPicPr>
          <p:cNvPr id="5124" name="Picture 4" descr="http://www.ctps.cn/PhotoNet/Profiles2011/20120103/2012139501759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14752"/>
            <a:ext cx="4929222" cy="2954104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572132" y="714991"/>
            <a:ext cx="2643206" cy="5908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从我们熟悉 的古诗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:“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横看成岭侧成峰，远近高低各不同</a:t>
            </a:r>
            <a:r>
              <a:rPr kumimoji="0" lang="en-US" altLang="zh-CN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不识庐山真面目，只缘身在此山中</a:t>
            </a:r>
            <a:r>
              <a:rPr kumimoji="0" lang="en-US" altLang="zh-CN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中，你能得到什么启示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7"/>
          <p:cNvSpPr txBox="1">
            <a:spLocks noChangeArrowheads="1"/>
          </p:cNvSpPr>
          <p:nvPr/>
        </p:nvSpPr>
        <p:spPr bwMode="auto">
          <a:xfrm>
            <a:off x="719138" y="1719263"/>
            <a:ext cx="7731125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</a:rPr>
              <a:t>当我们从某</a:t>
            </a:r>
            <a:r>
              <a:rPr lang="zh-CN" altLang="en-US" sz="2400" dirty="0" smtClean="0">
                <a:solidFill>
                  <a:srgbClr val="0000FF"/>
                </a:solidFill>
              </a:rPr>
              <a:t>一</a:t>
            </a:r>
            <a:r>
              <a:rPr lang="zh-CN" altLang="en-US" sz="2400" dirty="0" smtClean="0">
                <a:solidFill>
                  <a:srgbClr val="0000FF"/>
                </a:solidFill>
              </a:rPr>
              <a:t>方向</a:t>
            </a:r>
            <a:r>
              <a:rPr lang="zh-CN" altLang="en-US" sz="2400" dirty="0" smtClean="0">
                <a:solidFill>
                  <a:srgbClr val="0000FF"/>
                </a:solidFill>
              </a:rPr>
              <a:t>观察</a:t>
            </a:r>
            <a:r>
              <a:rPr lang="zh-CN" altLang="en-US" sz="2400" dirty="0">
                <a:solidFill>
                  <a:srgbClr val="0000FF"/>
                </a:solidFill>
              </a:rPr>
              <a:t>一个物体时</a:t>
            </a:r>
            <a:r>
              <a:rPr lang="en-US" sz="2400" dirty="0">
                <a:solidFill>
                  <a:srgbClr val="0000FF"/>
                </a:solidFill>
              </a:rPr>
              <a:t>,</a:t>
            </a:r>
            <a:r>
              <a:rPr lang="zh-CN" altLang="en-US" sz="2400" dirty="0">
                <a:solidFill>
                  <a:srgbClr val="0000FF"/>
                </a:solidFill>
              </a:rPr>
              <a:t>所看到</a:t>
            </a:r>
            <a:r>
              <a:rPr lang="zh-CN" altLang="en-US" sz="2400" dirty="0" smtClean="0">
                <a:solidFill>
                  <a:srgbClr val="0000FF"/>
                </a:solidFill>
              </a:rPr>
              <a:t>的平面图形叫做</a:t>
            </a:r>
            <a:r>
              <a:rPr lang="zh-CN" altLang="en-US" sz="2400" dirty="0">
                <a:solidFill>
                  <a:srgbClr val="0000FF"/>
                </a:solidFill>
              </a:rPr>
              <a:t>物体的一个</a:t>
            </a:r>
            <a:r>
              <a:rPr lang="zh-CN" altLang="en-US" sz="2400" dirty="0">
                <a:solidFill>
                  <a:srgbClr val="FF0000"/>
                </a:solidFill>
              </a:rPr>
              <a:t>视图</a:t>
            </a:r>
            <a:r>
              <a:rPr lang="en-US" sz="2400" dirty="0">
                <a:solidFill>
                  <a:srgbClr val="0000FF"/>
                </a:solidFill>
              </a:rPr>
              <a:t>.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719138" y="2762250"/>
            <a:ext cx="7926387" cy="1041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在生活中我们应从不同角度，多方面地去看待一个物体，分析一件事情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Text Box 9"/>
          <p:cNvSpPr txBox="1">
            <a:spLocks noChangeArrowheads="1"/>
          </p:cNvSpPr>
          <p:nvPr/>
        </p:nvSpPr>
        <p:spPr bwMode="auto">
          <a:xfrm>
            <a:off x="719138" y="3795713"/>
            <a:ext cx="7804150" cy="151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</a:rPr>
              <a:t>我们用三个互相垂直的平面（例如：墙角处的三面墙面）作为投影面，其中正对着我们的叫</a:t>
            </a:r>
            <a:r>
              <a:rPr lang="zh-CN" altLang="en-US" sz="2400" dirty="0">
                <a:solidFill>
                  <a:srgbClr val="FF0000"/>
                </a:solidFill>
              </a:rPr>
              <a:t>正面</a:t>
            </a:r>
            <a:r>
              <a:rPr lang="zh-CN" altLang="en-US" sz="2400" dirty="0">
                <a:solidFill>
                  <a:srgbClr val="0000FF"/>
                </a:solidFill>
              </a:rPr>
              <a:t>，正面下方的叫</a:t>
            </a:r>
            <a:r>
              <a:rPr lang="zh-CN" altLang="en-US" sz="2400" dirty="0">
                <a:solidFill>
                  <a:srgbClr val="FF0000"/>
                </a:solidFill>
              </a:rPr>
              <a:t>水平面</a:t>
            </a:r>
            <a:r>
              <a:rPr lang="zh-CN" altLang="en-US" sz="2400" dirty="0">
                <a:solidFill>
                  <a:srgbClr val="0000FF"/>
                </a:solidFill>
              </a:rPr>
              <a:t>，右边的叫做</a:t>
            </a:r>
            <a:r>
              <a:rPr lang="zh-CN" altLang="en-US" sz="2400" dirty="0">
                <a:solidFill>
                  <a:srgbClr val="FF0000"/>
                </a:solidFill>
              </a:rPr>
              <a:t>侧面</a:t>
            </a:r>
            <a:r>
              <a:rPr lang="en-US" sz="2400" dirty="0">
                <a:solidFill>
                  <a:srgbClr val="0000FF"/>
                </a:solidFill>
              </a:rPr>
              <a:t>.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857224" y="1214422"/>
            <a:ext cx="1930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定义：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71435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观察体验</a:t>
            </a:r>
            <a:endParaRPr lang="zh-CN" altLang="en-US" sz="3200" b="1" dirty="0" smtClean="0">
              <a:solidFill>
                <a:srgbClr val="0000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"/>
          <p:cNvGrpSpPr/>
          <p:nvPr/>
        </p:nvGrpSpPr>
        <p:grpSpPr bwMode="auto">
          <a:xfrm>
            <a:off x="5616575" y="2459038"/>
            <a:ext cx="904875" cy="2609850"/>
            <a:chOff x="0" y="0"/>
            <a:chExt cx="570" cy="1644"/>
          </a:xfrm>
        </p:grpSpPr>
        <p:sp>
          <p:nvSpPr>
            <p:cNvPr id="9219" name="AutoShape 38"/>
            <p:cNvSpPr>
              <a:spLocks noChangeArrowheads="1"/>
            </p:cNvSpPr>
            <p:nvPr/>
          </p:nvSpPr>
          <p:spPr bwMode="auto">
            <a:xfrm rot="16200000">
              <a:off x="-537" y="537"/>
              <a:ext cx="1644" cy="570"/>
            </a:xfrm>
            <a:prstGeom prst="cube">
              <a:avLst>
                <a:gd name="adj" fmla="val 87569"/>
              </a:avLst>
            </a:prstGeom>
            <a:solidFill>
              <a:srgbClr val="FFFF66"/>
            </a:solidFill>
            <a:ln w="9525">
              <a:solidFill>
                <a:srgbClr val="CC6600"/>
              </a:solidFill>
              <a:miter lim="800000"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20" name="AutoShape 39" descr="深色下对角线"/>
            <p:cNvSpPr>
              <a:spLocks noChangeArrowheads="1"/>
            </p:cNvSpPr>
            <p:nvPr/>
          </p:nvSpPr>
          <p:spPr bwMode="auto">
            <a:xfrm rot="5400000">
              <a:off x="-570" y="569"/>
              <a:ext cx="1640" cy="499"/>
            </a:xfrm>
            <a:prstGeom prst="parallelogram">
              <a:avLst>
                <a:gd name="adj" fmla="val 99997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6350">
              <a:solidFill>
                <a:srgbClr val="CC6600"/>
              </a:solidFill>
              <a:miter lim="800000"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3" name="Group 40"/>
          <p:cNvGrpSpPr/>
          <p:nvPr/>
        </p:nvGrpSpPr>
        <p:grpSpPr bwMode="auto">
          <a:xfrm>
            <a:off x="2549525" y="4521200"/>
            <a:ext cx="3409950" cy="952500"/>
            <a:chOff x="0" y="0"/>
            <a:chExt cx="2148" cy="600"/>
          </a:xfrm>
        </p:grpSpPr>
        <p:sp>
          <p:nvSpPr>
            <p:cNvPr id="9222" name="AutoShape 41"/>
            <p:cNvSpPr>
              <a:spLocks noChangeArrowheads="1"/>
            </p:cNvSpPr>
            <p:nvPr/>
          </p:nvSpPr>
          <p:spPr bwMode="auto">
            <a:xfrm flipH="1">
              <a:off x="0" y="0"/>
              <a:ext cx="2142" cy="600"/>
            </a:xfrm>
            <a:prstGeom prst="cube">
              <a:avLst>
                <a:gd name="adj" fmla="val 87569"/>
              </a:avLst>
            </a:prstGeom>
            <a:solidFill>
              <a:srgbClr val="FFFF66"/>
            </a:solidFill>
            <a:ln w="9525">
              <a:solidFill>
                <a:srgbClr val="CC6600"/>
              </a:solidFill>
              <a:miter lim="800000"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23" name="AutoShape 42" descr="窄横线"/>
            <p:cNvSpPr>
              <a:spLocks noChangeArrowheads="1"/>
            </p:cNvSpPr>
            <p:nvPr/>
          </p:nvSpPr>
          <p:spPr bwMode="auto">
            <a:xfrm flipH="1">
              <a:off x="2" y="4"/>
              <a:ext cx="2146" cy="521"/>
            </a:xfrm>
            <a:prstGeom prst="parallelogram">
              <a:avLst>
                <a:gd name="adj" fmla="val 100572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CC6600"/>
              </a:solidFill>
              <a:miter lim="800000"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9224" name="Line 43"/>
          <p:cNvSpPr>
            <a:spLocks noChangeShapeType="1"/>
          </p:cNvSpPr>
          <p:nvPr/>
        </p:nvSpPr>
        <p:spPr bwMode="auto">
          <a:xfrm>
            <a:off x="4976813" y="4103688"/>
            <a:ext cx="0" cy="6572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25" name="AutoShape 44" descr="窄横线"/>
          <p:cNvSpPr>
            <a:spLocks noChangeArrowheads="1"/>
          </p:cNvSpPr>
          <p:nvPr/>
        </p:nvSpPr>
        <p:spPr bwMode="auto">
          <a:xfrm>
            <a:off x="2273300" y="2227263"/>
            <a:ext cx="2674938" cy="1800225"/>
          </a:xfrm>
          <a:prstGeom prst="bevel">
            <a:avLst>
              <a:gd name="adj" fmla="val 4852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FFFF66"/>
            </a:solidFill>
            <a:miter lim="800000"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226" name="Line 45"/>
          <p:cNvSpPr>
            <a:spLocks noChangeShapeType="1"/>
          </p:cNvSpPr>
          <p:nvPr/>
        </p:nvSpPr>
        <p:spPr bwMode="auto">
          <a:xfrm flipH="1" flipV="1">
            <a:off x="4459288" y="3592513"/>
            <a:ext cx="520700" cy="52387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4" name="AutoShape 46"/>
          <p:cNvGrpSpPr/>
          <p:nvPr/>
        </p:nvGrpSpPr>
        <p:grpSpPr bwMode="auto">
          <a:xfrm>
            <a:off x="3213100" y="4108450"/>
            <a:ext cx="2090738" cy="323850"/>
            <a:chOff x="0" y="0"/>
            <a:chExt cx="1317" cy="204"/>
          </a:xfrm>
        </p:grpSpPr>
        <p:pic>
          <p:nvPicPr>
            <p:cNvPr id="9228" name="AutoShape 46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1317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9" name="Text Box 13"/>
            <p:cNvSpPr txBox="1">
              <a:spLocks noChangeArrowheads="1"/>
            </p:cNvSpPr>
            <p:nvPr/>
          </p:nvSpPr>
          <p:spPr bwMode="auto">
            <a:xfrm>
              <a:off x="198" y="29"/>
              <a:ext cx="918" cy="1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5" name="AutoShape 47"/>
          <p:cNvGrpSpPr/>
          <p:nvPr/>
        </p:nvGrpSpPr>
        <p:grpSpPr bwMode="auto">
          <a:xfrm>
            <a:off x="4973638" y="3157538"/>
            <a:ext cx="323850" cy="1281112"/>
            <a:chOff x="0" y="0"/>
            <a:chExt cx="204" cy="807"/>
          </a:xfrm>
        </p:grpSpPr>
        <p:pic>
          <p:nvPicPr>
            <p:cNvPr id="9231" name="AutoShape 47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204" cy="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 rot="5400000">
              <a:off x="-147" y="337"/>
              <a:ext cx="496" cy="1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6" name="Rectangle 48"/>
          <p:cNvGrpSpPr/>
          <p:nvPr/>
        </p:nvGrpSpPr>
        <p:grpSpPr bwMode="auto">
          <a:xfrm>
            <a:off x="3219450" y="3163888"/>
            <a:ext cx="1760538" cy="950912"/>
            <a:chOff x="0" y="0"/>
            <a:chExt cx="1109" cy="599"/>
          </a:xfrm>
        </p:grpSpPr>
        <p:pic>
          <p:nvPicPr>
            <p:cNvPr id="9234" name="Rectangle 48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109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" y="-1"/>
              <a:ext cx="1106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pic>
        <p:nvPicPr>
          <p:cNvPr id="9236" name="Picture 49" descr="TRPRE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813582">
            <a:off x="4098925" y="3736975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50" descr="TRU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400000">
            <a:off x="3435350" y="3516313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AutoShape 51"/>
          <p:cNvGrpSpPr/>
          <p:nvPr/>
        </p:nvGrpSpPr>
        <p:grpSpPr bwMode="auto">
          <a:xfrm>
            <a:off x="5846763" y="3157538"/>
            <a:ext cx="322262" cy="1281112"/>
            <a:chOff x="0" y="0"/>
            <a:chExt cx="203" cy="807"/>
          </a:xfrm>
        </p:grpSpPr>
        <p:pic>
          <p:nvPicPr>
            <p:cNvPr id="9239" name="AutoShape 5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203" cy="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0" name="Text Box 24"/>
            <p:cNvSpPr txBox="1">
              <a:spLocks noChangeArrowheads="1"/>
            </p:cNvSpPr>
            <p:nvPr/>
          </p:nvSpPr>
          <p:spPr bwMode="auto">
            <a:xfrm rot="5400000">
              <a:off x="-148" y="338"/>
              <a:ext cx="496" cy="1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8" name="AutoShape 52"/>
          <p:cNvGrpSpPr/>
          <p:nvPr/>
        </p:nvGrpSpPr>
        <p:grpSpPr bwMode="auto">
          <a:xfrm>
            <a:off x="3219450" y="4767263"/>
            <a:ext cx="2090738" cy="317500"/>
            <a:chOff x="0" y="0"/>
            <a:chExt cx="1317" cy="200"/>
          </a:xfrm>
        </p:grpSpPr>
        <p:pic>
          <p:nvPicPr>
            <p:cNvPr id="9242" name="AutoShape 52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1317" cy="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3" name="Text Box 27"/>
            <p:cNvSpPr txBox="1">
              <a:spLocks noChangeArrowheads="1"/>
            </p:cNvSpPr>
            <p:nvPr/>
          </p:nvSpPr>
          <p:spPr bwMode="auto">
            <a:xfrm>
              <a:off x="197" y="28"/>
              <a:ext cx="918" cy="1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9" name="Rectangle 53"/>
          <p:cNvGrpSpPr/>
          <p:nvPr/>
        </p:nvGrpSpPr>
        <p:grpSpPr bwMode="auto">
          <a:xfrm>
            <a:off x="2706688" y="2627313"/>
            <a:ext cx="1762125" cy="963612"/>
            <a:chOff x="0" y="0"/>
            <a:chExt cx="1110" cy="607"/>
          </a:xfrm>
        </p:grpSpPr>
        <p:pic>
          <p:nvPicPr>
            <p:cNvPr id="9245" name="Rectangle 53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1110" cy="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6" name="Text Box 30"/>
            <p:cNvSpPr txBox="1">
              <a:spLocks noChangeArrowheads="1"/>
            </p:cNvSpPr>
            <p:nvPr/>
          </p:nvSpPr>
          <p:spPr bwMode="auto">
            <a:xfrm>
              <a:off x="-1" y="2"/>
              <a:ext cx="1106" cy="6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pic>
        <p:nvPicPr>
          <p:cNvPr id="9247" name="Picture 54" descr="TRDOWN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946525" y="3227388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55"/>
          <p:cNvGrpSpPr/>
          <p:nvPr/>
        </p:nvGrpSpPr>
        <p:grpSpPr bwMode="auto">
          <a:xfrm flipH="1">
            <a:off x="3224213" y="3162300"/>
            <a:ext cx="2071687" cy="1260475"/>
            <a:chOff x="0" y="0"/>
            <a:chExt cx="1305" cy="794"/>
          </a:xfrm>
        </p:grpSpPr>
        <p:grpSp>
          <p:nvGrpSpPr>
            <p:cNvPr id="11" name="AutoShape 56"/>
            <p:cNvGrpSpPr/>
            <p:nvPr/>
          </p:nvGrpSpPr>
          <p:grpSpPr bwMode="auto">
            <a:xfrm flipH="1">
              <a:off x="-9" y="596"/>
              <a:ext cx="1317" cy="204"/>
              <a:chOff x="0" y="0"/>
              <a:chExt cx="2090928" cy="323088"/>
            </a:xfrm>
          </p:grpSpPr>
          <p:pic>
            <p:nvPicPr>
              <p:cNvPr id="9250" name="AutoShape 56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0"/>
                <a:ext cx="2090928" cy="323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1" name="Text Box 35"/>
              <p:cNvSpPr txBox="1">
                <a:spLocks noChangeArrowheads="1"/>
              </p:cNvSpPr>
              <p:nvPr/>
            </p:nvSpPr>
            <p:spPr bwMode="auto">
              <a:xfrm>
                <a:off x="313234" y="44876"/>
                <a:ext cx="1457856" cy="222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12" name="AutoShape 57"/>
            <p:cNvGrpSpPr/>
            <p:nvPr/>
          </p:nvGrpSpPr>
          <p:grpSpPr bwMode="auto">
            <a:xfrm flipH="1">
              <a:off x="-5" y="-3"/>
              <a:ext cx="204" cy="803"/>
              <a:chOff x="0" y="0"/>
              <a:chExt cx="323088" cy="1274064"/>
            </a:xfrm>
          </p:grpSpPr>
          <p:pic>
            <p:nvPicPr>
              <p:cNvPr id="9253" name="AutoShape 57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0" y="0"/>
                <a:ext cx="323088" cy="1274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4" name="Text Box 38"/>
              <p:cNvSpPr txBox="1">
                <a:spLocks noChangeArrowheads="1"/>
              </p:cNvSpPr>
              <p:nvPr/>
            </p:nvSpPr>
            <p:spPr bwMode="auto">
              <a:xfrm rot="5400000">
                <a:off x="-237180" y="535293"/>
                <a:ext cx="787797" cy="1974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13" name="AutoShape 58"/>
            <p:cNvGrpSpPr/>
            <p:nvPr/>
          </p:nvGrpSpPr>
          <p:grpSpPr bwMode="auto">
            <a:xfrm flipH="1">
              <a:off x="-9" y="1"/>
              <a:ext cx="1317" cy="204"/>
              <a:chOff x="0" y="0"/>
              <a:chExt cx="2090928" cy="323088"/>
            </a:xfrm>
          </p:grpSpPr>
          <p:pic>
            <p:nvPicPr>
              <p:cNvPr id="9256" name="AutoShape 58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0"/>
                <a:ext cx="2090928" cy="323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7" name="Text Box 41"/>
              <p:cNvSpPr txBox="1">
                <a:spLocks noChangeArrowheads="1"/>
              </p:cNvSpPr>
              <p:nvPr/>
            </p:nvSpPr>
            <p:spPr bwMode="auto">
              <a:xfrm>
                <a:off x="313234" y="45193"/>
                <a:ext cx="1457856" cy="222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14" name="AutoShape 59"/>
            <p:cNvGrpSpPr/>
            <p:nvPr/>
          </p:nvGrpSpPr>
          <p:grpSpPr bwMode="auto">
            <a:xfrm flipH="1">
              <a:off x="1101" y="-3"/>
              <a:ext cx="204" cy="803"/>
              <a:chOff x="0" y="0"/>
              <a:chExt cx="323088" cy="1274064"/>
            </a:xfrm>
          </p:grpSpPr>
          <p:pic>
            <p:nvPicPr>
              <p:cNvPr id="9259" name="AutoShape 59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0" y="0"/>
                <a:ext cx="323088" cy="1274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60" name="Text Box 44"/>
              <p:cNvSpPr txBox="1">
                <a:spLocks noChangeArrowheads="1"/>
              </p:cNvSpPr>
              <p:nvPr/>
            </p:nvSpPr>
            <p:spPr bwMode="auto">
              <a:xfrm rot="5400000">
                <a:off x="-237307" y="535293"/>
                <a:ext cx="787797" cy="1974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15" name="AutoShape 60"/>
            <p:cNvGrpSpPr/>
            <p:nvPr/>
          </p:nvGrpSpPr>
          <p:grpSpPr bwMode="auto">
            <a:xfrm flipH="1">
              <a:off x="-5" y="1"/>
              <a:ext cx="1309" cy="799"/>
              <a:chOff x="0" y="0"/>
              <a:chExt cx="2078736" cy="1267968"/>
            </a:xfrm>
          </p:grpSpPr>
          <p:pic>
            <p:nvPicPr>
              <p:cNvPr id="9262" name="AutoShape 60"/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0"/>
                <a:ext cx="2078736" cy="12679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63" name="Text Box 47"/>
              <p:cNvSpPr txBox="1">
                <a:spLocks noChangeArrowheads="1"/>
              </p:cNvSpPr>
              <p:nvPr/>
            </p:nvSpPr>
            <p:spPr bwMode="auto">
              <a:xfrm>
                <a:off x="315738" y="314786"/>
                <a:ext cx="1755378" cy="9441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</p:grpSp>
      <p:sp>
        <p:nvSpPr>
          <p:cNvPr id="9264" name="Line 61"/>
          <p:cNvSpPr>
            <a:spLocks noChangeShapeType="1"/>
          </p:cNvSpPr>
          <p:nvPr/>
        </p:nvSpPr>
        <p:spPr bwMode="auto">
          <a:xfrm flipH="1" flipV="1">
            <a:off x="4454525" y="2632075"/>
            <a:ext cx="523875" cy="5270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65" name="Line 62"/>
          <p:cNvSpPr>
            <a:spLocks noChangeShapeType="1"/>
          </p:cNvSpPr>
          <p:nvPr/>
        </p:nvSpPr>
        <p:spPr bwMode="auto">
          <a:xfrm flipH="1" flipV="1">
            <a:off x="2700338" y="2630488"/>
            <a:ext cx="525462" cy="54133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66" name="Line 63"/>
          <p:cNvSpPr>
            <a:spLocks noChangeShapeType="1"/>
          </p:cNvSpPr>
          <p:nvPr/>
        </p:nvSpPr>
        <p:spPr bwMode="auto">
          <a:xfrm flipH="1" flipV="1">
            <a:off x="2703513" y="3589338"/>
            <a:ext cx="522287" cy="5270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67" name="Line 64"/>
          <p:cNvSpPr>
            <a:spLocks noChangeShapeType="1"/>
          </p:cNvSpPr>
          <p:nvPr/>
        </p:nvSpPr>
        <p:spPr bwMode="auto">
          <a:xfrm>
            <a:off x="4979988" y="3165475"/>
            <a:ext cx="86677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68" name="Line 65"/>
          <p:cNvSpPr>
            <a:spLocks noChangeShapeType="1"/>
          </p:cNvSpPr>
          <p:nvPr/>
        </p:nvSpPr>
        <p:spPr bwMode="auto">
          <a:xfrm>
            <a:off x="5295900" y="3479800"/>
            <a:ext cx="8683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69" name="Line 66"/>
          <p:cNvSpPr>
            <a:spLocks noChangeShapeType="1"/>
          </p:cNvSpPr>
          <p:nvPr/>
        </p:nvSpPr>
        <p:spPr bwMode="auto">
          <a:xfrm>
            <a:off x="4976813" y="4103688"/>
            <a:ext cx="8699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70" name="Line 67"/>
          <p:cNvSpPr>
            <a:spLocks noChangeShapeType="1"/>
          </p:cNvSpPr>
          <p:nvPr/>
        </p:nvSpPr>
        <p:spPr bwMode="auto">
          <a:xfrm>
            <a:off x="5295900" y="4425950"/>
            <a:ext cx="8683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71" name="Line 68"/>
          <p:cNvSpPr>
            <a:spLocks noChangeShapeType="1"/>
          </p:cNvSpPr>
          <p:nvPr/>
        </p:nvSpPr>
        <p:spPr bwMode="auto">
          <a:xfrm>
            <a:off x="5291138" y="4424363"/>
            <a:ext cx="0" cy="660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72" name="Line 69"/>
          <p:cNvSpPr>
            <a:spLocks noChangeShapeType="1"/>
          </p:cNvSpPr>
          <p:nvPr/>
        </p:nvSpPr>
        <p:spPr bwMode="auto">
          <a:xfrm>
            <a:off x="3540125" y="4425950"/>
            <a:ext cx="0" cy="65881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9273" name="Line 70"/>
          <p:cNvSpPr>
            <a:spLocks noChangeShapeType="1"/>
          </p:cNvSpPr>
          <p:nvPr/>
        </p:nvSpPr>
        <p:spPr bwMode="auto">
          <a:xfrm>
            <a:off x="3227388" y="4113213"/>
            <a:ext cx="0" cy="65087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59" name="Group 4"/>
          <p:cNvGrpSpPr/>
          <p:nvPr/>
        </p:nvGrpSpPr>
        <p:grpSpPr bwMode="auto">
          <a:xfrm>
            <a:off x="4753622" y="312080"/>
            <a:ext cx="2592387" cy="1008063"/>
            <a:chOff x="0" y="0"/>
            <a:chExt cx="1633" cy="635"/>
          </a:xfrm>
        </p:grpSpPr>
        <p:pic>
          <p:nvPicPr>
            <p:cNvPr id="60" name="Picture 5" descr="1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63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0.09566 -4.81481E-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0.0976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566 -0.0754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 animBg="1"/>
      <p:bldP spid="9226" grpId="0" bldLvl="0" animBg="1"/>
      <p:bldP spid="9264" grpId="0" bldLvl="0" animBg="1"/>
      <p:bldP spid="9265" grpId="0" bldLvl="0" animBg="1"/>
      <p:bldP spid="9266" grpId="0" bldLvl="0" animBg="1"/>
      <p:bldP spid="9267" grpId="0" bldLvl="0" animBg="1"/>
      <p:bldP spid="9268" grpId="0" bldLvl="0" animBg="1"/>
      <p:bldP spid="9269" grpId="0" bldLvl="0" animBg="1"/>
      <p:bldP spid="9270" grpId="0" bldLvl="0" animBg="1"/>
      <p:bldP spid="9271" grpId="0" bldLvl="0" animBg="1"/>
      <p:bldP spid="9272" grpId="0" bldLvl="0" animBg="1"/>
      <p:bldP spid="927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 rot="10800000" flipH="1">
            <a:off x="1758950" y="1487488"/>
            <a:ext cx="4995863" cy="3781425"/>
          </a:xfrm>
          <a:prstGeom prst="cube">
            <a:avLst>
              <a:gd name="adj" fmla="val 25023"/>
            </a:avLst>
          </a:prstGeom>
          <a:solidFill>
            <a:schemeClr val="accent1"/>
          </a:soli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222625" y="1943100"/>
            <a:ext cx="1035050" cy="5191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正面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6223000" y="2789238"/>
            <a:ext cx="334963" cy="765175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3241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侧面</a:t>
            </a:r>
            <a:endParaRPr lang="zh-CN" altLang="en-US" sz="360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3875088" y="4733925"/>
            <a:ext cx="763587" cy="31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水平面</a:t>
            </a:r>
            <a:endParaRPr lang="zh-CN" altLang="en-US" sz="360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857224" y="857232"/>
            <a:ext cx="65722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</a:rPr>
              <a:t>在正面内得到的由前向后观察物体的视图，叫</a:t>
            </a:r>
            <a:r>
              <a:rPr lang="zh-CN" altLang="en-US" sz="2400" dirty="0">
                <a:solidFill>
                  <a:srgbClr val="FF0000"/>
                </a:solidFill>
              </a:rPr>
              <a:t>主视图</a:t>
            </a:r>
            <a:r>
              <a:rPr lang="zh-CN" altLang="en-US" sz="2400" dirty="0">
                <a:solidFill>
                  <a:srgbClr val="0000FF"/>
                </a:solidFill>
              </a:rPr>
              <a:t>（从前面看）；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928662" y="357166"/>
            <a:ext cx="6215106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FF"/>
                </a:solidFill>
              </a:rPr>
              <a:t>一个物体在三个投影面内同时进行正投影，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857224" y="2786058"/>
            <a:ext cx="65722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</a:rPr>
              <a:t>在侧面内得到的由左向右观察物体的视图，叫</a:t>
            </a:r>
            <a:r>
              <a:rPr lang="zh-CN" altLang="en-US" sz="2400" dirty="0">
                <a:solidFill>
                  <a:srgbClr val="FF0000"/>
                </a:solidFill>
              </a:rPr>
              <a:t>左视图</a:t>
            </a:r>
            <a:r>
              <a:rPr lang="zh-CN" altLang="en-US" sz="2400" dirty="0">
                <a:solidFill>
                  <a:srgbClr val="0000FF"/>
                </a:solidFill>
              </a:rPr>
              <a:t>（从左面</a:t>
            </a:r>
            <a:r>
              <a:rPr lang="zh-CN" altLang="en-US" sz="2400" dirty="0" smtClean="0">
                <a:solidFill>
                  <a:srgbClr val="0000FF"/>
                </a:solidFill>
              </a:rPr>
              <a:t>看）</a:t>
            </a:r>
            <a:r>
              <a:rPr lang="en-US" altLang="zh-CN" sz="2400" dirty="0" smtClean="0">
                <a:solidFill>
                  <a:srgbClr val="0000FF"/>
                </a:solidFill>
              </a:rPr>
              <a:t>.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785786" y="1785926"/>
            <a:ext cx="642942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</a:rPr>
              <a:t>在水平面内得到的由上向下观察物体的视图，叫</a:t>
            </a:r>
            <a:r>
              <a:rPr lang="zh-CN" altLang="en-US" sz="2400" dirty="0">
                <a:solidFill>
                  <a:srgbClr val="FF0000"/>
                </a:solidFill>
              </a:rPr>
              <a:t>俯视图</a:t>
            </a:r>
            <a:r>
              <a:rPr lang="zh-CN" altLang="en-US" sz="2400" dirty="0">
                <a:solidFill>
                  <a:srgbClr val="0000FF"/>
                </a:solidFill>
              </a:rPr>
              <a:t>（从上面看） ；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85786" y="3786190"/>
            <a:ext cx="65722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</a:rPr>
              <a:t>将三个投影面展开在一个平面内，得到这一物体的</a:t>
            </a:r>
            <a:r>
              <a:rPr lang="zh-CN" altLang="en-US" sz="2400" dirty="0">
                <a:solidFill>
                  <a:srgbClr val="FF3300"/>
                </a:solidFill>
              </a:rPr>
              <a:t>三视图</a:t>
            </a:r>
            <a:r>
              <a:rPr lang="en-US" sz="2400" dirty="0">
                <a:solidFill>
                  <a:srgbClr val="FF3300"/>
                </a:solidFill>
              </a:rPr>
              <a:t>.</a:t>
            </a:r>
            <a:endParaRPr lang="en-US" sz="2400" dirty="0">
              <a:solidFill>
                <a:srgbClr val="FF3300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85495" y="4929505"/>
            <a:ext cx="65405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三视图</a:t>
            </a:r>
            <a:r>
              <a:rPr lang="zh-CN" altLang="en-US" sz="2400" dirty="0">
                <a:solidFill>
                  <a:srgbClr val="0000FF"/>
                </a:solidFill>
              </a:rPr>
              <a:t>是主视图、俯视图、左视图的统称</a:t>
            </a:r>
            <a:r>
              <a:rPr lang="en-US" sz="2400" dirty="0">
                <a:solidFill>
                  <a:srgbClr val="0000FF"/>
                </a:solidFill>
              </a:rPr>
              <a:t>.</a:t>
            </a:r>
            <a:r>
              <a:rPr lang="zh-CN" altLang="en-US" sz="2400" dirty="0">
                <a:solidFill>
                  <a:srgbClr val="0000FF"/>
                </a:solidFill>
              </a:rPr>
              <a:t>它是从三个方向分别表示物体形状的一种常用视图</a:t>
            </a:r>
            <a:r>
              <a:rPr lang="en-US" sz="2400" dirty="0">
                <a:solidFill>
                  <a:srgbClr val="0000FF"/>
                </a:solidFill>
              </a:rPr>
              <a:t>.</a:t>
            </a:r>
            <a:endParaRPr lang="en-US" sz="2400" dirty="0">
              <a:solidFill>
                <a:srgbClr val="0000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0" grpId="0" autoUpdateAnimBg="0"/>
      <p:bldP spid="14341" grpId="0" autoUpdateAnimBg="0"/>
      <p:bldP spid="6" grpId="0"/>
      <p:bldP spid="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画布"/>
          <p:cNvSpPr>
            <a:spLocks noChangeArrowheads="1"/>
          </p:cNvSpPr>
          <p:nvPr/>
        </p:nvSpPr>
        <p:spPr bwMode="auto">
          <a:xfrm>
            <a:off x="5426075" y="1527175"/>
            <a:ext cx="3198813" cy="3105150"/>
          </a:xfrm>
          <a:prstGeom prst="bevel">
            <a:avLst>
              <a:gd name="adj" fmla="val 131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12700">
            <a:solidFill>
              <a:schemeClr val="accent1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 rot="10800000" flipH="1">
            <a:off x="450850" y="1520825"/>
            <a:ext cx="4886325" cy="3781425"/>
          </a:xfrm>
          <a:prstGeom prst="cube">
            <a:avLst>
              <a:gd name="adj" fmla="val 25023"/>
            </a:avLst>
          </a:prstGeom>
          <a:solidFill>
            <a:schemeClr val="accent1"/>
          </a:soli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 rot="5400000">
            <a:off x="4271963" y="3305175"/>
            <a:ext cx="1042988" cy="261937"/>
          </a:xfrm>
          <a:prstGeom prst="parallelogram">
            <a:avLst>
              <a:gd name="adj" fmla="val 97573"/>
            </a:avLst>
          </a:prstGeom>
          <a:solidFill>
            <a:srgbClr val="8FE991"/>
          </a:solidFill>
          <a:ln w="9525">
            <a:solidFill>
              <a:srgbClr val="00CC00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 flipH="1">
            <a:off x="2078038" y="4811713"/>
            <a:ext cx="1497012" cy="263525"/>
          </a:xfrm>
          <a:prstGeom prst="parallelogram">
            <a:avLst>
              <a:gd name="adj" fmla="val 100596"/>
            </a:avLst>
          </a:prstGeom>
          <a:solidFill>
            <a:srgbClr val="8FE991"/>
          </a:solidFill>
          <a:ln w="9525">
            <a:solidFill>
              <a:srgbClr val="00CC00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196975" y="2024063"/>
            <a:ext cx="1228725" cy="776287"/>
          </a:xfrm>
          <a:prstGeom prst="rect">
            <a:avLst/>
          </a:prstGeom>
          <a:solidFill>
            <a:srgbClr val="84E886"/>
          </a:solidFill>
          <a:ln w="9525">
            <a:solidFill>
              <a:srgbClr val="00CC00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391" name="Freeform 7"/>
          <p:cNvSpPr/>
          <p:nvPr/>
        </p:nvSpPr>
        <p:spPr bwMode="auto">
          <a:xfrm>
            <a:off x="1196975" y="2787650"/>
            <a:ext cx="890588" cy="919163"/>
          </a:xfrm>
          <a:custGeom>
            <a:avLst/>
            <a:gdLst>
              <a:gd name="T0" fmla="*/ 0 w 747"/>
              <a:gd name="T1" fmla="*/ 0 h 729"/>
              <a:gd name="T2" fmla="*/ 747 w 747"/>
              <a:gd name="T3" fmla="*/ 729 h 729"/>
            </a:gdLst>
            <a:ahLst/>
            <a:cxnLst>
              <a:cxn ang="0">
                <a:pos x="747" y="729"/>
              </a:cxn>
              <a:cxn ang="0">
                <a:pos x="0" y="0"/>
              </a:cxn>
            </a:cxnLst>
            <a:rect l="T0" t="T1" r="T2" b="T3"/>
            <a:pathLst>
              <a:path w="747" h="729">
                <a:moveTo>
                  <a:pt x="747" y="729"/>
                </a:move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FF0000"/>
            </a:solidFill>
            <a:bevel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2" name="Freeform 8"/>
          <p:cNvSpPr/>
          <p:nvPr/>
        </p:nvSpPr>
        <p:spPr bwMode="auto">
          <a:xfrm>
            <a:off x="2422525" y="2800350"/>
            <a:ext cx="885825" cy="904875"/>
          </a:xfrm>
          <a:custGeom>
            <a:avLst/>
            <a:gdLst>
              <a:gd name="T0" fmla="*/ 0 w 732"/>
              <a:gd name="T1" fmla="*/ 0 h 732"/>
              <a:gd name="T2" fmla="*/ 732 w 732"/>
              <a:gd name="T3" fmla="*/ 732 h 732"/>
            </a:gdLst>
            <a:ahLst/>
            <a:cxnLst>
              <a:cxn ang="0">
                <a:pos x="732" y="732"/>
              </a:cxn>
              <a:cxn ang="0">
                <a:pos x="0" y="0"/>
              </a:cxn>
            </a:cxnLst>
            <a:rect l="T0" t="T1" r="T2" b="T3"/>
            <a:pathLst>
              <a:path w="732" h="732">
                <a:moveTo>
                  <a:pt x="732" y="732"/>
                </a:move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FF0000"/>
            </a:solidFill>
            <a:bevel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3" name="Freeform 9"/>
          <p:cNvSpPr/>
          <p:nvPr/>
        </p:nvSpPr>
        <p:spPr bwMode="auto">
          <a:xfrm>
            <a:off x="1195388" y="2019300"/>
            <a:ext cx="901700" cy="903288"/>
          </a:xfrm>
          <a:custGeom>
            <a:avLst/>
            <a:gdLst>
              <a:gd name="T0" fmla="*/ 0 w 751"/>
              <a:gd name="T1" fmla="*/ 0 h 734"/>
              <a:gd name="T2" fmla="*/ 751 w 751"/>
              <a:gd name="T3" fmla="*/ 734 h 734"/>
            </a:gdLst>
            <a:ahLst/>
            <a:cxnLst>
              <a:cxn ang="0">
                <a:pos x="751" y="734"/>
              </a:cxn>
              <a:cxn ang="0">
                <a:pos x="0" y="0"/>
              </a:cxn>
            </a:cxnLst>
            <a:rect l="T0" t="T1" r="T2" b="T3"/>
            <a:pathLst>
              <a:path w="751" h="734">
                <a:moveTo>
                  <a:pt x="751" y="734"/>
                </a:moveTo>
                <a:lnTo>
                  <a:pt x="0" y="0"/>
                </a:lnTo>
              </a:path>
            </a:pathLst>
          </a:custGeom>
          <a:noFill/>
          <a:ln w="12700" cmpd="sng">
            <a:solidFill>
              <a:srgbClr val="FF0000"/>
            </a:solidFill>
            <a:bevel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H="1" flipV="1">
            <a:off x="2420938" y="2027238"/>
            <a:ext cx="1160462" cy="11652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3581400" y="3173413"/>
            <a:ext cx="13509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Freeform 12"/>
          <p:cNvSpPr/>
          <p:nvPr/>
        </p:nvSpPr>
        <p:spPr bwMode="auto">
          <a:xfrm>
            <a:off x="3311525" y="3687763"/>
            <a:ext cx="1346200" cy="12700"/>
          </a:xfrm>
          <a:custGeom>
            <a:avLst/>
            <a:gdLst>
              <a:gd name="T0" fmla="*/ 0 w 848"/>
              <a:gd name="T1" fmla="*/ 0 h 8"/>
              <a:gd name="T2" fmla="*/ 848 w 848"/>
              <a:gd name="T3" fmla="*/ 8 h 8"/>
            </a:gdLst>
            <a:ahLst/>
            <a:cxnLst>
              <a:cxn ang="0">
                <a:pos x="0" y="0"/>
              </a:cxn>
              <a:cxn ang="0">
                <a:pos x="848" y="8"/>
              </a:cxn>
            </a:cxnLst>
            <a:rect l="T0" t="T1" r="T2" b="T3"/>
            <a:pathLst>
              <a:path w="848" h="8">
                <a:moveTo>
                  <a:pt x="0" y="0"/>
                </a:moveTo>
                <a:lnTo>
                  <a:pt x="848" y="8"/>
                </a:lnTo>
              </a:path>
            </a:pathLst>
          </a:custGeom>
          <a:noFill/>
          <a:ln w="12700" cmpd="sng">
            <a:solidFill>
              <a:srgbClr val="FF0000"/>
            </a:solidFill>
            <a:bevel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V="1">
            <a:off x="3581400" y="3957638"/>
            <a:ext cx="13509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3311525" y="2922588"/>
            <a:ext cx="13509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2087563" y="3687763"/>
            <a:ext cx="0" cy="1123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400" name="Freeform 16"/>
          <p:cNvSpPr/>
          <p:nvPr/>
        </p:nvSpPr>
        <p:spPr bwMode="auto">
          <a:xfrm>
            <a:off x="2347913" y="3967163"/>
            <a:ext cx="4762" cy="1119187"/>
          </a:xfrm>
          <a:custGeom>
            <a:avLst/>
            <a:gdLst>
              <a:gd name="T0" fmla="*/ 0 w 3"/>
              <a:gd name="T1" fmla="*/ 0 h 705"/>
              <a:gd name="T2" fmla="*/ 3 w 3"/>
              <a:gd name="T3" fmla="*/ 705 h 705"/>
            </a:gdLst>
            <a:ahLst/>
            <a:cxnLst>
              <a:cxn ang="0">
                <a:pos x="0" y="0"/>
              </a:cxn>
              <a:cxn ang="0">
                <a:pos x="3" y="705"/>
              </a:cxn>
            </a:cxnLst>
            <a:rect l="T0" t="T1" r="T2" b="T3"/>
            <a:pathLst>
              <a:path w="3" h="705">
                <a:moveTo>
                  <a:pt x="0" y="0"/>
                </a:moveTo>
                <a:lnTo>
                  <a:pt x="3" y="705"/>
                </a:lnTo>
              </a:path>
            </a:pathLst>
          </a:custGeom>
          <a:noFill/>
          <a:ln w="12700" cmpd="sng">
            <a:solidFill>
              <a:srgbClr val="FF0000"/>
            </a:solidFill>
            <a:bevel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401" name="Freeform 17"/>
          <p:cNvSpPr/>
          <p:nvPr/>
        </p:nvSpPr>
        <p:spPr bwMode="auto">
          <a:xfrm>
            <a:off x="3563938" y="3957638"/>
            <a:ext cx="4762" cy="1100137"/>
          </a:xfrm>
          <a:custGeom>
            <a:avLst/>
            <a:gdLst>
              <a:gd name="T0" fmla="*/ 0 w 3"/>
              <a:gd name="T1" fmla="*/ 0 h 693"/>
              <a:gd name="T2" fmla="*/ 3 w 3"/>
              <a:gd name="T3" fmla="*/ 693 h 693"/>
            </a:gdLst>
            <a:ahLst/>
            <a:cxnLst>
              <a:cxn ang="0">
                <a:pos x="3" y="0"/>
              </a:cxn>
              <a:cxn ang="0">
                <a:pos x="0" y="693"/>
              </a:cxn>
            </a:cxnLst>
            <a:rect l="T0" t="T1" r="T2" b="T3"/>
            <a:pathLst>
              <a:path w="3" h="693">
                <a:moveTo>
                  <a:pt x="3" y="0"/>
                </a:moveTo>
                <a:lnTo>
                  <a:pt x="0" y="693"/>
                </a:lnTo>
              </a:path>
            </a:pathLst>
          </a:custGeom>
          <a:noFill/>
          <a:ln w="12700" cmpd="sng">
            <a:solidFill>
              <a:srgbClr val="FF0000"/>
            </a:solidFill>
            <a:bevel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3311525" y="3687763"/>
            <a:ext cx="0" cy="1123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7840663" y="2022475"/>
            <a:ext cx="720725" cy="7794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 rot="10800000">
            <a:off x="5876925" y="3505200"/>
            <a:ext cx="1228725" cy="7223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1254125" y="1476375"/>
            <a:ext cx="12144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主视图</a:t>
            </a:r>
            <a:endParaRPr lang="zh-CN" altLang="en-US" sz="2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6057900" y="1656080"/>
            <a:ext cx="17132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主视图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6072505" y="4183380"/>
            <a:ext cx="15792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俯视图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7651750" y="1600835"/>
            <a:ext cx="17183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0">
                <a:latin typeface="Arial" panose="020B0604020202020204" pitchFamily="34" charset="0"/>
              </a:rPr>
              <a:t>左视图</a:t>
            </a:r>
            <a:endParaRPr lang="zh-CN" altLang="en-US" sz="3200" b="0">
              <a:latin typeface="Arial" panose="020B0604020202020204" pitchFamily="34" charset="0"/>
            </a:endParaRP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3222625" y="1976438"/>
            <a:ext cx="10350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正面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6410" name="Picture 26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0475" y="1130300"/>
            <a:ext cx="581025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1" name="Picture 27" descr="TRU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774700" y="2640013"/>
            <a:ext cx="5810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2" name="Picture 28" descr="TRPRE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813582">
            <a:off x="2635250" y="4484688"/>
            <a:ext cx="18954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3" name="Rectangle 32"/>
          <p:cNvSpPr>
            <a:spLocks noChangeArrowheads="1"/>
          </p:cNvSpPr>
          <p:nvPr/>
        </p:nvSpPr>
        <p:spPr bwMode="auto">
          <a:xfrm>
            <a:off x="5886450" y="2032000"/>
            <a:ext cx="1228725" cy="7762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2" name="Group 33"/>
          <p:cNvGrpSpPr/>
          <p:nvPr/>
        </p:nvGrpSpPr>
        <p:grpSpPr bwMode="auto">
          <a:xfrm>
            <a:off x="7131050" y="2016125"/>
            <a:ext cx="682625" cy="781050"/>
            <a:chOff x="0" y="0"/>
            <a:chExt cx="430" cy="492"/>
          </a:xfrm>
        </p:grpSpPr>
        <p:sp>
          <p:nvSpPr>
            <p:cNvPr id="16415" name="Line 34"/>
            <p:cNvSpPr>
              <a:spLocks noChangeShapeType="1"/>
            </p:cNvSpPr>
            <p:nvPr/>
          </p:nvSpPr>
          <p:spPr bwMode="auto">
            <a:xfrm>
              <a:off x="6" y="0"/>
              <a:ext cx="17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16" name="Line 35"/>
            <p:cNvSpPr>
              <a:spLocks noChangeShapeType="1"/>
            </p:cNvSpPr>
            <p:nvPr/>
          </p:nvSpPr>
          <p:spPr bwMode="auto">
            <a:xfrm>
              <a:off x="0" y="492"/>
              <a:ext cx="17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17" name="Line 36"/>
            <p:cNvSpPr>
              <a:spLocks noChangeShapeType="1"/>
            </p:cNvSpPr>
            <p:nvPr/>
          </p:nvSpPr>
          <p:spPr bwMode="auto">
            <a:xfrm>
              <a:off x="233" y="0"/>
              <a:ext cx="17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18" name="Line 37"/>
            <p:cNvSpPr>
              <a:spLocks noChangeShapeType="1"/>
            </p:cNvSpPr>
            <p:nvPr/>
          </p:nvSpPr>
          <p:spPr bwMode="auto">
            <a:xfrm>
              <a:off x="260" y="492"/>
              <a:ext cx="17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19" name="Line 38"/>
            <p:cNvSpPr>
              <a:spLocks noChangeShapeType="1"/>
            </p:cNvSpPr>
            <p:nvPr/>
          </p:nvSpPr>
          <p:spPr bwMode="auto">
            <a:xfrm>
              <a:off x="91" y="0"/>
              <a:ext cx="0" cy="48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0" name="Line 39"/>
            <p:cNvSpPr>
              <a:spLocks noChangeShapeType="1"/>
            </p:cNvSpPr>
            <p:nvPr/>
          </p:nvSpPr>
          <p:spPr bwMode="auto">
            <a:xfrm>
              <a:off x="328" y="3"/>
              <a:ext cx="0" cy="48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1" name="Text Box 40"/>
            <p:cNvSpPr txBox="1">
              <a:spLocks noChangeArrowheads="1"/>
            </p:cNvSpPr>
            <p:nvPr/>
          </p:nvSpPr>
          <p:spPr bwMode="auto">
            <a:xfrm>
              <a:off x="66" y="106"/>
              <a:ext cx="20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>
                  <a:latin typeface="Arial" panose="020B0604020202020204" pitchFamily="34" charset="0"/>
                </a:rPr>
                <a:t>高</a:t>
              </a:r>
              <a:endParaRPr lang="zh-CN" altLang="en-US" sz="320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41"/>
          <p:cNvGrpSpPr/>
          <p:nvPr/>
        </p:nvGrpSpPr>
        <p:grpSpPr bwMode="auto">
          <a:xfrm>
            <a:off x="5873750" y="2832100"/>
            <a:ext cx="1238250" cy="644525"/>
            <a:chOff x="0" y="0"/>
            <a:chExt cx="780" cy="406"/>
          </a:xfrm>
        </p:grpSpPr>
        <p:sp>
          <p:nvSpPr>
            <p:cNvPr id="16423" name="Line 42"/>
            <p:cNvSpPr>
              <a:spLocks noChangeShapeType="1"/>
            </p:cNvSpPr>
            <p:nvPr/>
          </p:nvSpPr>
          <p:spPr bwMode="auto">
            <a:xfrm>
              <a:off x="2" y="0"/>
              <a:ext cx="0" cy="14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4" name="Line 43"/>
            <p:cNvSpPr>
              <a:spLocks noChangeShapeType="1"/>
            </p:cNvSpPr>
            <p:nvPr/>
          </p:nvSpPr>
          <p:spPr bwMode="auto">
            <a:xfrm>
              <a:off x="780" y="0"/>
              <a:ext cx="0" cy="14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5" name="Line 44"/>
            <p:cNvSpPr>
              <a:spLocks noChangeShapeType="1"/>
            </p:cNvSpPr>
            <p:nvPr/>
          </p:nvSpPr>
          <p:spPr bwMode="auto">
            <a:xfrm>
              <a:off x="777" y="264"/>
              <a:ext cx="0" cy="14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6" name="Line 45"/>
            <p:cNvSpPr>
              <a:spLocks noChangeShapeType="1"/>
            </p:cNvSpPr>
            <p:nvPr/>
          </p:nvSpPr>
          <p:spPr bwMode="auto">
            <a:xfrm>
              <a:off x="0" y="264"/>
              <a:ext cx="0" cy="14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7" name="Line 46"/>
            <p:cNvSpPr>
              <a:spLocks noChangeShapeType="1"/>
            </p:cNvSpPr>
            <p:nvPr/>
          </p:nvSpPr>
          <p:spPr bwMode="auto">
            <a:xfrm>
              <a:off x="2" y="57"/>
              <a:ext cx="76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8" name="Line 47"/>
            <p:cNvSpPr>
              <a:spLocks noChangeShapeType="1"/>
            </p:cNvSpPr>
            <p:nvPr/>
          </p:nvSpPr>
          <p:spPr bwMode="auto">
            <a:xfrm>
              <a:off x="2" y="340"/>
              <a:ext cx="76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29" name="Text Box 48"/>
            <p:cNvSpPr txBox="1">
              <a:spLocks noChangeArrowheads="1"/>
            </p:cNvSpPr>
            <p:nvPr/>
          </p:nvSpPr>
          <p:spPr bwMode="auto">
            <a:xfrm>
              <a:off x="257" y="57"/>
              <a:ext cx="31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>
                  <a:latin typeface="Arial" panose="020B0604020202020204" pitchFamily="34" charset="0"/>
                </a:rPr>
                <a:t>长</a:t>
              </a:r>
              <a:endParaRPr lang="zh-CN" altLang="en-US" sz="320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49"/>
          <p:cNvGrpSpPr/>
          <p:nvPr/>
        </p:nvGrpSpPr>
        <p:grpSpPr bwMode="auto">
          <a:xfrm>
            <a:off x="7119938" y="2809875"/>
            <a:ext cx="1444625" cy="1417638"/>
            <a:chOff x="0" y="0"/>
            <a:chExt cx="910" cy="893"/>
          </a:xfrm>
        </p:grpSpPr>
        <p:grpSp>
          <p:nvGrpSpPr>
            <p:cNvPr id="5" name="Group 50"/>
            <p:cNvGrpSpPr/>
            <p:nvPr/>
          </p:nvGrpSpPr>
          <p:grpSpPr bwMode="auto">
            <a:xfrm>
              <a:off x="0" y="0"/>
              <a:ext cx="910" cy="889"/>
              <a:chOff x="0" y="0"/>
              <a:chExt cx="910" cy="889"/>
            </a:xfrm>
          </p:grpSpPr>
          <p:sp>
            <p:nvSpPr>
              <p:cNvPr id="16432" name="Arc 51"/>
              <p:cNvSpPr/>
              <p:nvPr/>
            </p:nvSpPr>
            <p:spPr bwMode="auto">
              <a:xfrm rot="5400000">
                <a:off x="7" y="-6"/>
                <a:ext cx="438" cy="451"/>
              </a:xfrm>
              <a:custGeom>
                <a:avLst/>
                <a:gdLst>
                  <a:gd name="T0" fmla="*/ 0 w 21600"/>
                  <a:gd name="T1" fmla="*/ 0 h 21600"/>
                  <a:gd name="T2" fmla="*/ 21600 w 21600"/>
                  <a:gd name="T3" fmla="*/ 21600 h 21600"/>
                </a:gdLst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0" t="T1" r="T2" b="T3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accent2"/>
                </a:solidFill>
                <a:bevel/>
              </a:ln>
            </p:spPr>
            <p:txBody>
              <a:bodyPr rot="10800000" vert="eaVert" wrap="none" anchor="ctr"/>
              <a:lstStyle/>
              <a:p>
                <a:endParaRPr lang="zh-CN" altLang="en-US" sz="3200"/>
              </a:p>
            </p:txBody>
          </p:sp>
          <p:sp>
            <p:nvSpPr>
              <p:cNvPr id="16433" name="Arc 52"/>
              <p:cNvSpPr/>
              <p:nvPr/>
            </p:nvSpPr>
            <p:spPr bwMode="auto">
              <a:xfrm flipV="1">
                <a:off x="0" y="0"/>
                <a:ext cx="910" cy="889"/>
              </a:xfrm>
              <a:custGeom>
                <a:avLst/>
                <a:gdLst>
                  <a:gd name="T0" fmla="*/ 0 w 21813"/>
                  <a:gd name="T1" fmla="*/ 0 h 21816"/>
                  <a:gd name="T2" fmla="*/ 21813 w 21813"/>
                  <a:gd name="T3" fmla="*/ 21816 h 21816"/>
                </a:gdLst>
                <a:ahLst/>
                <a:cxnLst>
                  <a:cxn ang="0">
                    <a:pos x="0" y="1"/>
                  </a:cxn>
                  <a:cxn ang="0">
                    <a:pos x="213" y="0"/>
                  </a:cxn>
                  <a:cxn ang="0">
                    <a:pos x="21813" y="21600"/>
                  </a:cxn>
                  <a:cxn ang="0">
                    <a:pos x="21811" y="21815"/>
                  </a:cxn>
                  <a:cxn ang="0">
                    <a:pos x="0" y="1"/>
                  </a:cxn>
                  <a:cxn ang="0">
                    <a:pos x="213" y="0"/>
                  </a:cxn>
                  <a:cxn ang="0">
                    <a:pos x="21813" y="21600"/>
                  </a:cxn>
                  <a:cxn ang="0">
                    <a:pos x="21811" y="21815"/>
                  </a:cxn>
                  <a:cxn ang="0">
                    <a:pos x="213" y="21600"/>
                  </a:cxn>
                  <a:cxn ang="0">
                    <a:pos x="0" y="1"/>
                  </a:cxn>
                </a:cxnLst>
                <a:rect l="T0" t="T1" r="T2" b="T3"/>
                <a:pathLst>
                  <a:path w="21813" h="21816" fill="none" extrusionOk="0">
                    <a:moveTo>
                      <a:pt x="0" y="1"/>
                    </a:moveTo>
                    <a:cubicBezTo>
                      <a:pt x="70" y="0"/>
                      <a:pt x="141" y="-1"/>
                      <a:pt x="213" y="0"/>
                    </a:cubicBezTo>
                    <a:cubicBezTo>
                      <a:pt x="12142" y="0"/>
                      <a:pt x="21813" y="9670"/>
                      <a:pt x="21813" y="21600"/>
                    </a:cubicBezTo>
                    <a:cubicBezTo>
                      <a:pt x="21813" y="21672"/>
                      <a:pt x="21812" y="21744"/>
                      <a:pt x="21811" y="21815"/>
                    </a:cubicBezTo>
                  </a:path>
                  <a:path w="21813" h="21816" stroke="0" extrusionOk="0">
                    <a:moveTo>
                      <a:pt x="0" y="1"/>
                    </a:moveTo>
                    <a:cubicBezTo>
                      <a:pt x="70" y="0"/>
                      <a:pt x="141" y="-1"/>
                      <a:pt x="213" y="0"/>
                    </a:cubicBezTo>
                    <a:cubicBezTo>
                      <a:pt x="12142" y="0"/>
                      <a:pt x="21813" y="9670"/>
                      <a:pt x="21813" y="21600"/>
                    </a:cubicBezTo>
                    <a:cubicBezTo>
                      <a:pt x="21813" y="21672"/>
                      <a:pt x="21812" y="21744"/>
                      <a:pt x="21811" y="21815"/>
                    </a:cubicBezTo>
                    <a:lnTo>
                      <a:pt x="213" y="21600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accent2"/>
                </a:solidFill>
                <a:bevel/>
              </a:ln>
            </p:spPr>
            <p:txBody>
              <a:bodyPr rot="10800000" wrap="none"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34" name="Line 53"/>
            <p:cNvSpPr>
              <a:spLocks noChangeShapeType="1"/>
            </p:cNvSpPr>
            <p:nvPr/>
          </p:nvSpPr>
          <p:spPr bwMode="auto">
            <a:xfrm>
              <a:off x="436" y="71"/>
              <a:ext cx="45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35" name="Line 54"/>
            <p:cNvSpPr>
              <a:spLocks noChangeShapeType="1"/>
            </p:cNvSpPr>
            <p:nvPr/>
          </p:nvSpPr>
          <p:spPr bwMode="auto">
            <a:xfrm>
              <a:off x="96" y="439"/>
              <a:ext cx="0" cy="45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36" name="Text Box 55"/>
            <p:cNvSpPr txBox="1">
              <a:spLocks noChangeArrowheads="1"/>
            </p:cNvSpPr>
            <p:nvPr/>
          </p:nvSpPr>
          <p:spPr bwMode="auto">
            <a:xfrm>
              <a:off x="68" y="520"/>
              <a:ext cx="255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>
                  <a:latin typeface="Arial" panose="020B0604020202020204" pitchFamily="34" charset="0"/>
                </a:rPr>
                <a:t>宽</a:t>
              </a:r>
              <a:endParaRPr lang="zh-CN" altLang="en-US" sz="3200">
                <a:latin typeface="Arial" panose="020B0604020202020204" pitchFamily="34" charset="0"/>
              </a:endParaRPr>
            </a:p>
          </p:txBody>
        </p:sp>
        <p:sp>
          <p:nvSpPr>
            <p:cNvPr id="16437" name="Text Box 56"/>
            <p:cNvSpPr txBox="1">
              <a:spLocks noChangeArrowheads="1"/>
            </p:cNvSpPr>
            <p:nvPr/>
          </p:nvSpPr>
          <p:spPr bwMode="auto">
            <a:xfrm>
              <a:off x="538" y="23"/>
              <a:ext cx="255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>
                  <a:latin typeface="Arial" panose="020B0604020202020204" pitchFamily="34" charset="0"/>
                </a:rPr>
                <a:t>宽</a:t>
              </a:r>
              <a:endParaRPr lang="zh-CN" altLang="en-US" sz="3200">
                <a:latin typeface="Arial" panose="020B0604020202020204" pitchFamily="34" charset="0"/>
              </a:endParaRPr>
            </a:p>
          </p:txBody>
        </p:sp>
      </p:grpSp>
      <p:sp>
        <p:nvSpPr>
          <p:cNvPr id="16438" name="WordArt 57"/>
          <p:cNvSpPr>
            <a:spLocks noChangeArrowheads="1" noChangeShapeType="1" noTextEdit="1"/>
          </p:cNvSpPr>
          <p:nvPr/>
        </p:nvSpPr>
        <p:spPr bwMode="auto">
          <a:xfrm>
            <a:off x="4656138" y="2395538"/>
            <a:ext cx="314325" cy="674687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294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左视图</a:t>
            </a:r>
            <a:endParaRPr lang="zh-CN" altLang="en-US" sz="3600">
              <a:ln w="9525">
                <a:solidFill>
                  <a:srgbClr val="0000FF"/>
                </a:solidFill>
                <a:round/>
              </a:ln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39" name="WordArt 58"/>
          <p:cNvSpPr>
            <a:spLocks noChangeArrowheads="1" noChangeShapeType="1" noTextEdit="1"/>
          </p:cNvSpPr>
          <p:nvPr/>
        </p:nvSpPr>
        <p:spPr bwMode="auto">
          <a:xfrm>
            <a:off x="4973638" y="3268663"/>
            <a:ext cx="334962" cy="765175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53241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侧面</a:t>
            </a:r>
            <a:endParaRPr lang="zh-CN" altLang="en-US" sz="360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68686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40" name="WordArt 59"/>
          <p:cNvSpPr>
            <a:spLocks noChangeArrowheads="1" noChangeShapeType="1" noTextEdit="1"/>
          </p:cNvSpPr>
          <p:nvPr/>
        </p:nvSpPr>
        <p:spPr bwMode="auto">
          <a:xfrm>
            <a:off x="1241425" y="4767263"/>
            <a:ext cx="763588" cy="31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水平面</a:t>
            </a:r>
            <a:endParaRPr lang="zh-CN" altLang="en-US" sz="360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41" name="WordArt 60"/>
          <p:cNvSpPr>
            <a:spLocks noChangeArrowheads="1" noChangeShapeType="1" noTextEdit="1"/>
          </p:cNvSpPr>
          <p:nvPr/>
        </p:nvSpPr>
        <p:spPr bwMode="auto">
          <a:xfrm>
            <a:off x="2276475" y="4497388"/>
            <a:ext cx="868363" cy="269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俯视图</a:t>
            </a:r>
            <a:endParaRPr lang="zh-CN" altLang="en-US" sz="3600">
              <a:ln w="9525">
                <a:solidFill>
                  <a:schemeClr val="tx2"/>
                </a:solidFill>
                <a:round/>
              </a:ln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Group 61"/>
          <p:cNvGrpSpPr/>
          <p:nvPr/>
        </p:nvGrpSpPr>
        <p:grpSpPr bwMode="auto">
          <a:xfrm>
            <a:off x="2084388" y="2922588"/>
            <a:ext cx="1500187" cy="1050925"/>
            <a:chOff x="0" y="0"/>
            <a:chExt cx="945" cy="662"/>
          </a:xfrm>
        </p:grpSpPr>
        <p:grpSp>
          <p:nvGrpSpPr>
            <p:cNvPr id="7" name="Group 62"/>
            <p:cNvGrpSpPr/>
            <p:nvPr/>
          </p:nvGrpSpPr>
          <p:grpSpPr bwMode="auto">
            <a:xfrm>
              <a:off x="0" y="0"/>
              <a:ext cx="945" cy="662"/>
              <a:chOff x="0" y="0"/>
              <a:chExt cx="945" cy="662"/>
            </a:xfrm>
          </p:grpSpPr>
          <p:grpSp>
            <p:nvGrpSpPr>
              <p:cNvPr id="8" name="AutoShape 63"/>
              <p:cNvGrpSpPr/>
              <p:nvPr/>
            </p:nvGrpSpPr>
            <p:grpSpPr bwMode="auto">
              <a:xfrm>
                <a:off x="-11" y="494"/>
                <a:ext cx="968" cy="173"/>
                <a:chOff x="0" y="0"/>
                <a:chExt cx="1536192" cy="274320"/>
              </a:xfrm>
            </p:grpSpPr>
            <p:pic>
              <p:nvPicPr>
                <p:cNvPr id="16445" name="AutoShape 63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36192" cy="274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46" name="Text Box 62"/>
                <p:cNvSpPr txBox="1">
                  <a:spLocks noChangeArrowheads="1"/>
                </p:cNvSpPr>
                <p:nvPr/>
              </p:nvSpPr>
              <p:spPr bwMode="auto">
                <a:xfrm>
                  <a:off x="256227" y="45025"/>
                  <a:ext cx="1026596" cy="1807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9" name="AutoShape 64"/>
              <p:cNvGrpSpPr/>
              <p:nvPr/>
            </p:nvGrpSpPr>
            <p:grpSpPr bwMode="auto">
              <a:xfrm>
                <a:off x="772" y="-13"/>
                <a:ext cx="173" cy="684"/>
                <a:chOff x="0" y="0"/>
                <a:chExt cx="274320" cy="1085088"/>
              </a:xfrm>
            </p:grpSpPr>
            <p:pic>
              <p:nvPicPr>
                <p:cNvPr id="16448" name="AutoShape 64"/>
                <p:cNvPicPr>
                  <a:picLocks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274320" cy="10850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49" name="Text Box 65"/>
                <p:cNvSpPr txBox="1">
                  <a:spLocks noChangeArrowheads="1"/>
                </p:cNvSpPr>
                <p:nvPr/>
              </p:nvSpPr>
              <p:spPr bwMode="auto">
                <a:xfrm rot="5400000">
                  <a:off x="-192546" y="459988"/>
                  <a:ext cx="656174" cy="1647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10" name="AutoShape 65"/>
              <p:cNvGrpSpPr/>
              <p:nvPr/>
            </p:nvGrpSpPr>
            <p:grpSpPr bwMode="auto">
              <a:xfrm>
                <a:off x="-4" y="-2"/>
                <a:ext cx="948" cy="660"/>
                <a:chOff x="0" y="0"/>
                <a:chExt cx="1505712" cy="1048512"/>
              </a:xfrm>
            </p:grpSpPr>
            <p:pic>
              <p:nvPicPr>
                <p:cNvPr id="16451" name="AutoShape 65"/>
                <p:cNvPicPr>
                  <a:picLocks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05712" cy="10485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52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265208" y="265335"/>
                  <a:ext cx="1235869" cy="7786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11" name="AutoShape 66"/>
            <p:cNvGrpSpPr/>
            <p:nvPr/>
          </p:nvGrpSpPr>
          <p:grpSpPr bwMode="auto">
            <a:xfrm>
              <a:off x="-11" y="-5"/>
              <a:ext cx="968" cy="169"/>
              <a:chOff x="0" y="0"/>
              <a:chExt cx="1536192" cy="268224"/>
            </a:xfrm>
          </p:grpSpPr>
          <p:pic>
            <p:nvPicPr>
              <p:cNvPr id="16454" name="AutoShape 66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1536192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55" name="Text Box 71"/>
              <p:cNvSpPr txBox="1">
                <a:spLocks noChangeArrowheads="1"/>
              </p:cNvSpPr>
              <p:nvPr/>
            </p:nvSpPr>
            <p:spPr bwMode="auto">
              <a:xfrm>
                <a:off x="251191" y="48250"/>
                <a:ext cx="1031906" cy="1749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16456" name="AutoShape 67"/>
            <p:cNvSpPr>
              <a:spLocks noChangeArrowheads="1"/>
            </p:cNvSpPr>
            <p:nvPr/>
          </p:nvSpPr>
          <p:spPr bwMode="auto">
            <a:xfrm rot="5400000">
              <a:off x="-247" y="249"/>
              <a:ext cx="656" cy="162"/>
            </a:xfrm>
            <a:prstGeom prst="parallelogram">
              <a:avLst>
                <a:gd name="adj" fmla="val 101235"/>
              </a:avLst>
            </a:prstGeom>
            <a:gradFill rotWithShape="1">
              <a:gsLst>
                <a:gs pos="0">
                  <a:srgbClr val="3366FF">
                    <a:alpha val="12999"/>
                  </a:srgbClr>
                </a:gs>
                <a:gs pos="25000">
                  <a:srgbClr val="01A78F">
                    <a:alpha val="12999"/>
                  </a:srgbClr>
                </a:gs>
                <a:gs pos="50000">
                  <a:srgbClr val="FFFF00">
                    <a:alpha val="12999"/>
                  </a:srgbClr>
                </a:gs>
                <a:gs pos="75000">
                  <a:srgbClr val="FF6633">
                    <a:alpha val="12999"/>
                  </a:srgbClr>
                </a:gs>
                <a:gs pos="100000">
                  <a:srgbClr val="FF3399">
                    <a:alpha val="12999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6699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-0.00394 L -0.51511 -0.00394 " pathEditMode="relative" rAng="0" ptsTypes="AA">
                                      <p:cBhvr>
                                        <p:cTn id="158" dur="1000" spd="-999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-0.37466 0.15185 " pathEditMode="relative" rAng="0" ptsTypes="AA">
                                      <p:cBhvr>
                                        <p:cTn id="168" dur="1000" spd="-999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92 L -0.40365 0.15648 " pathEditMode="relative" rAng="0" ptsTypes="AA">
                                      <p:cBhvr>
                                        <p:cTn id="178" dur="1000" spd="-999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 autoUpdateAnimBg="0"/>
      <p:bldP spid="16389" grpId="0" bldLvl="0" animBg="1" autoUpdateAnimBg="0"/>
      <p:bldP spid="16390" grpId="0" bldLvl="0" animBg="1" autoUpdateAnimBg="0"/>
      <p:bldP spid="16391" grpId="0" bldLvl="0" animBg="1"/>
      <p:bldP spid="16392" grpId="0" bldLvl="0" animBg="1"/>
      <p:bldP spid="16393" grpId="0" bldLvl="0" animBg="1"/>
      <p:bldP spid="16394" grpId="0" bldLvl="0" animBg="1"/>
      <p:bldP spid="16395" grpId="0" bldLvl="0" animBg="1"/>
      <p:bldP spid="16396" grpId="0" bldLvl="0" animBg="1"/>
      <p:bldP spid="16397" grpId="0" bldLvl="0" animBg="1"/>
      <p:bldP spid="16398" grpId="0" bldLvl="0" animBg="1"/>
      <p:bldP spid="16399" grpId="0" bldLvl="0" animBg="1"/>
      <p:bldP spid="16400" grpId="0" bldLvl="0" animBg="1"/>
      <p:bldP spid="16401" grpId="0" bldLvl="0" animBg="1"/>
      <p:bldP spid="16402" grpId="0" bldLvl="0" animBg="1"/>
      <p:bldP spid="16403" grpId="0" bldLvl="0" animBg="1" autoUpdateAnimBg="0"/>
      <p:bldP spid="16403" grpId="1" bldLvl="0" animBg="1" autoUpdateAnimBg="0"/>
      <p:bldP spid="16404" grpId="0" bldLvl="0" animBg="1" autoUpdateAnimBg="0"/>
      <p:bldP spid="16404" grpId="1" bldLvl="0" animBg="1" autoUpdateAnimBg="0"/>
      <p:bldP spid="16405" grpId="0" autoUpdateAnimBg="0"/>
      <p:bldP spid="16406" grpId="0" autoUpdateAnimBg="0"/>
      <p:bldP spid="16407" grpId="0" autoUpdateAnimBg="0"/>
      <p:bldP spid="16408" grpId="0" autoUpdateAnimBg="0"/>
      <p:bldP spid="16413" grpId="0" bldLvl="0" animBg="1" autoUpdateAnimBg="0"/>
      <p:bldP spid="16413" grpId="1" bldLvl="0" animBg="1" autoUpdateAnimBg="0"/>
      <p:bldP spid="16438" grpId="0" animBg="1"/>
      <p:bldP spid="16439" grpId="0" animBg="1"/>
      <p:bldP spid="16440" grpId="0" animBg="1"/>
      <p:bldP spid="164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4775200" y="1754188"/>
            <a:ext cx="3846513" cy="3278188"/>
            <a:chOff x="0" y="0"/>
            <a:chExt cx="2423" cy="2065"/>
          </a:xfrm>
        </p:grpSpPr>
        <p:sp>
          <p:nvSpPr>
            <p:cNvPr id="17411" name="AutoShape 3" descr="画布"/>
            <p:cNvSpPr>
              <a:spLocks noChangeArrowheads="1"/>
            </p:cNvSpPr>
            <p:nvPr/>
          </p:nvSpPr>
          <p:spPr bwMode="auto">
            <a:xfrm>
              <a:off x="0" y="0"/>
              <a:ext cx="2240" cy="1956"/>
            </a:xfrm>
            <a:prstGeom prst="bevel">
              <a:avLst>
                <a:gd name="adj" fmla="val 131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12" name="Rectangle 4"/>
            <p:cNvSpPr>
              <a:spLocks noChangeArrowheads="1"/>
            </p:cNvSpPr>
            <p:nvPr/>
          </p:nvSpPr>
          <p:spPr bwMode="auto">
            <a:xfrm>
              <a:off x="1521" y="312"/>
              <a:ext cx="454" cy="49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 rot="10800000">
              <a:off x="284" y="1246"/>
              <a:ext cx="774" cy="45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rot="10800000" wrap="none" anchor="ctr"/>
            <a:lstStyle/>
            <a:p>
              <a:endParaRPr lang="zh-CN" altLang="en-US" sz="2400"/>
            </a:p>
          </p:txBody>
        </p:sp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215" y="0"/>
              <a:ext cx="960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 b="0">
                  <a:latin typeface="Arial" panose="020B0604020202020204" pitchFamily="34" charset="0"/>
                </a:rPr>
                <a:t>主视图</a:t>
              </a:r>
              <a:endParaRPr lang="zh-CN" altLang="en-US" sz="3200" b="0">
                <a:latin typeface="Arial" panose="020B0604020202020204" pitchFamily="34" charset="0"/>
              </a:endParaRPr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290" y="1697"/>
              <a:ext cx="950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 b="0">
                  <a:latin typeface="Arial" panose="020B0604020202020204" pitchFamily="34" charset="0"/>
                </a:rPr>
                <a:t>俯视图</a:t>
              </a:r>
              <a:endParaRPr lang="zh-CN" altLang="en-US" sz="3200" b="0">
                <a:latin typeface="Arial" panose="020B0604020202020204" pitchFamily="34" charset="0"/>
              </a:endParaRPr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1402" y="0"/>
              <a:ext cx="1021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 b="0">
                  <a:latin typeface="Arial" panose="020B0604020202020204" pitchFamily="34" charset="0"/>
                </a:rPr>
                <a:t>左视图</a:t>
              </a:r>
              <a:endParaRPr lang="zh-CN" altLang="en-US" sz="3200" b="0">
                <a:latin typeface="Arial" panose="020B0604020202020204" pitchFamily="34" charset="0"/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90" y="318"/>
              <a:ext cx="774" cy="48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3" name="Group 10"/>
            <p:cNvGrpSpPr/>
            <p:nvPr/>
          </p:nvGrpSpPr>
          <p:grpSpPr bwMode="auto">
            <a:xfrm>
              <a:off x="1074" y="308"/>
              <a:ext cx="430" cy="492"/>
              <a:chOff x="0" y="0"/>
              <a:chExt cx="430" cy="492"/>
            </a:xfrm>
          </p:grpSpPr>
          <p:sp>
            <p:nvSpPr>
              <p:cNvPr id="17419" name="Line 11"/>
              <p:cNvSpPr>
                <a:spLocks noChangeShapeType="1"/>
              </p:cNvSpPr>
              <p:nvPr/>
            </p:nvSpPr>
            <p:spPr bwMode="auto">
              <a:xfrm>
                <a:off x="6" y="0"/>
                <a:ext cx="170" cy="0"/>
              </a:xfrm>
              <a:prstGeom prst="line">
                <a:avLst/>
              </a:prstGeom>
              <a:noFill/>
              <a:ln w="63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0" name="Line 12"/>
              <p:cNvSpPr>
                <a:spLocks noChangeShapeType="1"/>
              </p:cNvSpPr>
              <p:nvPr/>
            </p:nvSpPr>
            <p:spPr bwMode="auto">
              <a:xfrm>
                <a:off x="0" y="492"/>
                <a:ext cx="17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1" name="Line 13"/>
              <p:cNvSpPr>
                <a:spLocks noChangeShapeType="1"/>
              </p:cNvSpPr>
              <p:nvPr/>
            </p:nvSpPr>
            <p:spPr bwMode="auto">
              <a:xfrm>
                <a:off x="233" y="0"/>
                <a:ext cx="170" cy="0"/>
              </a:xfrm>
              <a:prstGeom prst="line">
                <a:avLst/>
              </a:prstGeom>
              <a:noFill/>
              <a:ln w="63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2" name="Line 14"/>
              <p:cNvSpPr>
                <a:spLocks noChangeShapeType="1"/>
              </p:cNvSpPr>
              <p:nvPr/>
            </p:nvSpPr>
            <p:spPr bwMode="auto">
              <a:xfrm>
                <a:off x="260" y="492"/>
                <a:ext cx="17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3" name="Line 15"/>
              <p:cNvSpPr>
                <a:spLocks noChangeShapeType="1"/>
              </p:cNvSpPr>
              <p:nvPr/>
            </p:nvSpPr>
            <p:spPr bwMode="auto">
              <a:xfrm>
                <a:off x="91" y="0"/>
                <a:ext cx="0" cy="482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4" name="Line 16"/>
              <p:cNvSpPr>
                <a:spLocks noChangeShapeType="1"/>
              </p:cNvSpPr>
              <p:nvPr/>
            </p:nvSpPr>
            <p:spPr bwMode="auto">
              <a:xfrm>
                <a:off x="328" y="3"/>
                <a:ext cx="0" cy="482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5" name="Text Box 17"/>
              <p:cNvSpPr txBox="1">
                <a:spLocks noChangeArrowheads="1"/>
              </p:cNvSpPr>
              <p:nvPr/>
            </p:nvSpPr>
            <p:spPr bwMode="auto">
              <a:xfrm>
                <a:off x="66" y="106"/>
                <a:ext cx="200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50000"/>
                  </a:spcBef>
                </a:pPr>
                <a:r>
                  <a:rPr lang="zh-CN" altLang="en-US" sz="3200" b="0">
                    <a:latin typeface="Arial" panose="020B0604020202020204" pitchFamily="34" charset="0"/>
                  </a:rPr>
                  <a:t>高</a:t>
                </a:r>
                <a:endParaRPr lang="zh-CN" altLang="en-US" sz="3200" b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Group 18"/>
            <p:cNvGrpSpPr/>
            <p:nvPr/>
          </p:nvGrpSpPr>
          <p:grpSpPr bwMode="auto">
            <a:xfrm>
              <a:off x="282" y="822"/>
              <a:ext cx="780" cy="406"/>
              <a:chOff x="0" y="0"/>
              <a:chExt cx="780" cy="406"/>
            </a:xfrm>
          </p:grpSpPr>
          <p:sp>
            <p:nvSpPr>
              <p:cNvPr id="17427" name="Line 19"/>
              <p:cNvSpPr>
                <a:spLocks noChangeShapeType="1"/>
              </p:cNvSpPr>
              <p:nvPr/>
            </p:nvSpPr>
            <p:spPr bwMode="auto">
              <a:xfrm>
                <a:off x="2" y="0"/>
                <a:ext cx="0" cy="142"/>
              </a:xfrm>
              <a:prstGeom prst="line">
                <a:avLst/>
              </a:prstGeom>
              <a:noFill/>
              <a:ln w="63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8" name="Line 20"/>
              <p:cNvSpPr>
                <a:spLocks noChangeShapeType="1"/>
              </p:cNvSpPr>
              <p:nvPr/>
            </p:nvSpPr>
            <p:spPr bwMode="auto">
              <a:xfrm>
                <a:off x="780" y="0"/>
                <a:ext cx="0" cy="142"/>
              </a:xfrm>
              <a:prstGeom prst="line">
                <a:avLst/>
              </a:prstGeom>
              <a:noFill/>
              <a:ln w="63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29" name="Line 21"/>
              <p:cNvSpPr>
                <a:spLocks noChangeShapeType="1"/>
              </p:cNvSpPr>
              <p:nvPr/>
            </p:nvSpPr>
            <p:spPr bwMode="auto">
              <a:xfrm>
                <a:off x="777" y="264"/>
                <a:ext cx="0" cy="142"/>
              </a:xfrm>
              <a:prstGeom prst="line">
                <a:avLst/>
              </a:prstGeom>
              <a:noFill/>
              <a:ln w="63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30" name="Line 22"/>
              <p:cNvSpPr>
                <a:spLocks noChangeShapeType="1"/>
              </p:cNvSpPr>
              <p:nvPr/>
            </p:nvSpPr>
            <p:spPr bwMode="auto">
              <a:xfrm>
                <a:off x="0" y="264"/>
                <a:ext cx="0" cy="142"/>
              </a:xfrm>
              <a:prstGeom prst="line">
                <a:avLst/>
              </a:prstGeom>
              <a:noFill/>
              <a:ln w="6350">
                <a:solidFill>
                  <a:schemeClr val="accent2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31" name="Line 23"/>
              <p:cNvSpPr>
                <a:spLocks noChangeShapeType="1"/>
              </p:cNvSpPr>
              <p:nvPr/>
            </p:nvSpPr>
            <p:spPr bwMode="auto">
              <a:xfrm>
                <a:off x="2" y="57"/>
                <a:ext cx="766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32" name="Line 24"/>
              <p:cNvSpPr>
                <a:spLocks noChangeShapeType="1"/>
              </p:cNvSpPr>
              <p:nvPr/>
            </p:nvSpPr>
            <p:spPr bwMode="auto">
              <a:xfrm>
                <a:off x="2" y="340"/>
                <a:ext cx="766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33" name="Text Box 25"/>
              <p:cNvSpPr txBox="1">
                <a:spLocks noChangeArrowheads="1"/>
              </p:cNvSpPr>
              <p:nvPr/>
            </p:nvSpPr>
            <p:spPr bwMode="auto">
              <a:xfrm>
                <a:off x="257" y="57"/>
                <a:ext cx="312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50000"/>
                  </a:spcBef>
                </a:pPr>
                <a:r>
                  <a:rPr lang="zh-CN" altLang="en-US" sz="3200" b="0">
                    <a:latin typeface="Arial" panose="020B0604020202020204" pitchFamily="34" charset="0"/>
                  </a:rPr>
                  <a:t>长</a:t>
                </a:r>
                <a:endParaRPr lang="zh-CN" altLang="en-US" sz="3200" b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Group 26"/>
            <p:cNvGrpSpPr/>
            <p:nvPr/>
          </p:nvGrpSpPr>
          <p:grpSpPr bwMode="auto">
            <a:xfrm>
              <a:off x="1067" y="808"/>
              <a:ext cx="910" cy="893"/>
              <a:chOff x="0" y="0"/>
              <a:chExt cx="910" cy="893"/>
            </a:xfrm>
          </p:grpSpPr>
          <p:grpSp>
            <p:nvGrpSpPr>
              <p:cNvPr id="6" name="Group 27"/>
              <p:cNvGrpSpPr/>
              <p:nvPr/>
            </p:nvGrpSpPr>
            <p:grpSpPr bwMode="auto">
              <a:xfrm>
                <a:off x="0" y="0"/>
                <a:ext cx="910" cy="889"/>
                <a:chOff x="0" y="0"/>
                <a:chExt cx="910" cy="889"/>
              </a:xfrm>
            </p:grpSpPr>
            <p:sp>
              <p:nvSpPr>
                <p:cNvPr id="17436" name="Arc 28"/>
                <p:cNvSpPr/>
                <p:nvPr/>
              </p:nvSpPr>
              <p:spPr bwMode="auto">
                <a:xfrm rot="5400000">
                  <a:off x="7" y="-6"/>
                  <a:ext cx="438" cy="451"/>
                </a:xfrm>
                <a:custGeom>
                  <a:avLst/>
                  <a:gdLst>
                    <a:gd name="T0" fmla="*/ 0 w 21600"/>
                    <a:gd name="T1" fmla="*/ 0 h 21600"/>
                    <a:gd name="T2" fmla="*/ 21600 w 21600"/>
                    <a:gd name="T3" fmla="*/ 21600 h 21600"/>
                  </a:gdLst>
                  <a:ahLst/>
                  <a:cxnLst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0" y="21600"/>
                    </a:cxn>
                    <a:cxn ang="0">
                      <a:pos x="-1" y="0"/>
                    </a:cxn>
                  </a:cxnLst>
                  <a:rect l="T0" t="T1" r="T2" b="T3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 cmpd="sng">
                  <a:solidFill>
                    <a:schemeClr val="accent2"/>
                  </a:solidFill>
                  <a:bevel/>
                </a:ln>
              </p:spPr>
              <p:txBody>
                <a:bodyPr wrap="none" anchor="ctr"/>
                <a:lstStyle/>
                <a:p>
                  <a:endParaRPr lang="zh-CN" altLang="en-US" sz="3200"/>
                </a:p>
              </p:txBody>
            </p:sp>
            <p:sp>
              <p:nvSpPr>
                <p:cNvPr id="17437" name="Arc 29"/>
                <p:cNvSpPr/>
                <p:nvPr/>
              </p:nvSpPr>
              <p:spPr bwMode="auto">
                <a:xfrm flipV="1">
                  <a:off x="0" y="0"/>
                  <a:ext cx="910" cy="889"/>
                </a:xfrm>
                <a:custGeom>
                  <a:avLst/>
                  <a:gdLst>
                    <a:gd name="T0" fmla="*/ 0 w 21813"/>
                    <a:gd name="T1" fmla="*/ 0 h 21816"/>
                    <a:gd name="T2" fmla="*/ 21813 w 21813"/>
                    <a:gd name="T3" fmla="*/ 21816 h 21816"/>
                  </a:gdLst>
                  <a:ahLst/>
                  <a:cxnLst>
                    <a:cxn ang="0">
                      <a:pos x="0" y="1"/>
                    </a:cxn>
                    <a:cxn ang="0">
                      <a:pos x="213" y="0"/>
                    </a:cxn>
                    <a:cxn ang="0">
                      <a:pos x="21813" y="21600"/>
                    </a:cxn>
                    <a:cxn ang="0">
                      <a:pos x="21811" y="21815"/>
                    </a:cxn>
                    <a:cxn ang="0">
                      <a:pos x="0" y="1"/>
                    </a:cxn>
                    <a:cxn ang="0">
                      <a:pos x="213" y="0"/>
                    </a:cxn>
                    <a:cxn ang="0">
                      <a:pos x="21813" y="21600"/>
                    </a:cxn>
                    <a:cxn ang="0">
                      <a:pos x="21811" y="21815"/>
                    </a:cxn>
                    <a:cxn ang="0">
                      <a:pos x="213" y="21600"/>
                    </a:cxn>
                    <a:cxn ang="0">
                      <a:pos x="0" y="1"/>
                    </a:cxn>
                  </a:cxnLst>
                  <a:rect l="T0" t="T1" r="T2" b="T3"/>
                  <a:pathLst>
                    <a:path w="21813" h="21816" fill="none" extrusionOk="0">
                      <a:moveTo>
                        <a:pt x="0" y="1"/>
                      </a:moveTo>
                      <a:cubicBezTo>
                        <a:pt x="70" y="0"/>
                        <a:pt x="141" y="-1"/>
                        <a:pt x="213" y="0"/>
                      </a:cubicBezTo>
                      <a:cubicBezTo>
                        <a:pt x="12142" y="0"/>
                        <a:pt x="21813" y="9670"/>
                        <a:pt x="21813" y="21600"/>
                      </a:cubicBezTo>
                      <a:cubicBezTo>
                        <a:pt x="21813" y="21672"/>
                        <a:pt x="21812" y="21744"/>
                        <a:pt x="21811" y="21815"/>
                      </a:cubicBezTo>
                    </a:path>
                    <a:path w="21813" h="21816" stroke="0" extrusionOk="0">
                      <a:moveTo>
                        <a:pt x="0" y="1"/>
                      </a:moveTo>
                      <a:cubicBezTo>
                        <a:pt x="70" y="0"/>
                        <a:pt x="141" y="-1"/>
                        <a:pt x="213" y="0"/>
                      </a:cubicBezTo>
                      <a:cubicBezTo>
                        <a:pt x="12142" y="0"/>
                        <a:pt x="21813" y="9670"/>
                        <a:pt x="21813" y="21600"/>
                      </a:cubicBezTo>
                      <a:cubicBezTo>
                        <a:pt x="21813" y="21672"/>
                        <a:pt x="21812" y="21744"/>
                        <a:pt x="21811" y="21815"/>
                      </a:cubicBezTo>
                      <a:lnTo>
                        <a:pt x="213" y="2160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19050" cmpd="sng">
                  <a:solidFill>
                    <a:schemeClr val="accent2"/>
                  </a:solidFill>
                  <a:bevel/>
                </a:ln>
              </p:spPr>
              <p:txBody>
                <a:bodyPr rot="10800000" wrap="none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17438" name="Line 30"/>
              <p:cNvSpPr>
                <a:spLocks noChangeShapeType="1"/>
              </p:cNvSpPr>
              <p:nvPr/>
            </p:nvSpPr>
            <p:spPr bwMode="auto">
              <a:xfrm>
                <a:off x="436" y="71"/>
                <a:ext cx="454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39" name="Line 31"/>
              <p:cNvSpPr>
                <a:spLocks noChangeShapeType="1"/>
              </p:cNvSpPr>
              <p:nvPr/>
            </p:nvSpPr>
            <p:spPr bwMode="auto">
              <a:xfrm>
                <a:off x="96" y="439"/>
                <a:ext cx="0" cy="454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7440" name="Text Box 32"/>
              <p:cNvSpPr txBox="1">
                <a:spLocks noChangeArrowheads="1"/>
              </p:cNvSpPr>
              <p:nvPr/>
            </p:nvSpPr>
            <p:spPr bwMode="auto">
              <a:xfrm>
                <a:off x="68" y="520"/>
                <a:ext cx="255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50000"/>
                  </a:spcBef>
                </a:pPr>
                <a:r>
                  <a:rPr lang="zh-CN" altLang="en-US" sz="3200" b="0">
                    <a:latin typeface="Arial" panose="020B0604020202020204" pitchFamily="34" charset="0"/>
                  </a:rPr>
                  <a:t>宽</a:t>
                </a:r>
                <a:endParaRPr lang="zh-CN" altLang="en-US" sz="3200" b="0">
                  <a:latin typeface="Arial" panose="020B0604020202020204" pitchFamily="34" charset="0"/>
                </a:endParaRPr>
              </a:p>
            </p:txBody>
          </p:sp>
          <p:sp>
            <p:nvSpPr>
              <p:cNvPr id="17441" name="Text Box 33"/>
              <p:cNvSpPr txBox="1">
                <a:spLocks noChangeArrowheads="1"/>
              </p:cNvSpPr>
              <p:nvPr/>
            </p:nvSpPr>
            <p:spPr bwMode="auto">
              <a:xfrm>
                <a:off x="538" y="23"/>
                <a:ext cx="255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50000"/>
                  </a:spcBef>
                </a:pPr>
                <a:r>
                  <a:rPr lang="zh-CN" altLang="en-US" sz="3200" b="0">
                    <a:latin typeface="Arial" panose="020B0604020202020204" pitchFamily="34" charset="0"/>
                  </a:rPr>
                  <a:t>宽</a:t>
                </a:r>
                <a:endParaRPr lang="zh-CN" altLang="en-US" sz="32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665163" y="1901825"/>
            <a:ext cx="3675062" cy="2720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三视图位置有规定，主视图要在左上边，它的下方应是俯视图，左视图坐落在右边</a:t>
            </a:r>
            <a:r>
              <a:rPr lang="en-US" sz="2400">
                <a:solidFill>
                  <a:srgbClr val="0000FF"/>
                </a:solidFill>
              </a:rPr>
              <a:t>.</a:t>
            </a:r>
            <a:endParaRPr lang="en-US" sz="2400">
              <a:solidFill>
                <a:srgbClr val="0000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1618</Words>
  <Application>WPS 演示</Application>
  <PresentationFormat>宽屏</PresentationFormat>
  <Paragraphs>145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楷体_GB2312</vt:lpstr>
      <vt:lpstr>新宋体</vt:lpstr>
      <vt:lpstr>方正书宋_GBK</vt:lpstr>
      <vt:lpstr>Arial Unicode MS</vt:lpstr>
      <vt:lpstr>Times New Roman</vt:lpstr>
      <vt:lpstr>黑体</vt:lpstr>
      <vt:lpstr>Arial</vt:lpstr>
      <vt:lpstr>方正楷体_GBK</vt:lpstr>
      <vt:lpstr>方正书宋_GBK</vt:lpstr>
      <vt:lpstr>方正黑体_GBK</vt:lpstr>
      <vt:lpstr>微软雅黑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