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  <p:sldMasterId id="2147483660" r:id="rId4"/>
  </p:sldMasterIdLst>
  <p:notesMasterIdLst>
    <p:notesMasterId r:id="rId20"/>
  </p:notesMasterIdLst>
  <p:sldIdLst>
    <p:sldId id="271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2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7" Type="http://schemas.openxmlformats.org/officeDocument/2006/relationships/image" Target="../media/image23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ADCB3C3-B758-4CD4-88D9-C4FF4372D0C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5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6.jpe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Relationship Id="rId3" Type="http://schemas.openxmlformats.org/officeDocument/2006/relationships/image" Target="../media/image28.wmf"/><Relationship Id="rId2" Type="http://schemas.openxmlformats.org/officeDocument/2006/relationships/oleObject" Target="../embeddings/oleObject13.bin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6.jpeg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13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2.png"/><Relationship Id="rId4" Type="http://schemas.openxmlformats.org/officeDocument/2006/relationships/image" Target="../media/image11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0.jpeg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8.xml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19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5.bin"/><Relationship Id="rId19" Type="http://schemas.openxmlformats.org/officeDocument/2006/relationships/vmlDrawing" Target="../drawings/vmlDrawing3.vml"/><Relationship Id="rId18" Type="http://schemas.openxmlformats.org/officeDocument/2006/relationships/slideLayout" Target="../slideLayouts/slideLayout8.xml"/><Relationship Id="rId17" Type="http://schemas.openxmlformats.org/officeDocument/2006/relationships/image" Target="../media/image24.wmf"/><Relationship Id="rId16" Type="http://schemas.openxmlformats.org/officeDocument/2006/relationships/oleObject" Target="../embeddings/oleObject12.bin"/><Relationship Id="rId15" Type="http://schemas.openxmlformats.org/officeDocument/2006/relationships/image" Target="../media/image23.wmf"/><Relationship Id="rId14" Type="http://schemas.openxmlformats.org/officeDocument/2006/relationships/oleObject" Target="../embeddings/oleObject11.bin"/><Relationship Id="rId13" Type="http://schemas.openxmlformats.org/officeDocument/2006/relationships/image" Target="../media/image22.wmf"/><Relationship Id="rId12" Type="http://schemas.openxmlformats.org/officeDocument/2006/relationships/oleObject" Target="../embeddings/oleObject10.bin"/><Relationship Id="rId11" Type="http://schemas.openxmlformats.org/officeDocument/2006/relationships/image" Target="../media/image21.wmf"/><Relationship Id="rId10" Type="http://schemas.openxmlformats.org/officeDocument/2006/relationships/oleObject" Target="../embeddings/oleObject9.bin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899592" y="188640"/>
            <a:ext cx="61926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平移、旋转、轴对称、位似四种变换的异同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683568" y="764704"/>
            <a:ext cx="6408712" cy="1200329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仿宋_GBK" charset="-122"/>
              </a:rPr>
              <a:t>我们已经学习了平移、轴对称、旋转和位似等图形的变化方式，你能在下图所示的图案中找到它们吗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仿宋_GBK" charset="-122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仿宋_GBK" charset="-122"/>
              </a:rPr>
              <a:t>四种变换有什么异同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仿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Picture 3" descr="pic_2210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76872"/>
            <a:ext cx="3456161" cy="335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4411092" y="2277120"/>
            <a:ext cx="3599384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方正书宋_GBK"/>
              </a:rPr>
              <a:t>【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方正书宋_GBK"/>
              </a:rPr>
              <a:t>四种变换的异同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方正书宋_GBK"/>
              </a:rPr>
              <a:t>】</a:t>
            </a:r>
            <a:r>
              <a:rPr kumimoji="0" 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/>
              </a:rPr>
              <a:t>　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/>
              </a:rPr>
              <a:t>图形经过平移、旋转、轴对称后，图形的位置虽然改变了，但是图形的大小和形状没有改变，即两个图形是全等的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/>
              </a:rPr>
              <a:t>而图形经过位似变换后，图形是相似的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宋体" panose="02010600030101010101" pitchFamily="2" charset="-122"/>
              </a:rPr>
              <a:t>.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75023" y="2848109"/>
            <a:ext cx="856895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在直角坐标系中，把一个图形进行平移、轴对称、旋转和位似变换，其对应点的坐标都有各自的变化规律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平移变换是横坐标或纵坐标加上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或减去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平移的距离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轴对称变换，以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轴为对称轴，则对应点的横坐标相等，纵坐标互为相反数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轴为对称轴，则对应点的纵坐标相等，横坐标互为相反数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在旋转变换中，一个图形绕原点旋转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，则旋转前后两个图形上的对应点的横坐标与纵坐标分别互为相反数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位似变换中，当以原点为位似中心时，变换前后两个图形上的对应点的横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或纵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坐标之比的绝对值等于相似比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60648"/>
            <a:ext cx="2042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[</a:t>
            </a:r>
            <a:r>
              <a:rPr lang="zh-CN" altLang="en-US" sz="24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知识拓展</a:t>
            </a:r>
            <a:r>
              <a:rPr lang="en-US" altLang="zh-CN" sz="24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]</a:t>
            </a:r>
            <a:r>
              <a:rPr lang="zh-CN" altLang="en-US" sz="2400" b="1" i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683568" y="908720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以原点为位似中心的位似变换，其对应点的坐标关系可表示为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新图形与原图形的相似比为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):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位于位似中心同侧的对应点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ky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);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位于位似中心异侧的对应点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ky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时，是将图形扩大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时，是将图形缩小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动作按钮: 第一张 4">
            <a:hlinkClick r:id="" action="ppaction://hlinkshowjump?jump=firstslide" highlightClick="1"/>
          </p:cNvPr>
          <p:cNvSpPr/>
          <p:nvPr/>
        </p:nvSpPr>
        <p:spPr>
          <a:xfrm>
            <a:off x="7020272" y="623731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 bldLvl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6655028" y="90936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82357" y="660311"/>
            <a:ext cx="6984776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如图所示，将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的三边分别扩大为原来的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倍得到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顶点均在格点上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，它们是以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点为位似中心的位似图形，则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点的坐标是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7890" name="图片 82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40152" y="1916832"/>
            <a:ext cx="206963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467544" y="2708920"/>
            <a:ext cx="4391472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∵△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的三边分别扩大一倍得到△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顶点均在格点上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，它们是以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点为位似中心的位似图形，根据位似图形的性质，对应点的连线相交于一点，连接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BB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CC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，交点即是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点，如图所示，∴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点的坐标为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(-4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-3)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7892" name="图片 825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868144" y="4077072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5842997" y="1380391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84480" y="189230"/>
            <a:ext cx="7753985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已知线段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，依据下列点的坐标，能判断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是以原点为位似中心的位似图形的是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2060848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根据以原点为位似图形的坐标特征，可得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点横、纵坐标为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点横、纵坐标的同一个倍数的只有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D.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9447" y="476672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3419872" y="3284984"/>
          <a:ext cx="220216" cy="568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19872" y="3284984"/>
                        <a:ext cx="220216" cy="56889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3714744" y="5286388"/>
          <a:ext cx="22066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14744" y="5286388"/>
                        <a:ext cx="220663" cy="5683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1714480" y="4786322"/>
          <a:ext cx="220216" cy="568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14480" y="4786322"/>
                        <a:ext cx="220216" cy="56889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179512" y="2823730"/>
            <a:ext cx="8712968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如图所示，原点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的位似中心，点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是对应点，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的面积是    ，则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的面积是</a:t>
            </a:r>
            <a:r>
              <a:rPr kumimoji="0" lang="zh-CN" altLang="en-US" sz="20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1990" name="图片 828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86512" y="4000504"/>
            <a:ext cx="243387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357158" y="3857628"/>
            <a:ext cx="5904656" cy="18668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∵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原点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O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是△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和△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的位似中心，点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(-2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是对应点，∴△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和△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的相似比为    ，由相似三角形的面积比等于相似比的平方，得△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的面积是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×4=6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72264" y="3286124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989" grpId="0" bldLvl="0" animBg="1"/>
      <p:bldP spid="41991" grpId="0" bldLvl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935088" y="188640"/>
            <a:ext cx="8208912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如图所示的小方格都是边长为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的正方形，△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的顶点都在小正方形的顶点上，请完成以下问题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请在方格纸上建立平面直角坐标系，使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点的坐标为</a:t>
            </a:r>
            <a:r>
              <a:rPr kumimoji="0" lang="zh-CN" altLang="en-US" sz="20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 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以原点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为位似中心，在第一象限内将△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放大为原来的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倍，画出放大后的△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3010" name="图片 83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5536" y="2132856"/>
            <a:ext cx="2448272" cy="154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图片 83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059832" y="2060848"/>
            <a:ext cx="2520280" cy="1586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图片 83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40152" y="2060848"/>
            <a:ext cx="22955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467544" y="3861773"/>
            <a:ext cx="7488832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可得如图所示的平面直角坐标系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的坐标为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647065" y="5229543"/>
            <a:ext cx="719074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以原点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为位似中心，在第一象限内将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放大为原来的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倍，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如图所示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6474807" y="6146507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bldLvl="0" animBg="1"/>
      <p:bldP spid="430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03648" y="1340768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第二十七章       相  似              </a:t>
            </a:r>
            <a:r>
              <a:rPr lang="zh-CN" altLang="en-US" sz="3200" b="1" u="sng" dirty="0" smtClean="0">
                <a:solidFill>
                  <a:srgbClr val="CC0000"/>
                </a:solidFill>
                <a:latin typeface="Calibri" panose="020F0502020204030204" charset="0"/>
              </a:rPr>
              <a:t>   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428728" y="2643182"/>
            <a:ext cx="7170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27.3  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位似（第</a:t>
            </a:r>
            <a:r>
              <a:rPr lang="en-US" altLang="zh-CN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95536" y="1412776"/>
            <a:ext cx="3959225" cy="3194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如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图所示，</a:t>
            </a:r>
            <a:r>
              <a:rPr lang="zh-CN" altLang="en-US" sz="2400" b="1" dirty="0">
                <a:latin typeface="Times New Roman" panose="02020603050405020304" pitchFamily="18" charset="0"/>
              </a:rPr>
              <a:t>在平面直角坐标系中，有两点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），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</a:rPr>
              <a:t>）．以原点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</a:rPr>
              <a:t>为位似中心，相似比为     ，把线段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</a:rPr>
              <a:t>缩小，观察对应点之间坐标的变化，你有什么发现？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pSp>
        <p:nvGrpSpPr>
          <p:cNvPr id="3" name="Group 10"/>
          <p:cNvGrpSpPr/>
          <p:nvPr/>
        </p:nvGrpSpPr>
        <p:grpSpPr bwMode="auto">
          <a:xfrm>
            <a:off x="4355976" y="1484784"/>
            <a:ext cx="3749675" cy="3562350"/>
            <a:chOff x="1356" y="391"/>
            <a:chExt cx="2362" cy="2244"/>
          </a:xfrm>
        </p:grpSpPr>
        <p:grpSp>
          <p:nvGrpSpPr>
            <p:cNvPr id="4" name="Group 11"/>
            <p:cNvGrpSpPr/>
            <p:nvPr/>
          </p:nvGrpSpPr>
          <p:grpSpPr bwMode="auto">
            <a:xfrm>
              <a:off x="1456" y="391"/>
              <a:ext cx="2150" cy="2244"/>
              <a:chOff x="1456" y="654"/>
              <a:chExt cx="2150" cy="1981"/>
            </a:xfrm>
          </p:grpSpPr>
          <p:sp>
            <p:nvSpPr>
              <p:cNvPr id="8204" name="Line 12"/>
              <p:cNvSpPr>
                <a:spLocks noChangeShapeType="1"/>
              </p:cNvSpPr>
              <p:nvPr/>
            </p:nvSpPr>
            <p:spPr bwMode="auto">
              <a:xfrm>
                <a:off x="2408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05" name="Line 13"/>
              <p:cNvSpPr>
                <a:spLocks noChangeShapeType="1"/>
              </p:cNvSpPr>
              <p:nvPr/>
            </p:nvSpPr>
            <p:spPr bwMode="auto">
              <a:xfrm>
                <a:off x="2290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06" name="Line 14"/>
              <p:cNvSpPr>
                <a:spLocks noChangeShapeType="1"/>
              </p:cNvSpPr>
              <p:nvPr/>
            </p:nvSpPr>
            <p:spPr bwMode="auto">
              <a:xfrm>
                <a:off x="2172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07" name="Line 15"/>
              <p:cNvSpPr>
                <a:spLocks noChangeShapeType="1"/>
              </p:cNvSpPr>
              <p:nvPr/>
            </p:nvSpPr>
            <p:spPr bwMode="auto">
              <a:xfrm>
                <a:off x="2055" y="672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08" name="Line 16"/>
              <p:cNvSpPr>
                <a:spLocks noChangeShapeType="1"/>
              </p:cNvSpPr>
              <p:nvPr/>
            </p:nvSpPr>
            <p:spPr bwMode="auto">
              <a:xfrm>
                <a:off x="1936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09" name="Line 17"/>
              <p:cNvSpPr>
                <a:spLocks noChangeShapeType="1"/>
              </p:cNvSpPr>
              <p:nvPr/>
            </p:nvSpPr>
            <p:spPr bwMode="auto">
              <a:xfrm>
                <a:off x="1818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0" name="Line 18"/>
              <p:cNvSpPr>
                <a:spLocks noChangeShapeType="1"/>
              </p:cNvSpPr>
              <p:nvPr/>
            </p:nvSpPr>
            <p:spPr bwMode="auto">
              <a:xfrm>
                <a:off x="1692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1" name="Line 19"/>
              <p:cNvSpPr>
                <a:spLocks noChangeShapeType="1"/>
              </p:cNvSpPr>
              <p:nvPr/>
            </p:nvSpPr>
            <p:spPr bwMode="auto">
              <a:xfrm>
                <a:off x="1574" y="656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2" name="Line 20"/>
              <p:cNvSpPr>
                <a:spLocks noChangeShapeType="1"/>
              </p:cNvSpPr>
              <p:nvPr/>
            </p:nvSpPr>
            <p:spPr bwMode="auto">
              <a:xfrm>
                <a:off x="1456" y="654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3" name="Line 21"/>
              <p:cNvSpPr>
                <a:spLocks noChangeShapeType="1"/>
              </p:cNvSpPr>
              <p:nvPr/>
            </p:nvSpPr>
            <p:spPr bwMode="auto">
              <a:xfrm>
                <a:off x="3606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4" name="Line 22"/>
              <p:cNvSpPr>
                <a:spLocks noChangeShapeType="1"/>
              </p:cNvSpPr>
              <p:nvPr/>
            </p:nvSpPr>
            <p:spPr bwMode="auto">
              <a:xfrm>
                <a:off x="3488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5" name="Line 23"/>
              <p:cNvSpPr>
                <a:spLocks noChangeShapeType="1"/>
              </p:cNvSpPr>
              <p:nvPr/>
            </p:nvSpPr>
            <p:spPr bwMode="auto">
              <a:xfrm>
                <a:off x="3370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6" name="Line 24"/>
              <p:cNvSpPr>
                <a:spLocks noChangeShapeType="1"/>
              </p:cNvSpPr>
              <p:nvPr/>
            </p:nvSpPr>
            <p:spPr bwMode="auto">
              <a:xfrm>
                <a:off x="3253" y="684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7" name="Line 25"/>
              <p:cNvSpPr>
                <a:spLocks noChangeShapeType="1"/>
              </p:cNvSpPr>
              <p:nvPr/>
            </p:nvSpPr>
            <p:spPr bwMode="auto">
              <a:xfrm>
                <a:off x="3125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8" name="Line 26"/>
              <p:cNvSpPr>
                <a:spLocks noChangeShapeType="1"/>
              </p:cNvSpPr>
              <p:nvPr/>
            </p:nvSpPr>
            <p:spPr bwMode="auto">
              <a:xfrm>
                <a:off x="3007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9" name="Line 27"/>
              <p:cNvSpPr>
                <a:spLocks noChangeShapeType="1"/>
              </p:cNvSpPr>
              <p:nvPr/>
            </p:nvSpPr>
            <p:spPr bwMode="auto">
              <a:xfrm>
                <a:off x="2881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20" name="Line 28"/>
              <p:cNvSpPr>
                <a:spLocks noChangeShapeType="1"/>
              </p:cNvSpPr>
              <p:nvPr/>
            </p:nvSpPr>
            <p:spPr bwMode="auto">
              <a:xfrm>
                <a:off x="2763" y="668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21" name="Line 29"/>
              <p:cNvSpPr>
                <a:spLocks noChangeShapeType="1"/>
              </p:cNvSpPr>
              <p:nvPr/>
            </p:nvSpPr>
            <p:spPr bwMode="auto">
              <a:xfrm>
                <a:off x="2645" y="666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  <p:grpSp>
          <p:nvGrpSpPr>
            <p:cNvPr id="5" name="Group 30"/>
            <p:cNvGrpSpPr/>
            <p:nvPr/>
          </p:nvGrpSpPr>
          <p:grpSpPr bwMode="auto">
            <a:xfrm>
              <a:off x="1356" y="454"/>
              <a:ext cx="2362" cy="2060"/>
              <a:chOff x="1356" y="454"/>
              <a:chExt cx="2362" cy="2060"/>
            </a:xfrm>
          </p:grpSpPr>
          <p:sp>
            <p:nvSpPr>
              <p:cNvPr id="8223" name="Line 31"/>
              <p:cNvSpPr>
                <a:spLocks noChangeShapeType="1"/>
              </p:cNvSpPr>
              <p:nvPr/>
            </p:nvSpPr>
            <p:spPr bwMode="auto">
              <a:xfrm rot="5400000">
                <a:off x="2547" y="208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24" name="Line 32"/>
              <p:cNvSpPr>
                <a:spLocks noChangeShapeType="1"/>
              </p:cNvSpPr>
              <p:nvPr/>
            </p:nvSpPr>
            <p:spPr bwMode="auto">
              <a:xfrm rot="5400000">
                <a:off x="2547" y="99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25" name="Line 33"/>
              <p:cNvSpPr>
                <a:spLocks noChangeShapeType="1"/>
              </p:cNvSpPr>
              <p:nvPr/>
            </p:nvSpPr>
            <p:spPr bwMode="auto">
              <a:xfrm rot="5400000">
                <a:off x="2547" y="-19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26" name="Line 34"/>
              <p:cNvSpPr>
                <a:spLocks noChangeShapeType="1"/>
              </p:cNvSpPr>
              <p:nvPr/>
            </p:nvSpPr>
            <p:spPr bwMode="auto">
              <a:xfrm rot="5400000">
                <a:off x="2536" y="-137"/>
                <a:ext cx="0" cy="2323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27" name="Line 35"/>
              <p:cNvSpPr>
                <a:spLocks noChangeShapeType="1"/>
              </p:cNvSpPr>
              <p:nvPr/>
            </p:nvSpPr>
            <p:spPr bwMode="auto">
              <a:xfrm rot="5400000">
                <a:off x="2547" y="-255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28" name="Line 36"/>
              <p:cNvSpPr>
                <a:spLocks noChangeShapeType="1"/>
              </p:cNvSpPr>
              <p:nvPr/>
            </p:nvSpPr>
            <p:spPr bwMode="auto">
              <a:xfrm rot="5400000">
                <a:off x="2547" y="-364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29" name="Line 37"/>
              <p:cNvSpPr>
                <a:spLocks noChangeShapeType="1"/>
              </p:cNvSpPr>
              <p:nvPr/>
            </p:nvSpPr>
            <p:spPr bwMode="auto">
              <a:xfrm rot="5400000">
                <a:off x="2547" y="-481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30" name="Line 38"/>
              <p:cNvSpPr>
                <a:spLocks noChangeShapeType="1"/>
              </p:cNvSpPr>
              <p:nvPr/>
            </p:nvSpPr>
            <p:spPr bwMode="auto">
              <a:xfrm rot="5400000">
                <a:off x="2528" y="1226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31" name="Line 39"/>
              <p:cNvSpPr>
                <a:spLocks noChangeShapeType="1"/>
              </p:cNvSpPr>
              <p:nvPr/>
            </p:nvSpPr>
            <p:spPr bwMode="auto">
              <a:xfrm rot="5400000">
                <a:off x="2528" y="1117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32" name="Line 40"/>
              <p:cNvSpPr>
                <a:spLocks noChangeShapeType="1"/>
              </p:cNvSpPr>
              <p:nvPr/>
            </p:nvSpPr>
            <p:spPr bwMode="auto">
              <a:xfrm rot="5400000">
                <a:off x="2517" y="1009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33" name="Line 41"/>
              <p:cNvSpPr>
                <a:spLocks noChangeShapeType="1"/>
              </p:cNvSpPr>
              <p:nvPr/>
            </p:nvSpPr>
            <p:spPr bwMode="auto">
              <a:xfrm rot="5400000">
                <a:off x="2528" y="890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34" name="Line 42"/>
              <p:cNvSpPr>
                <a:spLocks noChangeShapeType="1"/>
              </p:cNvSpPr>
              <p:nvPr/>
            </p:nvSpPr>
            <p:spPr bwMode="auto">
              <a:xfrm rot="5400000">
                <a:off x="2528" y="772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35" name="Line 43"/>
              <p:cNvSpPr>
                <a:spLocks noChangeShapeType="1"/>
              </p:cNvSpPr>
              <p:nvPr/>
            </p:nvSpPr>
            <p:spPr bwMode="auto">
              <a:xfrm rot="5400000">
                <a:off x="2528" y="664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36" name="Line 44"/>
              <p:cNvSpPr>
                <a:spLocks noChangeShapeType="1"/>
              </p:cNvSpPr>
              <p:nvPr/>
            </p:nvSpPr>
            <p:spPr bwMode="auto">
              <a:xfrm rot="5400000">
                <a:off x="2536" y="555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37" name="Line 45"/>
              <p:cNvSpPr>
                <a:spLocks noChangeShapeType="1"/>
              </p:cNvSpPr>
              <p:nvPr/>
            </p:nvSpPr>
            <p:spPr bwMode="auto">
              <a:xfrm rot="5400000">
                <a:off x="2538" y="436"/>
                <a:ext cx="0" cy="2323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38" name="Line 46"/>
              <p:cNvSpPr>
                <a:spLocks noChangeShapeType="1"/>
              </p:cNvSpPr>
              <p:nvPr/>
            </p:nvSpPr>
            <p:spPr bwMode="auto">
              <a:xfrm rot="5400000">
                <a:off x="2538" y="1353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39" name="Line 47"/>
              <p:cNvSpPr>
                <a:spLocks noChangeShapeType="1"/>
              </p:cNvSpPr>
              <p:nvPr/>
            </p:nvSpPr>
            <p:spPr bwMode="auto">
              <a:xfrm rot="5400000">
                <a:off x="2557" y="-589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40" name="Line 48"/>
              <p:cNvSpPr>
                <a:spLocks noChangeShapeType="1"/>
              </p:cNvSpPr>
              <p:nvPr/>
            </p:nvSpPr>
            <p:spPr bwMode="auto">
              <a:xfrm rot="5400000">
                <a:off x="2549" y="-707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6" name="Group 49"/>
          <p:cNvGrpSpPr/>
          <p:nvPr/>
        </p:nvGrpSpPr>
        <p:grpSpPr bwMode="auto">
          <a:xfrm>
            <a:off x="4322639" y="1283172"/>
            <a:ext cx="3937000" cy="3744912"/>
            <a:chOff x="1126" y="1162"/>
            <a:chExt cx="2480" cy="2359"/>
          </a:xfrm>
        </p:grpSpPr>
        <p:grpSp>
          <p:nvGrpSpPr>
            <p:cNvPr id="7" name="Group 50"/>
            <p:cNvGrpSpPr/>
            <p:nvPr/>
          </p:nvGrpSpPr>
          <p:grpSpPr bwMode="auto">
            <a:xfrm>
              <a:off x="1126" y="1162"/>
              <a:ext cx="2480" cy="2359"/>
              <a:chOff x="400" y="346"/>
              <a:chExt cx="2480" cy="2177"/>
            </a:xfrm>
          </p:grpSpPr>
          <p:grpSp>
            <p:nvGrpSpPr>
              <p:cNvPr id="8" name="Group 51"/>
              <p:cNvGrpSpPr/>
              <p:nvPr/>
            </p:nvGrpSpPr>
            <p:grpSpPr bwMode="auto">
              <a:xfrm>
                <a:off x="400" y="346"/>
                <a:ext cx="2480" cy="2177"/>
                <a:chOff x="400" y="346"/>
                <a:chExt cx="1664" cy="1654"/>
              </a:xfrm>
            </p:grpSpPr>
            <p:sp>
              <p:nvSpPr>
                <p:cNvPr id="8244" name="shp1"/>
                <p:cNvSpPr>
                  <a:spLocks noChangeShapeType="1"/>
                </p:cNvSpPr>
                <p:nvPr/>
              </p:nvSpPr>
              <p:spPr bwMode="auto">
                <a:xfrm>
                  <a:off x="400" y="1200"/>
                  <a:ext cx="160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45" name="shp2"/>
                <p:cNvSpPr>
                  <a:spLocks noChangeShapeType="1"/>
                </p:cNvSpPr>
                <p:nvPr/>
              </p:nvSpPr>
              <p:spPr bwMode="auto">
                <a:xfrm>
                  <a:off x="1200" y="400"/>
                  <a:ext cx="0" cy="16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triangle" w="med" len="med"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46" name="shp3"/>
                <p:cNvSpPr>
                  <a:spLocks noChangeShapeType="1"/>
                </p:cNvSpPr>
                <p:nvPr/>
              </p:nvSpPr>
              <p:spPr bwMode="auto">
                <a:xfrm>
                  <a:off x="128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47" name="shp4"/>
                <p:cNvSpPr>
                  <a:spLocks noChangeShapeType="1"/>
                </p:cNvSpPr>
                <p:nvPr/>
              </p:nvSpPr>
              <p:spPr bwMode="auto">
                <a:xfrm>
                  <a:off x="136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48" name="shp5"/>
                <p:cNvSpPr>
                  <a:spLocks noChangeShapeType="1"/>
                </p:cNvSpPr>
                <p:nvPr/>
              </p:nvSpPr>
              <p:spPr bwMode="auto">
                <a:xfrm>
                  <a:off x="144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49" name="shp6"/>
                <p:cNvSpPr>
                  <a:spLocks noChangeShapeType="1"/>
                </p:cNvSpPr>
                <p:nvPr/>
              </p:nvSpPr>
              <p:spPr bwMode="auto">
                <a:xfrm>
                  <a:off x="152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50" name="shp7"/>
                <p:cNvSpPr>
                  <a:spLocks noChangeShapeType="1"/>
                </p:cNvSpPr>
                <p:nvPr/>
              </p:nvSpPr>
              <p:spPr bwMode="auto">
                <a:xfrm>
                  <a:off x="160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51" name="shp8"/>
                <p:cNvSpPr>
                  <a:spLocks noChangeShapeType="1"/>
                </p:cNvSpPr>
                <p:nvPr/>
              </p:nvSpPr>
              <p:spPr bwMode="auto">
                <a:xfrm>
                  <a:off x="168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52" name="shp9"/>
                <p:cNvSpPr>
                  <a:spLocks noChangeShapeType="1"/>
                </p:cNvSpPr>
                <p:nvPr/>
              </p:nvSpPr>
              <p:spPr bwMode="auto">
                <a:xfrm>
                  <a:off x="176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53" name="shp10"/>
                <p:cNvSpPr>
                  <a:spLocks noChangeShapeType="1"/>
                </p:cNvSpPr>
                <p:nvPr/>
              </p:nvSpPr>
              <p:spPr bwMode="auto">
                <a:xfrm>
                  <a:off x="184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54" name="shp11"/>
                <p:cNvSpPr>
                  <a:spLocks noChangeShapeType="1"/>
                </p:cNvSpPr>
                <p:nvPr/>
              </p:nvSpPr>
              <p:spPr bwMode="auto">
                <a:xfrm>
                  <a:off x="192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55" name="shp12"/>
                <p:cNvSpPr>
                  <a:spLocks noChangeShapeType="1"/>
                </p:cNvSpPr>
                <p:nvPr/>
              </p:nvSpPr>
              <p:spPr bwMode="auto">
                <a:xfrm>
                  <a:off x="112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56" name="shp13"/>
                <p:cNvSpPr>
                  <a:spLocks noChangeShapeType="1"/>
                </p:cNvSpPr>
                <p:nvPr/>
              </p:nvSpPr>
              <p:spPr bwMode="auto">
                <a:xfrm>
                  <a:off x="104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57" name="shp14"/>
                <p:cNvSpPr>
                  <a:spLocks noChangeShapeType="1"/>
                </p:cNvSpPr>
                <p:nvPr/>
              </p:nvSpPr>
              <p:spPr bwMode="auto">
                <a:xfrm>
                  <a:off x="96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58" name="shp15"/>
                <p:cNvSpPr>
                  <a:spLocks noChangeShapeType="1"/>
                </p:cNvSpPr>
                <p:nvPr/>
              </p:nvSpPr>
              <p:spPr bwMode="auto">
                <a:xfrm>
                  <a:off x="88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59" name="shp16"/>
                <p:cNvSpPr>
                  <a:spLocks noChangeShapeType="1"/>
                </p:cNvSpPr>
                <p:nvPr/>
              </p:nvSpPr>
              <p:spPr bwMode="auto">
                <a:xfrm>
                  <a:off x="80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60" name="shp17"/>
                <p:cNvSpPr>
                  <a:spLocks noChangeShapeType="1"/>
                </p:cNvSpPr>
                <p:nvPr/>
              </p:nvSpPr>
              <p:spPr bwMode="auto">
                <a:xfrm>
                  <a:off x="72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61" name="shp18"/>
                <p:cNvSpPr>
                  <a:spLocks noChangeShapeType="1"/>
                </p:cNvSpPr>
                <p:nvPr/>
              </p:nvSpPr>
              <p:spPr bwMode="auto">
                <a:xfrm>
                  <a:off x="64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62" name="shp19"/>
                <p:cNvSpPr>
                  <a:spLocks noChangeShapeType="1"/>
                </p:cNvSpPr>
                <p:nvPr/>
              </p:nvSpPr>
              <p:spPr bwMode="auto">
                <a:xfrm>
                  <a:off x="56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63" name="shp20"/>
                <p:cNvSpPr>
                  <a:spLocks noChangeShapeType="1"/>
                </p:cNvSpPr>
                <p:nvPr/>
              </p:nvSpPr>
              <p:spPr bwMode="auto">
                <a:xfrm>
                  <a:off x="480" y="1176"/>
                  <a:ext cx="0" cy="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64" name="shp21"/>
                <p:cNvSpPr>
                  <a:spLocks noChangeShapeType="1"/>
                </p:cNvSpPr>
                <p:nvPr/>
              </p:nvSpPr>
              <p:spPr bwMode="auto">
                <a:xfrm>
                  <a:off x="1200" y="112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65" name="shp22"/>
                <p:cNvSpPr>
                  <a:spLocks noChangeShapeType="1"/>
                </p:cNvSpPr>
                <p:nvPr/>
              </p:nvSpPr>
              <p:spPr bwMode="auto">
                <a:xfrm>
                  <a:off x="1200" y="104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66" name="shp23"/>
                <p:cNvSpPr>
                  <a:spLocks noChangeShapeType="1"/>
                </p:cNvSpPr>
                <p:nvPr/>
              </p:nvSpPr>
              <p:spPr bwMode="auto">
                <a:xfrm>
                  <a:off x="1200" y="96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67" name="shp24"/>
                <p:cNvSpPr>
                  <a:spLocks noChangeShapeType="1"/>
                </p:cNvSpPr>
                <p:nvPr/>
              </p:nvSpPr>
              <p:spPr bwMode="auto">
                <a:xfrm>
                  <a:off x="1200" y="88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68" name="shp25"/>
                <p:cNvSpPr>
                  <a:spLocks noChangeShapeType="1"/>
                </p:cNvSpPr>
                <p:nvPr/>
              </p:nvSpPr>
              <p:spPr bwMode="auto">
                <a:xfrm>
                  <a:off x="1200" y="80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69" name="shp26"/>
                <p:cNvSpPr>
                  <a:spLocks noChangeShapeType="1"/>
                </p:cNvSpPr>
                <p:nvPr/>
              </p:nvSpPr>
              <p:spPr bwMode="auto">
                <a:xfrm>
                  <a:off x="1200" y="72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70" name="shp27"/>
                <p:cNvSpPr>
                  <a:spLocks noChangeShapeType="1"/>
                </p:cNvSpPr>
                <p:nvPr/>
              </p:nvSpPr>
              <p:spPr bwMode="auto">
                <a:xfrm>
                  <a:off x="1200" y="64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71" name="shp28"/>
                <p:cNvSpPr>
                  <a:spLocks noChangeShapeType="1"/>
                </p:cNvSpPr>
                <p:nvPr/>
              </p:nvSpPr>
              <p:spPr bwMode="auto">
                <a:xfrm>
                  <a:off x="1200" y="56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72" name="shp29"/>
                <p:cNvSpPr>
                  <a:spLocks noChangeShapeType="1"/>
                </p:cNvSpPr>
                <p:nvPr/>
              </p:nvSpPr>
              <p:spPr bwMode="auto">
                <a:xfrm>
                  <a:off x="1200" y="48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73" name="shp30"/>
                <p:cNvSpPr>
                  <a:spLocks noChangeShapeType="1"/>
                </p:cNvSpPr>
                <p:nvPr/>
              </p:nvSpPr>
              <p:spPr bwMode="auto">
                <a:xfrm>
                  <a:off x="1200" y="128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74" name="shp31"/>
                <p:cNvSpPr>
                  <a:spLocks noChangeShapeType="1"/>
                </p:cNvSpPr>
                <p:nvPr/>
              </p:nvSpPr>
              <p:spPr bwMode="auto">
                <a:xfrm>
                  <a:off x="1200" y="136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75" name="shp32"/>
                <p:cNvSpPr>
                  <a:spLocks noChangeShapeType="1"/>
                </p:cNvSpPr>
                <p:nvPr/>
              </p:nvSpPr>
              <p:spPr bwMode="auto">
                <a:xfrm>
                  <a:off x="1200" y="144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76" name="shp33"/>
                <p:cNvSpPr>
                  <a:spLocks noChangeShapeType="1"/>
                </p:cNvSpPr>
                <p:nvPr/>
              </p:nvSpPr>
              <p:spPr bwMode="auto">
                <a:xfrm>
                  <a:off x="1200" y="152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77" name="shp34"/>
                <p:cNvSpPr>
                  <a:spLocks noChangeShapeType="1"/>
                </p:cNvSpPr>
                <p:nvPr/>
              </p:nvSpPr>
              <p:spPr bwMode="auto">
                <a:xfrm>
                  <a:off x="1200" y="160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78" name="shp35"/>
                <p:cNvSpPr>
                  <a:spLocks noChangeShapeType="1"/>
                </p:cNvSpPr>
                <p:nvPr/>
              </p:nvSpPr>
              <p:spPr bwMode="auto">
                <a:xfrm>
                  <a:off x="1200" y="168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79" name="shp36"/>
                <p:cNvSpPr>
                  <a:spLocks noChangeShapeType="1"/>
                </p:cNvSpPr>
                <p:nvPr/>
              </p:nvSpPr>
              <p:spPr bwMode="auto">
                <a:xfrm>
                  <a:off x="1200" y="176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80" name="shp37"/>
                <p:cNvSpPr>
                  <a:spLocks noChangeShapeType="1"/>
                </p:cNvSpPr>
                <p:nvPr/>
              </p:nvSpPr>
              <p:spPr bwMode="auto">
                <a:xfrm>
                  <a:off x="1200" y="184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81" name="shp38"/>
                <p:cNvSpPr>
                  <a:spLocks noChangeShapeType="1"/>
                </p:cNvSpPr>
                <p:nvPr/>
              </p:nvSpPr>
              <p:spPr bwMode="auto">
                <a:xfrm>
                  <a:off x="1200" y="1920"/>
                  <a:ext cx="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282" name="shp39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000" y="1216"/>
                  <a:ext cx="64" cy="44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600" i="1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FFFFFF"/>
                      </a:solidFill>
                      <a:latin typeface="Times New Roman" panose="02020603050405020304"/>
                      <a:cs typeface="Times New Roman" panose="02020603050405020304"/>
                    </a:rPr>
                    <a:t>x</a:t>
                  </a:r>
                  <a:endParaRPr lang="zh-CN" altLang="en-US" sz="600" i="1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FFFFFF"/>
                    </a:solidFill>
                    <a:latin typeface="Times New Roman" panose="02020603050405020304"/>
                    <a:cs typeface="Times New Roman" panose="02020603050405020304"/>
                  </a:endParaRPr>
                </a:p>
              </p:txBody>
            </p:sp>
            <p:sp>
              <p:nvSpPr>
                <p:cNvPr id="8283" name="shp40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111" y="346"/>
                  <a:ext cx="73" cy="51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600" b="1" i="1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FFFFFF"/>
                      </a:solidFill>
                      <a:latin typeface="Times New Roman" panose="02020603050405020304"/>
                      <a:cs typeface="Times New Roman" panose="02020603050405020304"/>
                    </a:rPr>
                    <a:t>y</a:t>
                  </a:r>
                  <a:endParaRPr lang="zh-CN" altLang="en-US" sz="600" b="1" i="1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FFFFFF"/>
                    </a:solidFill>
                    <a:latin typeface="Times New Roman" panose="02020603050405020304"/>
                    <a:cs typeface="Times New Roman" panose="02020603050405020304"/>
                  </a:endParaRPr>
                </a:p>
              </p:txBody>
            </p:sp>
          </p:grpSp>
          <p:sp>
            <p:nvSpPr>
              <p:cNvPr id="8284" name="Text Box 92"/>
              <p:cNvSpPr txBox="1">
                <a:spLocks noChangeArrowheads="1"/>
              </p:cNvSpPr>
              <p:nvPr/>
            </p:nvSpPr>
            <p:spPr bwMode="auto">
              <a:xfrm>
                <a:off x="1429" y="1141"/>
                <a:ext cx="227" cy="1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2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85" name="Text Box 93"/>
              <p:cNvSpPr txBox="1">
                <a:spLocks noChangeArrowheads="1"/>
              </p:cNvSpPr>
              <p:nvPr/>
            </p:nvSpPr>
            <p:spPr bwMode="auto">
              <a:xfrm>
                <a:off x="1429" y="935"/>
                <a:ext cx="227" cy="1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4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86" name="Text Box 94"/>
              <p:cNvSpPr txBox="1">
                <a:spLocks noChangeArrowheads="1"/>
              </p:cNvSpPr>
              <p:nvPr/>
            </p:nvSpPr>
            <p:spPr bwMode="auto">
              <a:xfrm>
                <a:off x="1438" y="727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6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87" name="Text Box 95"/>
              <p:cNvSpPr txBox="1">
                <a:spLocks noChangeArrowheads="1"/>
              </p:cNvSpPr>
              <p:nvPr/>
            </p:nvSpPr>
            <p:spPr bwMode="auto">
              <a:xfrm>
                <a:off x="1438" y="527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8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88" name="Text Box 96"/>
              <p:cNvSpPr txBox="1">
                <a:spLocks noChangeArrowheads="1"/>
              </p:cNvSpPr>
              <p:nvPr/>
            </p:nvSpPr>
            <p:spPr bwMode="auto">
              <a:xfrm>
                <a:off x="1755" y="1434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2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89" name="Text Box 97"/>
              <p:cNvSpPr txBox="1">
                <a:spLocks noChangeArrowheads="1"/>
              </p:cNvSpPr>
              <p:nvPr/>
            </p:nvSpPr>
            <p:spPr bwMode="auto">
              <a:xfrm>
                <a:off x="1982" y="1434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4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90" name="Text Box 98"/>
              <p:cNvSpPr txBox="1">
                <a:spLocks noChangeArrowheads="1"/>
              </p:cNvSpPr>
              <p:nvPr/>
            </p:nvSpPr>
            <p:spPr bwMode="auto">
              <a:xfrm>
                <a:off x="2209" y="1434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6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91" name="Text Box 99"/>
              <p:cNvSpPr txBox="1">
                <a:spLocks noChangeArrowheads="1"/>
              </p:cNvSpPr>
              <p:nvPr/>
            </p:nvSpPr>
            <p:spPr bwMode="auto">
              <a:xfrm>
                <a:off x="2453" y="1434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8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92" name="Text Box 100"/>
              <p:cNvSpPr txBox="1">
                <a:spLocks noChangeArrowheads="1"/>
              </p:cNvSpPr>
              <p:nvPr/>
            </p:nvSpPr>
            <p:spPr bwMode="auto">
              <a:xfrm>
                <a:off x="1392" y="1561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-2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93" name="Text Box 101"/>
              <p:cNvSpPr txBox="1">
                <a:spLocks noChangeArrowheads="1"/>
              </p:cNvSpPr>
              <p:nvPr/>
            </p:nvSpPr>
            <p:spPr bwMode="auto">
              <a:xfrm>
                <a:off x="1393" y="1769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-4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94" name="Text Box 102"/>
              <p:cNvSpPr txBox="1">
                <a:spLocks noChangeArrowheads="1"/>
              </p:cNvSpPr>
              <p:nvPr/>
            </p:nvSpPr>
            <p:spPr bwMode="auto">
              <a:xfrm>
                <a:off x="1393" y="1975"/>
                <a:ext cx="227" cy="1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-6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95" name="Text Box 103"/>
              <p:cNvSpPr txBox="1">
                <a:spLocks noChangeArrowheads="1"/>
              </p:cNvSpPr>
              <p:nvPr/>
            </p:nvSpPr>
            <p:spPr bwMode="auto">
              <a:xfrm>
                <a:off x="1392" y="2196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-8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96" name="Text Box 104"/>
              <p:cNvSpPr txBox="1">
                <a:spLocks noChangeArrowheads="1"/>
              </p:cNvSpPr>
              <p:nvPr/>
            </p:nvSpPr>
            <p:spPr bwMode="auto">
              <a:xfrm>
                <a:off x="1238" y="1444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-2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97" name="Text Box 105"/>
              <p:cNvSpPr txBox="1">
                <a:spLocks noChangeArrowheads="1"/>
              </p:cNvSpPr>
              <p:nvPr/>
            </p:nvSpPr>
            <p:spPr bwMode="auto">
              <a:xfrm>
                <a:off x="975" y="1434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-4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98" name="Text Box 106"/>
              <p:cNvSpPr txBox="1">
                <a:spLocks noChangeArrowheads="1"/>
              </p:cNvSpPr>
              <p:nvPr/>
            </p:nvSpPr>
            <p:spPr bwMode="auto">
              <a:xfrm>
                <a:off x="739" y="1434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-6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99" name="Text Box 107"/>
              <p:cNvSpPr txBox="1">
                <a:spLocks noChangeArrowheads="1"/>
              </p:cNvSpPr>
              <p:nvPr/>
            </p:nvSpPr>
            <p:spPr bwMode="auto">
              <a:xfrm>
                <a:off x="503" y="1434"/>
                <a:ext cx="227" cy="1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</a:rPr>
                  <a:t>-8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300" name="Text Box 108"/>
            <p:cNvSpPr txBox="1">
              <a:spLocks noChangeArrowheads="1"/>
            </p:cNvSpPr>
            <p:nvPr/>
          </p:nvSpPr>
          <p:spPr bwMode="auto">
            <a:xfrm>
              <a:off x="2154" y="2332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 i="1">
                  <a:latin typeface="Times New Roman" panose="02020603050405020304" pitchFamily="18" charset="0"/>
                </a:rPr>
                <a:t>O</a:t>
              </a:r>
              <a:endParaRPr lang="en-US" altLang="zh-CN" sz="1600" b="1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8301" name="Freeform 109"/>
          <p:cNvSpPr/>
          <p:nvPr/>
        </p:nvSpPr>
        <p:spPr bwMode="auto">
          <a:xfrm>
            <a:off x="7365876" y="2662709"/>
            <a:ext cx="1588" cy="5508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347"/>
              </a:cxn>
            </a:cxnLst>
            <a:rect l="0" t="0" r="r" b="b"/>
            <a:pathLst>
              <a:path w="1" h="347">
                <a:moveTo>
                  <a:pt x="0" y="0"/>
                </a:moveTo>
                <a:lnTo>
                  <a:pt x="1" y="347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302" name="Freeform 110"/>
          <p:cNvSpPr/>
          <p:nvPr/>
        </p:nvSpPr>
        <p:spPr bwMode="auto">
          <a:xfrm>
            <a:off x="5213226" y="2372197"/>
            <a:ext cx="2719388" cy="1328737"/>
          </a:xfrm>
          <a:custGeom>
            <a:avLst/>
            <a:gdLst/>
            <a:ahLst/>
            <a:cxnLst>
              <a:cxn ang="0">
                <a:pos x="0" y="837"/>
              </a:cxn>
              <a:cxn ang="0">
                <a:pos x="1713" y="0"/>
              </a:cxn>
            </a:cxnLst>
            <a:rect l="0" t="0" r="r" b="b"/>
            <a:pathLst>
              <a:path w="1713" h="837">
                <a:moveTo>
                  <a:pt x="0" y="837"/>
                </a:moveTo>
                <a:lnTo>
                  <a:pt x="1713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303" name="Freeform 111"/>
          <p:cNvSpPr/>
          <p:nvPr/>
        </p:nvSpPr>
        <p:spPr bwMode="auto">
          <a:xfrm>
            <a:off x="6588001" y="3029422"/>
            <a:ext cx="1588" cy="185737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" y="0"/>
              </a:cxn>
            </a:cxnLst>
            <a:rect l="0" t="0" r="r" b="b"/>
            <a:pathLst>
              <a:path w="1" h="117">
                <a:moveTo>
                  <a:pt x="0" y="117"/>
                </a:moveTo>
                <a:lnTo>
                  <a:pt x="1" y="0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304" name="Text Box 112"/>
          <p:cNvSpPr txBox="1">
            <a:spLocks noChangeArrowheads="1"/>
          </p:cNvSpPr>
          <p:nvPr/>
        </p:nvSpPr>
        <p:spPr bwMode="auto">
          <a:xfrm>
            <a:off x="7164264" y="2311872"/>
            <a:ext cx="433387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endParaRPr lang="en-US" altLang="zh-CN" sz="2000" b="1" i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05" name="Text Box 113"/>
          <p:cNvSpPr txBox="1">
            <a:spLocks noChangeArrowheads="1"/>
          </p:cNvSpPr>
          <p:nvPr/>
        </p:nvSpPr>
        <p:spPr bwMode="auto">
          <a:xfrm>
            <a:off x="7234114" y="3140547"/>
            <a:ext cx="433387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endParaRPr lang="en-US" altLang="zh-CN" sz="2000" b="1" i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06" name="Text Box 114"/>
          <p:cNvSpPr txBox="1">
            <a:spLocks noChangeArrowheads="1"/>
          </p:cNvSpPr>
          <p:nvPr/>
        </p:nvSpPr>
        <p:spPr bwMode="auto">
          <a:xfrm>
            <a:off x="6387976" y="2670647"/>
            <a:ext cx="649288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chemeClr val="tx2"/>
                </a:solidFill>
                <a:latin typeface="Times New Roman" panose="02020603050405020304" pitchFamily="18" charset="0"/>
              </a:rPr>
              <a:t>A'</a:t>
            </a:r>
            <a:endParaRPr lang="en-US" altLang="zh-CN" sz="2000" b="1" i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07" name="Text Box 115"/>
          <p:cNvSpPr txBox="1">
            <a:spLocks noChangeArrowheads="1"/>
          </p:cNvSpPr>
          <p:nvPr/>
        </p:nvSpPr>
        <p:spPr bwMode="auto">
          <a:xfrm>
            <a:off x="6387976" y="3318347"/>
            <a:ext cx="57626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chemeClr val="tx2"/>
                </a:solidFill>
                <a:latin typeface="Times New Roman" panose="02020603050405020304" pitchFamily="18" charset="0"/>
              </a:rPr>
              <a:t>B'</a:t>
            </a:r>
            <a:endParaRPr lang="en-US" altLang="zh-CN" sz="2000" b="1" i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08" name="Text Box 116"/>
          <p:cNvSpPr txBox="1">
            <a:spLocks noChangeArrowheads="1"/>
          </p:cNvSpPr>
          <p:nvPr/>
        </p:nvSpPr>
        <p:spPr bwMode="auto">
          <a:xfrm>
            <a:off x="5595814" y="3389784"/>
            <a:ext cx="79216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chemeClr val="tx2"/>
                </a:solidFill>
                <a:latin typeface="Times New Roman" panose="02020603050405020304" pitchFamily="18" charset="0"/>
              </a:rPr>
              <a:t>A〞</a:t>
            </a:r>
            <a:endParaRPr lang="en-US" altLang="zh-CN" sz="2000" b="1" i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09" name="Text Box 117"/>
          <p:cNvSpPr txBox="1">
            <a:spLocks noChangeArrowheads="1"/>
          </p:cNvSpPr>
          <p:nvPr/>
        </p:nvSpPr>
        <p:spPr bwMode="auto">
          <a:xfrm>
            <a:off x="5667251" y="2815109"/>
            <a:ext cx="8636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chemeClr val="tx2"/>
                </a:solidFill>
                <a:latin typeface="Times New Roman" panose="02020603050405020304" pitchFamily="18" charset="0"/>
              </a:rPr>
              <a:t>B〞</a:t>
            </a:r>
            <a:endParaRPr lang="en-US" altLang="zh-CN" sz="2000" b="1" i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8310" name="Object 118"/>
          <p:cNvGraphicFramePr>
            <a:graphicFrameLocks noChangeAspect="1"/>
          </p:cNvGraphicFramePr>
          <p:nvPr/>
        </p:nvGraphicFramePr>
        <p:xfrm>
          <a:off x="2714612" y="2928934"/>
          <a:ext cx="242888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3352800" imgH="9448800" progId="Equation.DSMT4">
                  <p:embed/>
                </p:oleObj>
              </mc:Choice>
              <mc:Fallback>
                <p:oleObj name="Equation" r:id="rId2" imgW="33528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14612" y="2928934"/>
                        <a:ext cx="242888" cy="6842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11" name="Text Box 119"/>
          <p:cNvSpPr txBox="1">
            <a:spLocks noChangeArrowheads="1"/>
          </p:cNvSpPr>
          <p:nvPr/>
        </p:nvSpPr>
        <p:spPr bwMode="auto">
          <a:xfrm>
            <a:off x="539750" y="5084763"/>
            <a:ext cx="80645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Times New Roman" panose="02020603050405020304" pitchFamily="18" charset="0"/>
              </a:rPr>
              <a:t>位似变换后</a:t>
            </a:r>
            <a:r>
              <a:rPr lang="en-US" altLang="zh-CN" sz="2000" b="1" i="1">
                <a:latin typeface="Times New Roman" panose="02020603050405020304" pitchFamily="18" charset="0"/>
              </a:rPr>
              <a:t>A</a:t>
            </a:r>
            <a:r>
              <a:rPr lang="zh-CN" altLang="en-US" sz="2000" b="1">
                <a:latin typeface="Times New Roman" panose="02020603050405020304" pitchFamily="18" charset="0"/>
              </a:rPr>
              <a:t>，</a:t>
            </a:r>
            <a:r>
              <a:rPr lang="en-US" altLang="zh-CN" sz="2000" b="1" i="1">
                <a:latin typeface="Times New Roman" panose="02020603050405020304" pitchFamily="18" charset="0"/>
              </a:rPr>
              <a:t>B</a:t>
            </a:r>
            <a:r>
              <a:rPr lang="zh-CN" altLang="en-US" sz="2000" b="1">
                <a:latin typeface="Times New Roman" panose="02020603050405020304" pitchFamily="18" charset="0"/>
              </a:rPr>
              <a:t>的对应点为</a:t>
            </a:r>
            <a:r>
              <a:rPr lang="en-US" altLang="zh-CN" sz="2000" b="1" i="1">
                <a:latin typeface="Times New Roman" panose="02020603050405020304" pitchFamily="18" charset="0"/>
              </a:rPr>
              <a:t>A </a:t>
            </a:r>
            <a:r>
              <a:rPr lang="en-US" altLang="zh-CN" sz="2000" b="1">
                <a:latin typeface="Times New Roman" panose="02020603050405020304" pitchFamily="18" charset="0"/>
              </a:rPr>
              <a:t>' </a:t>
            </a:r>
            <a:r>
              <a:rPr lang="zh-CN" altLang="en-US" sz="2000" b="1">
                <a:latin typeface="Times New Roman" panose="02020603050405020304" pitchFamily="18" charset="0"/>
              </a:rPr>
              <a:t>（         ，     ），</a:t>
            </a:r>
            <a:r>
              <a:rPr lang="en-US" altLang="zh-CN" sz="2000" b="1" i="1">
                <a:latin typeface="Times New Roman" panose="02020603050405020304" pitchFamily="18" charset="0"/>
              </a:rPr>
              <a:t>B</a:t>
            </a:r>
            <a:r>
              <a:rPr lang="en-US" altLang="zh-CN" sz="2000" b="1">
                <a:latin typeface="Times New Roman" panose="02020603050405020304" pitchFamily="18" charset="0"/>
              </a:rPr>
              <a:t>'</a:t>
            </a:r>
            <a:r>
              <a:rPr lang="zh-CN" altLang="en-US" sz="2000" b="1">
                <a:latin typeface="Times New Roman" panose="02020603050405020304" pitchFamily="18" charset="0"/>
              </a:rPr>
              <a:t>（     ，       ）；</a:t>
            </a:r>
            <a:r>
              <a:rPr lang="en-US" altLang="zh-CN" sz="2000" b="1" i="1">
                <a:latin typeface="Times New Roman" panose="02020603050405020304" pitchFamily="18" charset="0"/>
              </a:rPr>
              <a:t>A</a:t>
            </a:r>
            <a:r>
              <a:rPr lang="en-US" altLang="zh-CN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zh-CN" altLang="en-US" sz="2000" b="1">
                <a:latin typeface="Times New Roman" panose="02020603050405020304" pitchFamily="18" charset="0"/>
              </a:rPr>
              <a:t>（       ，        ），</a:t>
            </a:r>
            <a:r>
              <a:rPr lang="en-US" altLang="zh-CN" sz="2000" b="1" i="1">
                <a:latin typeface="Times New Roman" panose="02020603050405020304" pitchFamily="18" charset="0"/>
              </a:rPr>
              <a:t>B"</a:t>
            </a:r>
            <a:r>
              <a:rPr lang="en-US" altLang="zh-CN" sz="2000" b="1">
                <a:latin typeface="Times New Roman" panose="02020603050405020304" pitchFamily="18" charset="0"/>
              </a:rPr>
              <a:t> </a:t>
            </a:r>
            <a:r>
              <a:rPr lang="zh-CN" altLang="en-US" sz="2000" b="1">
                <a:latin typeface="Times New Roman" panose="02020603050405020304" pitchFamily="18" charset="0"/>
              </a:rPr>
              <a:t>（            ，        ）．</a:t>
            </a:r>
            <a:endParaRPr lang="zh-CN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8312" name="Rectangle 120"/>
          <p:cNvSpPr>
            <a:spLocks noChangeArrowheads="1"/>
          </p:cNvSpPr>
          <p:nvPr/>
        </p:nvSpPr>
        <p:spPr bwMode="auto">
          <a:xfrm>
            <a:off x="4557713" y="5084763"/>
            <a:ext cx="31115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13" name="Rectangle 121"/>
          <p:cNvSpPr>
            <a:spLocks noChangeArrowheads="1"/>
          </p:cNvSpPr>
          <p:nvPr/>
        </p:nvSpPr>
        <p:spPr bwMode="auto">
          <a:xfrm>
            <a:off x="5148263" y="5084763"/>
            <a:ext cx="31115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14" name="Rectangle 122"/>
          <p:cNvSpPr>
            <a:spLocks noChangeArrowheads="1"/>
          </p:cNvSpPr>
          <p:nvPr/>
        </p:nvSpPr>
        <p:spPr bwMode="auto">
          <a:xfrm>
            <a:off x="6588125" y="5084763"/>
            <a:ext cx="31115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15" name="Rectangle 123"/>
          <p:cNvSpPr>
            <a:spLocks noChangeArrowheads="1"/>
          </p:cNvSpPr>
          <p:nvPr/>
        </p:nvSpPr>
        <p:spPr bwMode="auto">
          <a:xfrm>
            <a:off x="7092950" y="5072063"/>
            <a:ext cx="31115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16" name="Rectangle 124"/>
          <p:cNvSpPr>
            <a:spLocks noChangeArrowheads="1"/>
          </p:cNvSpPr>
          <p:nvPr/>
        </p:nvSpPr>
        <p:spPr bwMode="auto">
          <a:xfrm>
            <a:off x="769938" y="5402263"/>
            <a:ext cx="630237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－ 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17" name="Rectangle 125"/>
          <p:cNvSpPr>
            <a:spLocks noChangeArrowheads="1"/>
          </p:cNvSpPr>
          <p:nvPr/>
        </p:nvSpPr>
        <p:spPr bwMode="auto">
          <a:xfrm>
            <a:off x="1476375" y="5387975"/>
            <a:ext cx="630238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－ 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18" name="Rectangle 126"/>
          <p:cNvSpPr>
            <a:spLocks noChangeArrowheads="1"/>
          </p:cNvSpPr>
          <p:nvPr/>
        </p:nvSpPr>
        <p:spPr bwMode="auto">
          <a:xfrm>
            <a:off x="3305175" y="5402263"/>
            <a:ext cx="630238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－ 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19" name="Rectangle 127"/>
          <p:cNvSpPr>
            <a:spLocks noChangeArrowheads="1"/>
          </p:cNvSpPr>
          <p:nvPr/>
        </p:nvSpPr>
        <p:spPr bwMode="auto">
          <a:xfrm>
            <a:off x="4275138" y="5402263"/>
            <a:ext cx="31115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20" name="Line 128"/>
          <p:cNvSpPr>
            <a:spLocks noChangeShapeType="1"/>
          </p:cNvSpPr>
          <p:nvPr/>
        </p:nvSpPr>
        <p:spPr bwMode="auto">
          <a:xfrm flipV="1">
            <a:off x="5837114" y="3196109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129" name="Group 4"/>
          <p:cNvGrpSpPr/>
          <p:nvPr/>
        </p:nvGrpSpPr>
        <p:grpSpPr bwMode="auto">
          <a:xfrm>
            <a:off x="4347949" y="199435"/>
            <a:ext cx="2592387" cy="1008063"/>
            <a:chOff x="0" y="0"/>
            <a:chExt cx="1633" cy="635"/>
          </a:xfrm>
        </p:grpSpPr>
        <p:pic>
          <p:nvPicPr>
            <p:cNvPr id="130" name="Picture 5" descr="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02" grpId="0" bldLvl="0" animBg="1"/>
      <p:bldP spid="8303" grpId="0" bldLvl="0" animBg="1"/>
      <p:bldP spid="8306" grpId="0" bldLvl="0" animBg="1"/>
      <p:bldP spid="8307" grpId="0" bldLvl="0" animBg="1"/>
      <p:bldP spid="8308" grpId="0" bldLvl="0" animBg="1"/>
      <p:bldP spid="8309" grpId="0" bldLvl="0" animBg="1"/>
      <p:bldP spid="8311" grpId="0" bldLvl="0" animBg="1"/>
      <p:bldP spid="8312" grpId="0" bldLvl="0" animBg="1"/>
      <p:bldP spid="8313" grpId="0" bldLvl="0" animBg="1"/>
      <p:bldP spid="8314" grpId="0" bldLvl="0" animBg="1"/>
      <p:bldP spid="8315" grpId="0" bldLvl="0" animBg="1"/>
      <p:bldP spid="8316" grpId="0" bldLvl="0" animBg="1"/>
      <p:bldP spid="8318" grpId="0" bldLvl="0" animBg="1"/>
      <p:bldP spid="8319" grpId="0" bldLvl="0" animBg="1"/>
      <p:bldP spid="83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3357554" y="1000108"/>
            <a:ext cx="5229225" cy="3763963"/>
            <a:chOff x="2173" y="618"/>
            <a:chExt cx="3294" cy="2371"/>
          </a:xfrm>
        </p:grpSpPr>
        <p:sp>
          <p:nvSpPr>
            <p:cNvPr id="9220" name="Line 4"/>
            <p:cNvSpPr>
              <a:spLocks noChangeShapeType="1"/>
            </p:cNvSpPr>
            <p:nvPr/>
          </p:nvSpPr>
          <p:spPr bwMode="auto">
            <a:xfrm>
              <a:off x="4950" y="767"/>
              <a:ext cx="0" cy="221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21" name="Line 5"/>
            <p:cNvSpPr>
              <a:spLocks noChangeShapeType="1"/>
            </p:cNvSpPr>
            <p:nvPr/>
          </p:nvSpPr>
          <p:spPr bwMode="auto">
            <a:xfrm>
              <a:off x="5059" y="767"/>
              <a:ext cx="0" cy="221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22" name="Line 6"/>
            <p:cNvSpPr>
              <a:spLocks noChangeShapeType="1"/>
            </p:cNvSpPr>
            <p:nvPr/>
          </p:nvSpPr>
          <p:spPr bwMode="auto">
            <a:xfrm>
              <a:off x="5168" y="767"/>
              <a:ext cx="0" cy="221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grpSp>
          <p:nvGrpSpPr>
            <p:cNvPr id="3" name="Group 7"/>
            <p:cNvGrpSpPr/>
            <p:nvPr/>
          </p:nvGrpSpPr>
          <p:grpSpPr bwMode="auto">
            <a:xfrm>
              <a:off x="2683" y="745"/>
              <a:ext cx="2150" cy="2244"/>
              <a:chOff x="1456" y="654"/>
              <a:chExt cx="2150" cy="1981"/>
            </a:xfrm>
          </p:grpSpPr>
          <p:sp>
            <p:nvSpPr>
              <p:cNvPr id="9224" name="Line 8"/>
              <p:cNvSpPr>
                <a:spLocks noChangeShapeType="1"/>
              </p:cNvSpPr>
              <p:nvPr/>
            </p:nvSpPr>
            <p:spPr bwMode="auto">
              <a:xfrm>
                <a:off x="2408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25" name="Line 9"/>
              <p:cNvSpPr>
                <a:spLocks noChangeShapeType="1"/>
              </p:cNvSpPr>
              <p:nvPr/>
            </p:nvSpPr>
            <p:spPr bwMode="auto">
              <a:xfrm>
                <a:off x="2290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26" name="Line 10"/>
              <p:cNvSpPr>
                <a:spLocks noChangeShapeType="1"/>
              </p:cNvSpPr>
              <p:nvPr/>
            </p:nvSpPr>
            <p:spPr bwMode="auto">
              <a:xfrm>
                <a:off x="2172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27" name="Line 11"/>
              <p:cNvSpPr>
                <a:spLocks noChangeShapeType="1"/>
              </p:cNvSpPr>
              <p:nvPr/>
            </p:nvSpPr>
            <p:spPr bwMode="auto">
              <a:xfrm>
                <a:off x="2055" y="672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28" name="Line 12"/>
              <p:cNvSpPr>
                <a:spLocks noChangeShapeType="1"/>
              </p:cNvSpPr>
              <p:nvPr/>
            </p:nvSpPr>
            <p:spPr bwMode="auto">
              <a:xfrm>
                <a:off x="1936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29" name="Line 13"/>
              <p:cNvSpPr>
                <a:spLocks noChangeShapeType="1"/>
              </p:cNvSpPr>
              <p:nvPr/>
            </p:nvSpPr>
            <p:spPr bwMode="auto">
              <a:xfrm>
                <a:off x="1818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30" name="Line 14"/>
              <p:cNvSpPr>
                <a:spLocks noChangeShapeType="1"/>
              </p:cNvSpPr>
              <p:nvPr/>
            </p:nvSpPr>
            <p:spPr bwMode="auto">
              <a:xfrm>
                <a:off x="1692" y="663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31" name="Line 15"/>
              <p:cNvSpPr>
                <a:spLocks noChangeShapeType="1"/>
              </p:cNvSpPr>
              <p:nvPr/>
            </p:nvSpPr>
            <p:spPr bwMode="auto">
              <a:xfrm>
                <a:off x="1574" y="656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32" name="Line 16"/>
              <p:cNvSpPr>
                <a:spLocks noChangeShapeType="1"/>
              </p:cNvSpPr>
              <p:nvPr/>
            </p:nvSpPr>
            <p:spPr bwMode="auto">
              <a:xfrm>
                <a:off x="1456" y="654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33" name="Line 17"/>
              <p:cNvSpPr>
                <a:spLocks noChangeShapeType="1"/>
              </p:cNvSpPr>
              <p:nvPr/>
            </p:nvSpPr>
            <p:spPr bwMode="auto">
              <a:xfrm>
                <a:off x="3606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34" name="Line 18"/>
              <p:cNvSpPr>
                <a:spLocks noChangeShapeType="1"/>
              </p:cNvSpPr>
              <p:nvPr/>
            </p:nvSpPr>
            <p:spPr bwMode="auto">
              <a:xfrm>
                <a:off x="3488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35" name="Line 19"/>
              <p:cNvSpPr>
                <a:spLocks noChangeShapeType="1"/>
              </p:cNvSpPr>
              <p:nvPr/>
            </p:nvSpPr>
            <p:spPr bwMode="auto">
              <a:xfrm>
                <a:off x="3370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36" name="Line 20"/>
              <p:cNvSpPr>
                <a:spLocks noChangeShapeType="1"/>
              </p:cNvSpPr>
              <p:nvPr/>
            </p:nvSpPr>
            <p:spPr bwMode="auto">
              <a:xfrm>
                <a:off x="3253" y="684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37" name="Line 21"/>
              <p:cNvSpPr>
                <a:spLocks noChangeShapeType="1"/>
              </p:cNvSpPr>
              <p:nvPr/>
            </p:nvSpPr>
            <p:spPr bwMode="auto">
              <a:xfrm>
                <a:off x="3125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38" name="Line 22"/>
              <p:cNvSpPr>
                <a:spLocks noChangeShapeType="1"/>
              </p:cNvSpPr>
              <p:nvPr/>
            </p:nvSpPr>
            <p:spPr bwMode="auto">
              <a:xfrm>
                <a:off x="3007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39" name="Line 23"/>
              <p:cNvSpPr>
                <a:spLocks noChangeShapeType="1"/>
              </p:cNvSpPr>
              <p:nvPr/>
            </p:nvSpPr>
            <p:spPr bwMode="auto">
              <a:xfrm>
                <a:off x="2881" y="675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40" name="Line 24"/>
              <p:cNvSpPr>
                <a:spLocks noChangeShapeType="1"/>
              </p:cNvSpPr>
              <p:nvPr/>
            </p:nvSpPr>
            <p:spPr bwMode="auto">
              <a:xfrm>
                <a:off x="2763" y="668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41" name="Line 25"/>
              <p:cNvSpPr>
                <a:spLocks noChangeShapeType="1"/>
              </p:cNvSpPr>
              <p:nvPr/>
            </p:nvSpPr>
            <p:spPr bwMode="auto">
              <a:xfrm>
                <a:off x="2645" y="666"/>
                <a:ext cx="0" cy="1951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  <p:grpSp>
          <p:nvGrpSpPr>
            <p:cNvPr id="4" name="Group 26"/>
            <p:cNvGrpSpPr/>
            <p:nvPr/>
          </p:nvGrpSpPr>
          <p:grpSpPr bwMode="auto">
            <a:xfrm>
              <a:off x="2200" y="808"/>
              <a:ext cx="3084" cy="2060"/>
              <a:chOff x="1356" y="454"/>
              <a:chExt cx="2362" cy="2060"/>
            </a:xfrm>
          </p:grpSpPr>
          <p:sp>
            <p:nvSpPr>
              <p:cNvPr id="9243" name="Line 27"/>
              <p:cNvSpPr>
                <a:spLocks noChangeShapeType="1"/>
              </p:cNvSpPr>
              <p:nvPr/>
            </p:nvSpPr>
            <p:spPr bwMode="auto">
              <a:xfrm rot="5400000">
                <a:off x="2547" y="208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44" name="Line 28"/>
              <p:cNvSpPr>
                <a:spLocks noChangeShapeType="1"/>
              </p:cNvSpPr>
              <p:nvPr/>
            </p:nvSpPr>
            <p:spPr bwMode="auto">
              <a:xfrm rot="5400000">
                <a:off x="2547" y="99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45" name="Line 29"/>
              <p:cNvSpPr>
                <a:spLocks noChangeShapeType="1"/>
              </p:cNvSpPr>
              <p:nvPr/>
            </p:nvSpPr>
            <p:spPr bwMode="auto">
              <a:xfrm rot="5400000">
                <a:off x="2547" y="-19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46" name="Line 30"/>
              <p:cNvSpPr>
                <a:spLocks noChangeShapeType="1"/>
              </p:cNvSpPr>
              <p:nvPr/>
            </p:nvSpPr>
            <p:spPr bwMode="auto">
              <a:xfrm rot="5400000">
                <a:off x="2536" y="-137"/>
                <a:ext cx="0" cy="2323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47" name="Line 31"/>
              <p:cNvSpPr>
                <a:spLocks noChangeShapeType="1"/>
              </p:cNvSpPr>
              <p:nvPr/>
            </p:nvSpPr>
            <p:spPr bwMode="auto">
              <a:xfrm rot="5400000">
                <a:off x="2547" y="-255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48" name="Line 32"/>
              <p:cNvSpPr>
                <a:spLocks noChangeShapeType="1"/>
              </p:cNvSpPr>
              <p:nvPr/>
            </p:nvSpPr>
            <p:spPr bwMode="auto">
              <a:xfrm rot="5400000">
                <a:off x="2547" y="-364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49" name="Line 33"/>
              <p:cNvSpPr>
                <a:spLocks noChangeShapeType="1"/>
              </p:cNvSpPr>
              <p:nvPr/>
            </p:nvSpPr>
            <p:spPr bwMode="auto">
              <a:xfrm rot="5400000">
                <a:off x="2547" y="-481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50" name="Line 34"/>
              <p:cNvSpPr>
                <a:spLocks noChangeShapeType="1"/>
              </p:cNvSpPr>
              <p:nvPr/>
            </p:nvSpPr>
            <p:spPr bwMode="auto">
              <a:xfrm rot="5400000">
                <a:off x="2528" y="1226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51" name="Line 35"/>
              <p:cNvSpPr>
                <a:spLocks noChangeShapeType="1"/>
              </p:cNvSpPr>
              <p:nvPr/>
            </p:nvSpPr>
            <p:spPr bwMode="auto">
              <a:xfrm rot="5400000">
                <a:off x="2528" y="1117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52" name="Line 36"/>
              <p:cNvSpPr>
                <a:spLocks noChangeShapeType="1"/>
              </p:cNvSpPr>
              <p:nvPr/>
            </p:nvSpPr>
            <p:spPr bwMode="auto">
              <a:xfrm rot="5400000">
                <a:off x="2517" y="1009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53" name="Line 37"/>
              <p:cNvSpPr>
                <a:spLocks noChangeShapeType="1"/>
              </p:cNvSpPr>
              <p:nvPr/>
            </p:nvSpPr>
            <p:spPr bwMode="auto">
              <a:xfrm rot="5400000">
                <a:off x="2528" y="890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54" name="Line 38"/>
              <p:cNvSpPr>
                <a:spLocks noChangeShapeType="1"/>
              </p:cNvSpPr>
              <p:nvPr/>
            </p:nvSpPr>
            <p:spPr bwMode="auto">
              <a:xfrm rot="5400000">
                <a:off x="2528" y="772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55" name="Line 39"/>
              <p:cNvSpPr>
                <a:spLocks noChangeShapeType="1"/>
              </p:cNvSpPr>
              <p:nvPr/>
            </p:nvSpPr>
            <p:spPr bwMode="auto">
              <a:xfrm rot="5400000">
                <a:off x="2528" y="664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56" name="Line 40"/>
              <p:cNvSpPr>
                <a:spLocks noChangeShapeType="1"/>
              </p:cNvSpPr>
              <p:nvPr/>
            </p:nvSpPr>
            <p:spPr bwMode="auto">
              <a:xfrm rot="5400000">
                <a:off x="2536" y="555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57" name="Line 41"/>
              <p:cNvSpPr>
                <a:spLocks noChangeShapeType="1"/>
              </p:cNvSpPr>
              <p:nvPr/>
            </p:nvSpPr>
            <p:spPr bwMode="auto">
              <a:xfrm rot="5400000">
                <a:off x="2538" y="436"/>
                <a:ext cx="0" cy="2323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58" name="Line 42"/>
              <p:cNvSpPr>
                <a:spLocks noChangeShapeType="1"/>
              </p:cNvSpPr>
              <p:nvPr/>
            </p:nvSpPr>
            <p:spPr bwMode="auto">
              <a:xfrm rot="5400000">
                <a:off x="2538" y="1353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59" name="Line 43"/>
              <p:cNvSpPr>
                <a:spLocks noChangeShapeType="1"/>
              </p:cNvSpPr>
              <p:nvPr/>
            </p:nvSpPr>
            <p:spPr bwMode="auto">
              <a:xfrm rot="5400000">
                <a:off x="2557" y="-589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9260" name="Line 44"/>
              <p:cNvSpPr>
                <a:spLocks noChangeShapeType="1"/>
              </p:cNvSpPr>
              <p:nvPr/>
            </p:nvSpPr>
            <p:spPr bwMode="auto">
              <a:xfrm rot="5400000">
                <a:off x="2549" y="-707"/>
                <a:ext cx="0" cy="2322"/>
              </a:xfrm>
              <a:prstGeom prst="line">
                <a:avLst/>
              </a:prstGeom>
              <a:noFill/>
              <a:ln w="9525">
                <a:solidFill>
                  <a:srgbClr val="00CC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  <p:sp>
          <p:nvSpPr>
            <p:cNvPr id="9261" name="shp1"/>
            <p:cNvSpPr>
              <a:spLocks noChangeShapeType="1"/>
            </p:cNvSpPr>
            <p:nvPr/>
          </p:nvSpPr>
          <p:spPr bwMode="auto">
            <a:xfrm>
              <a:off x="2245" y="1836"/>
              <a:ext cx="304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62" name="shp2"/>
            <p:cNvSpPr>
              <a:spLocks noChangeShapeType="1"/>
            </p:cNvSpPr>
            <p:nvPr/>
          </p:nvSpPr>
          <p:spPr bwMode="auto">
            <a:xfrm>
              <a:off x="3754" y="695"/>
              <a:ext cx="0" cy="228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63" name="shp3"/>
            <p:cNvSpPr>
              <a:spLocks noChangeShapeType="1"/>
            </p:cNvSpPr>
            <p:nvPr/>
          </p:nvSpPr>
          <p:spPr bwMode="auto">
            <a:xfrm>
              <a:off x="3874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64" name="shp4"/>
            <p:cNvSpPr>
              <a:spLocks noChangeShapeType="1"/>
            </p:cNvSpPr>
            <p:nvPr/>
          </p:nvSpPr>
          <p:spPr bwMode="auto">
            <a:xfrm>
              <a:off x="3993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65" name="shp5"/>
            <p:cNvSpPr>
              <a:spLocks noChangeShapeType="1"/>
            </p:cNvSpPr>
            <p:nvPr/>
          </p:nvSpPr>
          <p:spPr bwMode="auto">
            <a:xfrm>
              <a:off x="4112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66" name="shp6"/>
            <p:cNvSpPr>
              <a:spLocks noChangeShapeType="1"/>
            </p:cNvSpPr>
            <p:nvPr/>
          </p:nvSpPr>
          <p:spPr bwMode="auto">
            <a:xfrm>
              <a:off x="4231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67" name="shp7"/>
            <p:cNvSpPr>
              <a:spLocks noChangeShapeType="1"/>
            </p:cNvSpPr>
            <p:nvPr/>
          </p:nvSpPr>
          <p:spPr bwMode="auto">
            <a:xfrm>
              <a:off x="4350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68" name="shp8"/>
            <p:cNvSpPr>
              <a:spLocks noChangeShapeType="1"/>
            </p:cNvSpPr>
            <p:nvPr/>
          </p:nvSpPr>
          <p:spPr bwMode="auto">
            <a:xfrm>
              <a:off x="4470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69" name="shp9"/>
            <p:cNvSpPr>
              <a:spLocks noChangeShapeType="1"/>
            </p:cNvSpPr>
            <p:nvPr/>
          </p:nvSpPr>
          <p:spPr bwMode="auto">
            <a:xfrm>
              <a:off x="4589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70" name="shp10"/>
            <p:cNvSpPr>
              <a:spLocks noChangeShapeType="1"/>
            </p:cNvSpPr>
            <p:nvPr/>
          </p:nvSpPr>
          <p:spPr bwMode="auto">
            <a:xfrm>
              <a:off x="4708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71" name="shp11"/>
            <p:cNvSpPr>
              <a:spLocks noChangeShapeType="1"/>
            </p:cNvSpPr>
            <p:nvPr/>
          </p:nvSpPr>
          <p:spPr bwMode="auto">
            <a:xfrm>
              <a:off x="4827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72" name="shp12"/>
            <p:cNvSpPr>
              <a:spLocks noChangeShapeType="1"/>
            </p:cNvSpPr>
            <p:nvPr/>
          </p:nvSpPr>
          <p:spPr bwMode="auto">
            <a:xfrm>
              <a:off x="3635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73" name="shp13"/>
            <p:cNvSpPr>
              <a:spLocks noChangeShapeType="1"/>
            </p:cNvSpPr>
            <p:nvPr/>
          </p:nvSpPr>
          <p:spPr bwMode="auto">
            <a:xfrm>
              <a:off x="3516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74" name="shp14"/>
            <p:cNvSpPr>
              <a:spLocks noChangeShapeType="1"/>
            </p:cNvSpPr>
            <p:nvPr/>
          </p:nvSpPr>
          <p:spPr bwMode="auto">
            <a:xfrm>
              <a:off x="3397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75" name="shp15"/>
            <p:cNvSpPr>
              <a:spLocks noChangeShapeType="1"/>
            </p:cNvSpPr>
            <p:nvPr/>
          </p:nvSpPr>
          <p:spPr bwMode="auto">
            <a:xfrm>
              <a:off x="3277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76" name="shp16"/>
            <p:cNvSpPr>
              <a:spLocks noChangeShapeType="1"/>
            </p:cNvSpPr>
            <p:nvPr/>
          </p:nvSpPr>
          <p:spPr bwMode="auto">
            <a:xfrm>
              <a:off x="3158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77" name="shp17"/>
            <p:cNvSpPr>
              <a:spLocks noChangeShapeType="1"/>
            </p:cNvSpPr>
            <p:nvPr/>
          </p:nvSpPr>
          <p:spPr bwMode="auto">
            <a:xfrm>
              <a:off x="3039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78" name="shp18"/>
            <p:cNvSpPr>
              <a:spLocks noChangeShapeType="1"/>
            </p:cNvSpPr>
            <p:nvPr/>
          </p:nvSpPr>
          <p:spPr bwMode="auto">
            <a:xfrm>
              <a:off x="2920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79" name="shp19"/>
            <p:cNvSpPr>
              <a:spLocks noChangeShapeType="1"/>
            </p:cNvSpPr>
            <p:nvPr/>
          </p:nvSpPr>
          <p:spPr bwMode="auto">
            <a:xfrm>
              <a:off x="2800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80" name="shp20"/>
            <p:cNvSpPr>
              <a:spLocks noChangeShapeType="1"/>
            </p:cNvSpPr>
            <p:nvPr/>
          </p:nvSpPr>
          <p:spPr bwMode="auto">
            <a:xfrm>
              <a:off x="2681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81" name="shp21"/>
            <p:cNvSpPr>
              <a:spLocks noChangeShapeType="1"/>
            </p:cNvSpPr>
            <p:nvPr/>
          </p:nvSpPr>
          <p:spPr bwMode="auto">
            <a:xfrm>
              <a:off x="3754" y="1722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82" name="shp22"/>
            <p:cNvSpPr>
              <a:spLocks noChangeShapeType="1"/>
            </p:cNvSpPr>
            <p:nvPr/>
          </p:nvSpPr>
          <p:spPr bwMode="auto">
            <a:xfrm>
              <a:off x="3754" y="1608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83" name="shp23"/>
            <p:cNvSpPr>
              <a:spLocks noChangeShapeType="1"/>
            </p:cNvSpPr>
            <p:nvPr/>
          </p:nvSpPr>
          <p:spPr bwMode="auto">
            <a:xfrm>
              <a:off x="3754" y="1494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84" name="shp24"/>
            <p:cNvSpPr>
              <a:spLocks noChangeShapeType="1"/>
            </p:cNvSpPr>
            <p:nvPr/>
          </p:nvSpPr>
          <p:spPr bwMode="auto">
            <a:xfrm>
              <a:off x="3754" y="1380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85" name="shp25"/>
            <p:cNvSpPr>
              <a:spLocks noChangeShapeType="1"/>
            </p:cNvSpPr>
            <p:nvPr/>
          </p:nvSpPr>
          <p:spPr bwMode="auto">
            <a:xfrm>
              <a:off x="3754" y="1266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86" name="shp26"/>
            <p:cNvSpPr>
              <a:spLocks noChangeShapeType="1"/>
            </p:cNvSpPr>
            <p:nvPr/>
          </p:nvSpPr>
          <p:spPr bwMode="auto">
            <a:xfrm>
              <a:off x="3754" y="1151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87" name="shp27"/>
            <p:cNvSpPr>
              <a:spLocks noChangeShapeType="1"/>
            </p:cNvSpPr>
            <p:nvPr/>
          </p:nvSpPr>
          <p:spPr bwMode="auto">
            <a:xfrm>
              <a:off x="3754" y="1037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88" name="shp28"/>
            <p:cNvSpPr>
              <a:spLocks noChangeShapeType="1"/>
            </p:cNvSpPr>
            <p:nvPr/>
          </p:nvSpPr>
          <p:spPr bwMode="auto">
            <a:xfrm>
              <a:off x="3754" y="923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89" name="shp29"/>
            <p:cNvSpPr>
              <a:spLocks noChangeShapeType="1"/>
            </p:cNvSpPr>
            <p:nvPr/>
          </p:nvSpPr>
          <p:spPr bwMode="auto">
            <a:xfrm>
              <a:off x="3754" y="809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90" name="shp30"/>
            <p:cNvSpPr>
              <a:spLocks noChangeShapeType="1"/>
            </p:cNvSpPr>
            <p:nvPr/>
          </p:nvSpPr>
          <p:spPr bwMode="auto">
            <a:xfrm>
              <a:off x="3754" y="1950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91" name="shp31"/>
            <p:cNvSpPr>
              <a:spLocks noChangeShapeType="1"/>
            </p:cNvSpPr>
            <p:nvPr/>
          </p:nvSpPr>
          <p:spPr bwMode="auto">
            <a:xfrm>
              <a:off x="3754" y="2064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92" name="shp32"/>
            <p:cNvSpPr>
              <a:spLocks noChangeShapeType="1"/>
            </p:cNvSpPr>
            <p:nvPr/>
          </p:nvSpPr>
          <p:spPr bwMode="auto">
            <a:xfrm>
              <a:off x="3754" y="2178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93" name="shp33"/>
            <p:cNvSpPr>
              <a:spLocks noChangeShapeType="1"/>
            </p:cNvSpPr>
            <p:nvPr/>
          </p:nvSpPr>
          <p:spPr bwMode="auto">
            <a:xfrm>
              <a:off x="3754" y="2292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94" name="shp34"/>
            <p:cNvSpPr>
              <a:spLocks noChangeShapeType="1"/>
            </p:cNvSpPr>
            <p:nvPr/>
          </p:nvSpPr>
          <p:spPr bwMode="auto">
            <a:xfrm>
              <a:off x="3754" y="2407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95" name="shp35"/>
            <p:cNvSpPr>
              <a:spLocks noChangeShapeType="1"/>
            </p:cNvSpPr>
            <p:nvPr/>
          </p:nvSpPr>
          <p:spPr bwMode="auto">
            <a:xfrm>
              <a:off x="3754" y="2521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96" name="shp36"/>
            <p:cNvSpPr>
              <a:spLocks noChangeShapeType="1"/>
            </p:cNvSpPr>
            <p:nvPr/>
          </p:nvSpPr>
          <p:spPr bwMode="auto">
            <a:xfrm>
              <a:off x="3754" y="2635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97" name="shp37"/>
            <p:cNvSpPr>
              <a:spLocks noChangeShapeType="1"/>
            </p:cNvSpPr>
            <p:nvPr/>
          </p:nvSpPr>
          <p:spPr bwMode="auto">
            <a:xfrm>
              <a:off x="3754" y="2749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98" name="shp38"/>
            <p:cNvSpPr>
              <a:spLocks noChangeShapeType="1"/>
            </p:cNvSpPr>
            <p:nvPr/>
          </p:nvSpPr>
          <p:spPr bwMode="auto">
            <a:xfrm>
              <a:off x="3754" y="2863"/>
              <a:ext cx="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99" name="shp39"/>
            <p:cNvSpPr>
              <a:spLocks noChangeArrowheads="1" noChangeShapeType="1" noTextEdit="1"/>
            </p:cNvSpPr>
            <p:nvPr/>
          </p:nvSpPr>
          <p:spPr bwMode="auto">
            <a:xfrm>
              <a:off x="5207" y="1683"/>
              <a:ext cx="95" cy="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600" i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FFFF"/>
                  </a:solidFill>
                  <a:latin typeface="Times New Roman" panose="02020603050405020304"/>
                  <a:cs typeface="Times New Roman" panose="02020603050405020304"/>
                </a:rPr>
                <a:t>x</a:t>
              </a:r>
              <a:endParaRPr lang="zh-CN" altLang="en-US" sz="600" i="1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endParaRPr>
            </a:p>
          </p:txBody>
        </p:sp>
        <p:sp>
          <p:nvSpPr>
            <p:cNvPr id="9300" name="shp40"/>
            <p:cNvSpPr>
              <a:spLocks noChangeArrowheads="1" noChangeShapeType="1" noTextEdit="1"/>
            </p:cNvSpPr>
            <p:nvPr/>
          </p:nvSpPr>
          <p:spPr bwMode="auto">
            <a:xfrm>
              <a:off x="3622" y="618"/>
              <a:ext cx="108" cy="7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600" b="1" i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FFFF"/>
                  </a:solidFill>
                  <a:latin typeface="Times New Roman" panose="02020603050405020304"/>
                  <a:cs typeface="Times New Roman" panose="02020603050405020304"/>
                </a:rPr>
                <a:t>y</a:t>
              </a:r>
              <a:endParaRPr lang="zh-CN" altLang="en-US" sz="600" b="1" i="1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endParaRPr>
            </a:p>
          </p:txBody>
        </p:sp>
        <p:sp>
          <p:nvSpPr>
            <p:cNvPr id="9301" name="Text Box 85"/>
            <p:cNvSpPr txBox="1">
              <a:spLocks noChangeArrowheads="1"/>
            </p:cNvSpPr>
            <p:nvPr/>
          </p:nvSpPr>
          <p:spPr bwMode="auto">
            <a:xfrm>
              <a:off x="3591" y="1479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2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02" name="Text Box 86"/>
            <p:cNvSpPr txBox="1">
              <a:spLocks noChangeArrowheads="1"/>
            </p:cNvSpPr>
            <p:nvPr/>
          </p:nvSpPr>
          <p:spPr bwMode="auto">
            <a:xfrm>
              <a:off x="3591" y="1256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4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03" name="Text Box 87"/>
            <p:cNvSpPr txBox="1">
              <a:spLocks noChangeArrowheads="1"/>
            </p:cNvSpPr>
            <p:nvPr/>
          </p:nvSpPr>
          <p:spPr bwMode="auto">
            <a:xfrm>
              <a:off x="3600" y="1031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6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04" name="Text Box 88"/>
            <p:cNvSpPr txBox="1">
              <a:spLocks noChangeArrowheads="1"/>
            </p:cNvSpPr>
            <p:nvPr/>
          </p:nvSpPr>
          <p:spPr bwMode="auto">
            <a:xfrm>
              <a:off x="3600" y="814"/>
              <a:ext cx="227" cy="21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8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05" name="Text Box 89"/>
            <p:cNvSpPr txBox="1">
              <a:spLocks noChangeArrowheads="1"/>
            </p:cNvSpPr>
            <p:nvPr/>
          </p:nvSpPr>
          <p:spPr bwMode="auto">
            <a:xfrm>
              <a:off x="3917" y="1797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2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06" name="Text Box 90"/>
            <p:cNvSpPr txBox="1">
              <a:spLocks noChangeArrowheads="1"/>
            </p:cNvSpPr>
            <p:nvPr/>
          </p:nvSpPr>
          <p:spPr bwMode="auto">
            <a:xfrm>
              <a:off x="4144" y="1797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4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07" name="Text Box 91"/>
            <p:cNvSpPr txBox="1">
              <a:spLocks noChangeArrowheads="1"/>
            </p:cNvSpPr>
            <p:nvPr/>
          </p:nvSpPr>
          <p:spPr bwMode="auto">
            <a:xfrm>
              <a:off x="4371" y="1797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6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08" name="Text Box 92"/>
            <p:cNvSpPr txBox="1">
              <a:spLocks noChangeArrowheads="1"/>
            </p:cNvSpPr>
            <p:nvPr/>
          </p:nvSpPr>
          <p:spPr bwMode="auto">
            <a:xfrm>
              <a:off x="4615" y="1797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8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09" name="Text Box 93"/>
            <p:cNvSpPr txBox="1">
              <a:spLocks noChangeArrowheads="1"/>
            </p:cNvSpPr>
            <p:nvPr/>
          </p:nvSpPr>
          <p:spPr bwMode="auto">
            <a:xfrm>
              <a:off x="3554" y="1935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-2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10" name="Text Box 94"/>
            <p:cNvSpPr txBox="1">
              <a:spLocks noChangeArrowheads="1"/>
            </p:cNvSpPr>
            <p:nvPr/>
          </p:nvSpPr>
          <p:spPr bwMode="auto">
            <a:xfrm>
              <a:off x="3555" y="2160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-4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11" name="Text Box 95"/>
            <p:cNvSpPr txBox="1">
              <a:spLocks noChangeArrowheads="1"/>
            </p:cNvSpPr>
            <p:nvPr/>
          </p:nvSpPr>
          <p:spPr bwMode="auto">
            <a:xfrm>
              <a:off x="3555" y="2383"/>
              <a:ext cx="227" cy="2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-6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12" name="Text Box 96"/>
            <p:cNvSpPr txBox="1">
              <a:spLocks noChangeArrowheads="1"/>
            </p:cNvSpPr>
            <p:nvPr/>
          </p:nvSpPr>
          <p:spPr bwMode="auto">
            <a:xfrm>
              <a:off x="3554" y="2623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-8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13" name="Text Box 97"/>
            <p:cNvSpPr txBox="1">
              <a:spLocks noChangeArrowheads="1"/>
            </p:cNvSpPr>
            <p:nvPr/>
          </p:nvSpPr>
          <p:spPr bwMode="auto">
            <a:xfrm>
              <a:off x="3400" y="1808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-2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14" name="Text Box 98"/>
            <p:cNvSpPr txBox="1">
              <a:spLocks noChangeArrowheads="1"/>
            </p:cNvSpPr>
            <p:nvPr/>
          </p:nvSpPr>
          <p:spPr bwMode="auto">
            <a:xfrm>
              <a:off x="3137" y="1797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-4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15" name="Text Box 99"/>
            <p:cNvSpPr txBox="1">
              <a:spLocks noChangeArrowheads="1"/>
            </p:cNvSpPr>
            <p:nvPr/>
          </p:nvSpPr>
          <p:spPr bwMode="auto">
            <a:xfrm>
              <a:off x="2901" y="1797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-6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16" name="Text Box 100"/>
            <p:cNvSpPr txBox="1">
              <a:spLocks noChangeArrowheads="1"/>
            </p:cNvSpPr>
            <p:nvPr/>
          </p:nvSpPr>
          <p:spPr bwMode="auto">
            <a:xfrm>
              <a:off x="2665" y="1797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-8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17" name="Text Box 101"/>
            <p:cNvSpPr txBox="1">
              <a:spLocks noChangeArrowheads="1"/>
            </p:cNvSpPr>
            <p:nvPr/>
          </p:nvSpPr>
          <p:spPr bwMode="auto">
            <a:xfrm>
              <a:off x="3590" y="1788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O</a:t>
              </a:r>
              <a:endParaRPr lang="en-US" altLang="zh-CN" sz="1600" b="1" i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318" name="shp11"/>
            <p:cNvSpPr>
              <a:spLocks noChangeShapeType="1"/>
            </p:cNvSpPr>
            <p:nvPr/>
          </p:nvSpPr>
          <p:spPr bwMode="auto">
            <a:xfrm>
              <a:off x="4945" y="1800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19" name="shp11"/>
            <p:cNvSpPr>
              <a:spLocks noChangeShapeType="1"/>
            </p:cNvSpPr>
            <p:nvPr/>
          </p:nvSpPr>
          <p:spPr bwMode="auto">
            <a:xfrm>
              <a:off x="5063" y="1801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20" name="shp11"/>
            <p:cNvSpPr>
              <a:spLocks noChangeShapeType="1"/>
            </p:cNvSpPr>
            <p:nvPr/>
          </p:nvSpPr>
          <p:spPr bwMode="auto">
            <a:xfrm>
              <a:off x="5169" y="1801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21" name="Text Box 105"/>
            <p:cNvSpPr txBox="1">
              <a:spLocks noChangeArrowheads="1"/>
            </p:cNvSpPr>
            <p:nvPr/>
          </p:nvSpPr>
          <p:spPr bwMode="auto">
            <a:xfrm>
              <a:off x="4751" y="1801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9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22" name="Text Box 106"/>
            <p:cNvSpPr txBox="1">
              <a:spLocks noChangeArrowheads="1"/>
            </p:cNvSpPr>
            <p:nvPr/>
          </p:nvSpPr>
          <p:spPr bwMode="auto">
            <a:xfrm>
              <a:off x="4833" y="1801"/>
              <a:ext cx="309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10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23" name="Text Box 107"/>
            <p:cNvSpPr txBox="1">
              <a:spLocks noChangeArrowheads="1"/>
            </p:cNvSpPr>
            <p:nvPr/>
          </p:nvSpPr>
          <p:spPr bwMode="auto">
            <a:xfrm>
              <a:off x="4949" y="1797"/>
              <a:ext cx="309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11</a:t>
              </a:r>
              <a:endParaRPr lang="en-US" altLang="zh-CN" sz="16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324" name="Text Box 108"/>
            <p:cNvSpPr txBox="1">
              <a:spLocks noChangeArrowheads="1"/>
            </p:cNvSpPr>
            <p:nvPr/>
          </p:nvSpPr>
          <p:spPr bwMode="auto">
            <a:xfrm>
              <a:off x="5066" y="1797"/>
              <a:ext cx="401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12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25" name="Line 109"/>
            <p:cNvSpPr>
              <a:spLocks noChangeShapeType="1"/>
            </p:cNvSpPr>
            <p:nvPr/>
          </p:nvSpPr>
          <p:spPr bwMode="auto">
            <a:xfrm>
              <a:off x="2326" y="763"/>
              <a:ext cx="0" cy="221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26" name="Line 110"/>
            <p:cNvSpPr>
              <a:spLocks noChangeShapeType="1"/>
            </p:cNvSpPr>
            <p:nvPr/>
          </p:nvSpPr>
          <p:spPr bwMode="auto">
            <a:xfrm>
              <a:off x="2435" y="763"/>
              <a:ext cx="0" cy="221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27" name="Line 111"/>
            <p:cNvSpPr>
              <a:spLocks noChangeShapeType="1"/>
            </p:cNvSpPr>
            <p:nvPr/>
          </p:nvSpPr>
          <p:spPr bwMode="auto">
            <a:xfrm>
              <a:off x="2562" y="763"/>
              <a:ext cx="0" cy="221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28" name="shp11"/>
            <p:cNvSpPr>
              <a:spLocks noChangeShapeType="1"/>
            </p:cNvSpPr>
            <p:nvPr/>
          </p:nvSpPr>
          <p:spPr bwMode="auto">
            <a:xfrm>
              <a:off x="2322" y="1802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29" name="shp11"/>
            <p:cNvSpPr>
              <a:spLocks noChangeShapeType="1"/>
            </p:cNvSpPr>
            <p:nvPr/>
          </p:nvSpPr>
          <p:spPr bwMode="auto">
            <a:xfrm>
              <a:off x="2562" y="1797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30" name="shp11"/>
            <p:cNvSpPr>
              <a:spLocks noChangeShapeType="1"/>
            </p:cNvSpPr>
            <p:nvPr/>
          </p:nvSpPr>
          <p:spPr bwMode="auto">
            <a:xfrm>
              <a:off x="2436" y="1797"/>
              <a:ext cx="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31" name="Text Box 115"/>
            <p:cNvSpPr txBox="1">
              <a:spLocks noChangeArrowheads="1"/>
            </p:cNvSpPr>
            <p:nvPr/>
          </p:nvSpPr>
          <p:spPr bwMode="auto">
            <a:xfrm>
              <a:off x="2554" y="1788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-9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32" name="Text Box 116"/>
            <p:cNvSpPr txBox="1">
              <a:spLocks noChangeArrowheads="1"/>
            </p:cNvSpPr>
            <p:nvPr/>
          </p:nvSpPr>
          <p:spPr bwMode="auto">
            <a:xfrm>
              <a:off x="2400" y="1788"/>
              <a:ext cx="408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-10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  <p:sp>
          <p:nvSpPr>
            <p:cNvPr id="9333" name="Text Box 117"/>
            <p:cNvSpPr txBox="1">
              <a:spLocks noChangeArrowheads="1"/>
            </p:cNvSpPr>
            <p:nvPr/>
          </p:nvSpPr>
          <p:spPr bwMode="auto">
            <a:xfrm>
              <a:off x="2173" y="1779"/>
              <a:ext cx="408" cy="2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latin typeface="Times New Roman" panose="02020603050405020304" pitchFamily="18" charset="0"/>
                </a:rPr>
                <a:t>-12</a:t>
              </a:r>
              <a:endParaRPr lang="en-US" altLang="zh-CN" sz="16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9342" name="Text Box 126"/>
          <p:cNvSpPr txBox="1">
            <a:spLocks noChangeArrowheads="1"/>
          </p:cNvSpPr>
          <p:nvPr/>
        </p:nvSpPr>
        <p:spPr bwMode="auto">
          <a:xfrm>
            <a:off x="6286512" y="1714488"/>
            <a:ext cx="433387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endParaRPr lang="en-US" altLang="zh-CN" sz="20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44" name="Text Box 128"/>
          <p:cNvSpPr txBox="1">
            <a:spLocks noChangeArrowheads="1"/>
          </p:cNvSpPr>
          <p:nvPr/>
        </p:nvSpPr>
        <p:spPr bwMode="auto">
          <a:xfrm>
            <a:off x="6643702" y="2928934"/>
            <a:ext cx="433388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endParaRPr lang="en-US" altLang="zh-CN" sz="20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60" name="Rectangle 144"/>
          <p:cNvSpPr>
            <a:spLocks noChangeArrowheads="1"/>
          </p:cNvSpPr>
          <p:nvPr/>
        </p:nvSpPr>
        <p:spPr bwMode="auto">
          <a:xfrm>
            <a:off x="7358082" y="1071546"/>
            <a:ext cx="42386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'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62" name="Rectangle 146"/>
          <p:cNvSpPr>
            <a:spLocks noChangeArrowheads="1"/>
          </p:cNvSpPr>
          <p:nvPr/>
        </p:nvSpPr>
        <p:spPr bwMode="auto">
          <a:xfrm>
            <a:off x="7786710" y="2500306"/>
            <a:ext cx="42386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'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63" name="Rectangle 147"/>
          <p:cNvSpPr>
            <a:spLocks noChangeArrowheads="1"/>
          </p:cNvSpPr>
          <p:nvPr/>
        </p:nvSpPr>
        <p:spPr bwMode="auto">
          <a:xfrm>
            <a:off x="4143372" y="4286256"/>
            <a:ext cx="4953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 dirty="0">
                <a:solidFill>
                  <a:srgbClr val="FF00FF"/>
                </a:solidFill>
                <a:latin typeface="Times New Roman" panose="02020603050405020304" pitchFamily="18" charset="0"/>
              </a:rPr>
              <a:t>A"</a:t>
            </a:r>
            <a:endParaRPr lang="en-US" altLang="zh-CN" sz="2000" b="1" i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65" name="Rectangle 149"/>
          <p:cNvSpPr>
            <a:spLocks noChangeArrowheads="1"/>
          </p:cNvSpPr>
          <p:nvPr/>
        </p:nvSpPr>
        <p:spPr bwMode="auto">
          <a:xfrm>
            <a:off x="3643306" y="2428868"/>
            <a:ext cx="4953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 dirty="0">
                <a:solidFill>
                  <a:srgbClr val="FF00FF"/>
                </a:solidFill>
                <a:latin typeface="Times New Roman" panose="02020603050405020304" pitchFamily="18" charset="0"/>
              </a:rPr>
              <a:t>C"</a:t>
            </a:r>
            <a:endParaRPr lang="en-US" altLang="zh-CN" sz="2000" b="1" i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42844" y="928670"/>
            <a:ext cx="314327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三个顶点的坐标分别为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(4,4),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(0,0),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(5,0)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观察对应顶点坐标的变化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你有什么发现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45" name="直接连接符 144"/>
          <p:cNvCxnSpPr/>
          <p:nvPr/>
        </p:nvCxnSpPr>
        <p:spPr>
          <a:xfrm rot="16200000" flipH="1">
            <a:off x="6337874" y="2427678"/>
            <a:ext cx="714380" cy="288132"/>
          </a:xfrm>
          <a:prstGeom prst="line">
            <a:avLst/>
          </a:prstGeom>
          <a:ln w="317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rot="16200000" flipH="1">
            <a:off x="6858016" y="2000240"/>
            <a:ext cx="1428760" cy="42862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rot="5400000" flipH="1" flipV="1">
            <a:off x="5857884" y="2214554"/>
            <a:ext cx="714380" cy="714380"/>
          </a:xfrm>
          <a:prstGeom prst="line">
            <a:avLst/>
          </a:prstGeom>
          <a:ln w="317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>
            <a:endCxn id="9344" idx="0"/>
          </p:cNvCxnSpPr>
          <p:nvPr/>
        </p:nvCxnSpPr>
        <p:spPr>
          <a:xfrm>
            <a:off x="5857884" y="2928934"/>
            <a:ext cx="1002512" cy="1588"/>
          </a:xfrm>
          <a:prstGeom prst="line">
            <a:avLst/>
          </a:prstGeom>
          <a:ln w="317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V="1">
            <a:off x="5857884" y="2928934"/>
            <a:ext cx="1928826" cy="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 flipV="1">
            <a:off x="5857884" y="1500174"/>
            <a:ext cx="1500198" cy="142876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>
            <a:endCxn id="9333" idx="3"/>
          </p:cNvCxnSpPr>
          <p:nvPr/>
        </p:nvCxnSpPr>
        <p:spPr>
          <a:xfrm rot="16200000" flipV="1">
            <a:off x="3508359" y="3508367"/>
            <a:ext cx="1346223" cy="352432"/>
          </a:xfrm>
          <a:prstGeom prst="line">
            <a:avLst/>
          </a:prstGeom>
          <a:ln w="317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flipV="1">
            <a:off x="4000496" y="2928934"/>
            <a:ext cx="1857388" cy="9524"/>
          </a:xfrm>
          <a:prstGeom prst="line">
            <a:avLst/>
          </a:prstGeom>
          <a:ln w="317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 flipV="1">
            <a:off x="4357686" y="2930522"/>
            <a:ext cx="1500198" cy="1427172"/>
          </a:xfrm>
          <a:prstGeom prst="line">
            <a:avLst/>
          </a:prstGeom>
          <a:ln w="317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62" grpId="0" bldLvl="0" animBg="1"/>
      <p:bldP spid="9363" grpId="0" bldLvl="0" animBg="1"/>
      <p:bldP spid="936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27584" y="1772816"/>
            <a:ext cx="6840760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一般地，在平面直角坐标系中，如果以原点为位似中心，画出一个与原图形位似的图形，使它与原图形的相似比为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，那么与原图形上的点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对应的位似图形上的点的坐标为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2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kx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32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ky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(-</a:t>
            </a:r>
            <a:r>
              <a:rPr kumimoji="0" lang="en-US" altLang="zh-CN" sz="32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kx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2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ky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134076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总结</a:t>
            </a:r>
            <a:endParaRPr lang="zh-CN" altLang="en-US" sz="32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d:2147499517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455" y="325165"/>
            <a:ext cx="7200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3902839" y="829221"/>
          <a:ext cx="216024" cy="55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02839" y="829221"/>
                        <a:ext cx="216024" cy="558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2" name="图片 8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1412776"/>
            <a:ext cx="4409961" cy="314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166535" y="253157"/>
            <a:ext cx="7272808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三个顶点的坐标分别为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，以原点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为位似中心，画一个三角形，使它与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的相似比为  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1268760"/>
            <a:ext cx="352839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由于要画的图形是三角形，所以关键是确定它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的顶点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坐标</a:t>
            </a: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根据前面总结的规律，点</a:t>
            </a:r>
            <a:r>
              <a:rPr lang="en-US" altLang="zh-CN" sz="2000" i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的对应点     的坐标为            ，即（</a:t>
            </a: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-3,6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类似地，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可以确定其他顶点的坐标。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2195736" y="2780928"/>
          <a:ext cx="310188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6" imgW="4267200" imgH="3962400" progId="Equation.DSMT4">
                  <p:embed/>
                </p:oleObj>
              </mc:Choice>
              <mc:Fallback>
                <p:oleObj name="Equation" r:id="rId6" imgW="4267200" imgH="39624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95736" y="2780928"/>
                        <a:ext cx="310188" cy="28803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1043608" y="3140968"/>
          <a:ext cx="1067413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8" imgW="21945600" imgH="10363200" progId="Equation.DSMT4">
                  <p:embed/>
                </p:oleObj>
              </mc:Choice>
              <mc:Fallback>
                <p:oleObj name="Equation" r:id="rId8" imgW="21945600" imgH="103632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43608" y="3140968"/>
                        <a:ext cx="1067413" cy="504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467360" y="4580890"/>
            <a:ext cx="711771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解：</a:t>
            </a:r>
            <a:r>
              <a:rPr lang="zh-CN" altLang="en-US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利用位似中心对应点坐标变化的规律，分别取点</a:t>
            </a:r>
            <a:r>
              <a:rPr lang="en-US" altLang="zh-CN" sz="2000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′(-3</a:t>
            </a:r>
            <a:r>
              <a:rPr lang="zh-CN" altLang="en-US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6)</a:t>
            </a:r>
            <a:r>
              <a:rPr lang="zh-CN" altLang="en-US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2000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′(-3</a:t>
            </a:r>
            <a:r>
              <a:rPr lang="zh-CN" altLang="en-US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0),</a:t>
            </a:r>
            <a:r>
              <a:rPr lang="en-US" altLang="zh-CN" sz="2000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lang="en-US" altLang="zh-CN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(0</a:t>
            </a:r>
            <a:r>
              <a:rPr lang="zh-CN" altLang="en-US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0).</a:t>
            </a:r>
            <a:r>
              <a:rPr lang="zh-CN" altLang="en-US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顺次连接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B′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所得      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就是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要画的一个图形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5402704" y="5015716"/>
            <a:ext cx="216024" cy="144016"/>
          </a:xfrm>
          <a:prstGeom prst="triangle">
            <a:avLst/>
          </a:prstGeom>
          <a:solidFill>
            <a:schemeClr val="accen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13" name="Group 123"/>
          <p:cNvGrpSpPr/>
          <p:nvPr/>
        </p:nvGrpSpPr>
        <p:grpSpPr bwMode="auto">
          <a:xfrm>
            <a:off x="3923928" y="5301208"/>
            <a:ext cx="2590800" cy="1368425"/>
            <a:chOff x="3833" y="3203"/>
            <a:chExt cx="1632" cy="862"/>
          </a:xfrm>
        </p:grpSpPr>
        <p:sp>
          <p:nvSpPr>
            <p:cNvPr id="14" name="AutoShape 124"/>
            <p:cNvSpPr>
              <a:spLocks noChangeArrowheads="1"/>
            </p:cNvSpPr>
            <p:nvPr/>
          </p:nvSpPr>
          <p:spPr bwMode="auto">
            <a:xfrm>
              <a:off x="3833" y="3203"/>
              <a:ext cx="1632" cy="862"/>
            </a:xfrm>
            <a:prstGeom prst="cloudCallout">
              <a:avLst>
                <a:gd name="adj1" fmla="val -73468"/>
                <a:gd name="adj2" fmla="val 2088"/>
              </a:avLst>
            </a:prstGeom>
            <a:solidFill>
              <a:schemeClr val="accent1">
                <a:alpha val="45000"/>
              </a:schemeClr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algn="ctr"/>
              <a:endParaRPr lang="zh-CN" altLang="en-US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15" name="Text Box 125"/>
            <p:cNvSpPr txBox="1">
              <a:spLocks noChangeArrowheads="1"/>
            </p:cNvSpPr>
            <p:nvPr/>
          </p:nvSpPr>
          <p:spPr bwMode="auto">
            <a:xfrm>
              <a:off x="4059" y="3385"/>
              <a:ext cx="1361" cy="5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就这一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个图形吗？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5292080" y="2060848"/>
            <a:ext cx="144016" cy="72008"/>
          </a:xfrm>
          <a:prstGeom prst="ellipse">
            <a:avLst/>
          </a:prstGeom>
          <a:solidFill>
            <a:srgbClr val="FF33CC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8" name="椭圆 17"/>
          <p:cNvSpPr/>
          <p:nvPr/>
        </p:nvSpPr>
        <p:spPr>
          <a:xfrm>
            <a:off x="5292080" y="3933056"/>
            <a:ext cx="144016" cy="72008"/>
          </a:xfrm>
          <a:prstGeom prst="ellipse">
            <a:avLst/>
          </a:prstGeom>
          <a:solidFill>
            <a:srgbClr val="FF33CC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0" name="矩形 19"/>
          <p:cNvSpPr/>
          <p:nvPr/>
        </p:nvSpPr>
        <p:spPr>
          <a:xfrm>
            <a:off x="5220072" y="1628800"/>
            <a:ext cx="3978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88024" y="3645024"/>
            <a:ext cx="3978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23" name="直接连接符 22"/>
          <p:cNvCxnSpPr>
            <a:endCxn id="17" idx="4"/>
          </p:cNvCxnSpPr>
          <p:nvPr/>
        </p:nvCxnSpPr>
        <p:spPr>
          <a:xfrm flipV="1">
            <a:off x="5364088" y="2132856"/>
            <a:ext cx="0" cy="1800200"/>
          </a:xfrm>
          <a:prstGeom prst="line">
            <a:avLst/>
          </a:prstGeom>
          <a:ln w="317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364088" y="4005064"/>
            <a:ext cx="864096" cy="0"/>
          </a:xfrm>
          <a:prstGeom prst="line">
            <a:avLst/>
          </a:prstGeom>
          <a:ln w="317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17" idx="3"/>
          </p:cNvCxnSpPr>
          <p:nvPr/>
        </p:nvCxnSpPr>
        <p:spPr>
          <a:xfrm flipH="1" flipV="1">
            <a:off x="5313171" y="2122311"/>
            <a:ext cx="915013" cy="1954761"/>
          </a:xfrm>
          <a:prstGeom prst="line">
            <a:avLst/>
          </a:prstGeom>
          <a:ln w="317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5652120" y="2996952"/>
            <a:ext cx="0" cy="1008112"/>
          </a:xfrm>
          <a:prstGeom prst="line">
            <a:avLst/>
          </a:prstGeom>
          <a:ln w="317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 bldLvl="0" animBg="1"/>
      <p:bldP spid="17" grpId="0" bldLvl="0" animBg="1"/>
      <p:bldP spid="18" grpId="0" bldLvl="0" animBg="1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d:2147499531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7200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95536" y="620688"/>
            <a:ext cx="835292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如图所示，正方形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OEFG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和正方形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是位似图形，点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的坐标为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的坐标为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，求这两个正方形位似中心的坐标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3556" name="图片 819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84168" y="1628800"/>
            <a:ext cx="280625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79512" y="177281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lang="zh-CN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分析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endParaRPr lang="zh-CN" altLang="zh-CN" sz="240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75656" y="177281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两个位似图形的特征是什么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323528" y="2276872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每对对应点与位似中心共线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;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对应线段平行或在同一条直线上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3068960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位似中心的位置有几种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哪几种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395536" y="3501008"/>
            <a:ext cx="65609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两种，位似中心在位似图形的同侧或异侧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8" y="4005064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观察图形，当位似中心在位似图形同侧时，位似中心是不是在特殊直线上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467544" y="4725144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在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轴上，故位似中心在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轴上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en-US" altLang="zh-CN" sz="240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5085184"/>
            <a:ext cx="79648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当位似中心在位似图形同侧时，位似中心还在哪条与已知有关的直线上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467544" y="587727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过对应点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所在的直线上或过对应点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所在的直线上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83568" y="4797152"/>
            <a:ext cx="78488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求直线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与直线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的交点坐标，直线不唯一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764704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当位似中心在位似图形同侧时，如何求位似中心的坐标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547664" y="1412776"/>
            <a:ext cx="4934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求直线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或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与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轴的交点坐标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1988840"/>
            <a:ext cx="68791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观察图形当位似中心在位似图形异侧时，位似中心在什么位置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619672" y="2924944"/>
            <a:ext cx="54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直线不唯一</a:t>
            </a:r>
            <a:r>
              <a:rPr lang="en-US" altLang="zh-CN" sz="2400" i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直线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的交点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3645024"/>
            <a:ext cx="67969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当位似中心在位似图形异侧时，如何求位似中心的坐标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899592" y="188640"/>
            <a:ext cx="705678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当两个位似图形在位似中心同旁时，位似中心就是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轴的交点，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9807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设直线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CF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的解析式为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，将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(-4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(-1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代入，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2915816" y="1916832"/>
          <a:ext cx="1607232" cy="876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20116800" imgH="10972800" progId="Equation.DSMT4">
                  <p:embed/>
                </p:oleObj>
              </mc:Choice>
              <mc:Fallback>
                <p:oleObj name="Equation" r:id="rId2" imgW="20116800" imgH="10972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15816" y="1916832"/>
                        <a:ext cx="1607232" cy="8766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5076056" y="1556792"/>
          <a:ext cx="1578583" cy="142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4" imgW="22250400" imgH="20116800" progId="Equation.DSMT4">
                  <p:embed/>
                </p:oleObj>
              </mc:Choice>
              <mc:Fallback>
                <p:oleObj name="Equation" r:id="rId4" imgW="22250400" imgH="201168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76056" y="1556792"/>
                        <a:ext cx="1578583" cy="14272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899592" y="2780928"/>
          <a:ext cx="1811814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6" imgW="23774400" imgH="9448800" progId="Equation.DSMT4">
                  <p:embed/>
                </p:oleObj>
              </mc:Choice>
              <mc:Fallback>
                <p:oleObj name="Equation" r:id="rId6" imgW="23774400" imgH="94488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9592" y="2780928"/>
                        <a:ext cx="1811814" cy="720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843808" y="2780928"/>
            <a:ext cx="208823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令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3429000"/>
            <a:ext cx="4464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位似中心的坐标是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3923928" y="4509120"/>
          <a:ext cx="216024" cy="55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8" imgW="3657600" imgH="9448800" progId="Equation.DSMT4">
                  <p:embed/>
                </p:oleObj>
              </mc:Choice>
              <mc:Fallback>
                <p:oleObj name="Equation" r:id="rId8" imgW="3657600" imgH="94488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23928" y="4509120"/>
                        <a:ext cx="216024" cy="558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0" name="Object 8"/>
          <p:cNvGraphicFramePr>
            <a:graphicFrameLocks noChangeAspect="1"/>
          </p:cNvGraphicFramePr>
          <p:nvPr/>
        </p:nvGraphicFramePr>
        <p:xfrm>
          <a:off x="7596336" y="4437112"/>
          <a:ext cx="228600" cy="648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10" imgW="3657600" imgH="9448800" progId="Equation.DSMT4">
                  <p:embed/>
                </p:oleObj>
              </mc:Choice>
              <mc:Fallback>
                <p:oleObj name="Equation" r:id="rId10" imgW="3657600" imgH="9448800" progId="Equation.DSMT4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96336" y="4437112"/>
                        <a:ext cx="228600" cy="64807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107504" y="4189730"/>
            <a:ext cx="885698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当位似中心在两个正方形之间时，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可求直线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的解析式为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，直线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的解析式为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3802" name="Object 10"/>
          <p:cNvGraphicFramePr>
            <a:graphicFrameLocks noChangeAspect="1"/>
          </p:cNvGraphicFramePr>
          <p:nvPr/>
        </p:nvGraphicFramePr>
        <p:xfrm>
          <a:off x="323528" y="5013176"/>
          <a:ext cx="1512168" cy="1330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2" imgW="22860000" imgH="20116800" progId="Equation.DSMT4">
                  <p:embed/>
                </p:oleObj>
              </mc:Choice>
              <mc:Fallback>
                <p:oleObj name="Equation" r:id="rId12" imgW="22860000" imgH="20116800" progId="Equation.DSMT4">
                  <p:embed/>
                  <p:pic>
                    <p:nvPicPr>
                      <p:cNvPr id="0" name="图片 307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3528" y="5013176"/>
                        <a:ext cx="1512168" cy="133070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3" name="Object 11"/>
          <p:cNvGraphicFramePr>
            <a:graphicFrameLocks noChangeAspect="1"/>
          </p:cNvGraphicFramePr>
          <p:nvPr/>
        </p:nvGraphicFramePr>
        <p:xfrm>
          <a:off x="2483768" y="5013176"/>
          <a:ext cx="1512168" cy="134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14" imgW="22555200" imgH="20116800" progId="Equation.DSMT4">
                  <p:embed/>
                </p:oleObj>
              </mc:Choice>
              <mc:Fallback>
                <p:oleObj name="Equation" r:id="rId14" imgW="22555200" imgH="20116800" progId="Equation.DSMT4">
                  <p:embed/>
                  <p:pic>
                    <p:nvPicPr>
                      <p:cNvPr id="0" name="图片 3078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83768" y="5013176"/>
                        <a:ext cx="1512168" cy="13486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4" name="Object 12"/>
          <p:cNvGraphicFramePr>
            <a:graphicFrameLocks noChangeAspect="1"/>
          </p:cNvGraphicFramePr>
          <p:nvPr/>
        </p:nvGraphicFramePr>
        <p:xfrm>
          <a:off x="4644008" y="5085184"/>
          <a:ext cx="3341171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16" imgW="61874400" imgH="21336000" progId="Equation.DSMT4">
                  <p:embed/>
                </p:oleObj>
              </mc:Choice>
              <mc:Fallback>
                <p:oleObj name="Equation" r:id="rId16" imgW="61874400" imgH="21336000" progId="Equation.DSMT4">
                  <p:embed/>
                  <p:pic>
                    <p:nvPicPr>
                      <p:cNvPr id="0" name="图片 3079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44008" y="5085184"/>
                        <a:ext cx="3341171" cy="11521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  <p:bldP spid="33793" grpId="1" bldLvl="0" animBg="1"/>
      <p:bldP spid="3" grpId="0"/>
      <p:bldP spid="33797" grpId="0" bldLvl="0" animBg="1"/>
      <p:bldP spid="8" grpId="0"/>
      <p:bldP spid="33801" grpId="0" bldLvl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2878</Words>
  <Application>WPS 演示</Application>
  <PresentationFormat>宽屏</PresentationFormat>
  <Paragraphs>266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15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楷体_GB2312</vt:lpstr>
      <vt:lpstr>新宋体</vt:lpstr>
      <vt:lpstr>Times New Roman</vt:lpstr>
      <vt:lpstr>Times New Roman</vt:lpstr>
      <vt:lpstr>黑体</vt:lpstr>
      <vt:lpstr>隶书</vt:lpstr>
      <vt:lpstr>方正楷体_GBK</vt:lpstr>
      <vt:lpstr>Arial Unicode MS</vt:lpstr>
      <vt:lpstr>方正书宋_GBK</vt:lpstr>
      <vt:lpstr>楷体</vt:lpstr>
      <vt:lpstr>方正书宋_GBK</vt:lpstr>
      <vt:lpstr>方正黑体_GBK</vt:lpstr>
      <vt:lpstr>方正仿宋_GBK</vt:lpstr>
      <vt:lpstr>Arial</vt:lpstr>
      <vt:lpstr>微软雅黑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