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tiff" ContentType="image/tif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59" r:id="rId4"/>
  </p:sldMasterIdLst>
  <p:notesMasterIdLst>
    <p:notesMasterId r:id="rId11"/>
  </p:notesMasterIdLst>
  <p:sldIdLst>
    <p:sldId id="270" r:id="rId5"/>
    <p:sldId id="257" r:id="rId6"/>
    <p:sldId id="258" r:id="rId7"/>
    <p:sldId id="259" r:id="rId8"/>
    <p:sldId id="260" r:id="rId9"/>
    <p:sldId id="261" r:id="rId10"/>
    <p:sldId id="262" r:id="rId12"/>
    <p:sldId id="263" r:id="rId13"/>
    <p:sldId id="264" r:id="rId14"/>
    <p:sldId id="265" r:id="rId15"/>
    <p:sldId id="266" r:id="rId16"/>
    <p:sldId id="267" r:id="rId17"/>
    <p:sldId id="268" r:id="rId18"/>
    <p:sldId id="271"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notesMaster" Target="notesMasters/notes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20.wmf"/><Relationship Id="rId7" Type="http://schemas.openxmlformats.org/officeDocument/2006/relationships/image" Target="../media/image19.wmf"/><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31.wmf"/><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5" Type="http://schemas.openxmlformats.org/officeDocument/2006/relationships/image" Target="../media/image39.wmf"/><Relationship Id="rId4" Type="http://schemas.openxmlformats.org/officeDocument/2006/relationships/image" Target="../media/image38.wmf"/><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7AF46253-02FB-457B-A215-4A9967B19C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 bg1="lt1" tx1="dk1" bg2="lt2" tx2="dk2" accent1="accent1" accent2="accent2" accent3="accent3" accent4="accent4" accent5="accent5" accent6="accent6" hlink="hlink" folHlink="folHlink"/>
  <p:sldLayoutIdLst>
    <p:sldLayoutId id="214748365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2.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4.wmf"/><Relationship Id="rId3" Type="http://schemas.openxmlformats.org/officeDocument/2006/relationships/oleObject" Target="../embeddings/oleObject15.bin"/><Relationship Id="rId2" Type="http://schemas.openxmlformats.org/officeDocument/2006/relationships/image" Target="../media/image33.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image" Target="../media/image38.wmf"/><Relationship Id="rId8" Type="http://schemas.openxmlformats.org/officeDocument/2006/relationships/oleObject" Target="../embeddings/oleObject19.bin"/><Relationship Id="rId7" Type="http://schemas.openxmlformats.org/officeDocument/2006/relationships/image" Target="../media/image37.wmf"/><Relationship Id="rId6" Type="http://schemas.openxmlformats.org/officeDocument/2006/relationships/oleObject" Target="../embeddings/oleObject18.bin"/><Relationship Id="rId5" Type="http://schemas.openxmlformats.org/officeDocument/2006/relationships/image" Target="../media/image36.wmf"/><Relationship Id="rId4" Type="http://schemas.openxmlformats.org/officeDocument/2006/relationships/oleObject" Target="../embeddings/oleObject17.bin"/><Relationship Id="rId3" Type="http://schemas.openxmlformats.org/officeDocument/2006/relationships/image" Target="../media/image35.wmf"/><Relationship Id="rId2" Type="http://schemas.openxmlformats.org/officeDocument/2006/relationships/oleObject" Target="../embeddings/oleObject16.bin"/><Relationship Id="rId17" Type="http://schemas.openxmlformats.org/officeDocument/2006/relationships/vmlDrawing" Target="../drawings/vmlDrawing5.vml"/><Relationship Id="rId16" Type="http://schemas.openxmlformats.org/officeDocument/2006/relationships/slideLayout" Target="../slideLayouts/slideLayout2.xml"/><Relationship Id="rId15" Type="http://schemas.openxmlformats.org/officeDocument/2006/relationships/image" Target="../media/image9.png"/><Relationship Id="rId14" Type="http://schemas.openxmlformats.org/officeDocument/2006/relationships/image" Target="../media/image8.png"/><Relationship Id="rId13" Type="http://schemas.openxmlformats.org/officeDocument/2006/relationships/image" Target="../media/image7.png"/><Relationship Id="rId12" Type="http://schemas.openxmlformats.org/officeDocument/2006/relationships/image" Target="../media/image40.png"/><Relationship Id="rId11" Type="http://schemas.openxmlformats.org/officeDocument/2006/relationships/image" Target="../media/image39.wmf"/><Relationship Id="rId10" Type="http://schemas.openxmlformats.org/officeDocument/2006/relationships/oleObject" Target="../embeddings/oleObject20.bin"/><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43.wmf"/><Relationship Id="rId5" Type="http://schemas.openxmlformats.org/officeDocument/2006/relationships/oleObject" Target="../embeddings/oleObject22.bin"/><Relationship Id="rId4" Type="http://schemas.openxmlformats.org/officeDocument/2006/relationships/image" Target="../media/image42.wmf"/><Relationship Id="rId3" Type="http://schemas.openxmlformats.org/officeDocument/2006/relationships/oleObject" Target="../embeddings/oleObject21.bin"/><Relationship Id="rId2" Type="http://schemas.openxmlformats.org/officeDocument/2006/relationships/image" Target="../media/image41.png"/><Relationship Id="rId11" Type="http://schemas.openxmlformats.org/officeDocument/2006/relationships/vmlDrawing" Target="../drawings/vmlDrawing6.vml"/><Relationship Id="rId10"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0.xml"/><Relationship Id="rId2" Type="http://schemas.openxmlformats.org/officeDocument/2006/relationships/image" Target="../media/image45.png"/><Relationship Id="rId1" Type="http://schemas.openxmlformats.org/officeDocument/2006/relationships/image" Target="../media/image4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4.bin"/><Relationship Id="rId8" Type="http://schemas.openxmlformats.org/officeDocument/2006/relationships/image" Target="../media/image15.wmf"/><Relationship Id="rId7" Type="http://schemas.openxmlformats.org/officeDocument/2006/relationships/oleObject" Target="../embeddings/oleObject3.bin"/><Relationship Id="rId6" Type="http://schemas.openxmlformats.org/officeDocument/2006/relationships/image" Target="../media/image14.wmf"/><Relationship Id="rId5" Type="http://schemas.openxmlformats.org/officeDocument/2006/relationships/oleObject" Target="../embeddings/oleObject2.bin"/><Relationship Id="rId4" Type="http://schemas.openxmlformats.org/officeDocument/2006/relationships/image" Target="../media/image13.wmf"/><Relationship Id="rId3" Type="http://schemas.openxmlformats.org/officeDocument/2006/relationships/oleObject" Target="../embeddings/oleObject1.bin"/><Relationship Id="rId21" Type="http://schemas.openxmlformats.org/officeDocument/2006/relationships/notesSlide" Target="../notesSlides/notesSlide1.xml"/><Relationship Id="rId20" Type="http://schemas.openxmlformats.org/officeDocument/2006/relationships/vmlDrawing" Target="../drawings/vmlDrawing1.vml"/><Relationship Id="rId2" Type="http://schemas.openxmlformats.org/officeDocument/2006/relationships/image" Target="../media/image12.png"/><Relationship Id="rId19" Type="http://schemas.openxmlformats.org/officeDocument/2006/relationships/slideLayout" Target="../slideLayouts/slideLayout8.xml"/><Relationship Id="rId18" Type="http://schemas.openxmlformats.org/officeDocument/2006/relationships/image" Target="../media/image20.wmf"/><Relationship Id="rId17" Type="http://schemas.openxmlformats.org/officeDocument/2006/relationships/oleObject" Target="../embeddings/oleObject8.bin"/><Relationship Id="rId16" Type="http://schemas.openxmlformats.org/officeDocument/2006/relationships/image" Target="../media/image19.wmf"/><Relationship Id="rId15" Type="http://schemas.openxmlformats.org/officeDocument/2006/relationships/oleObject" Target="../embeddings/oleObject7.bin"/><Relationship Id="rId14" Type="http://schemas.openxmlformats.org/officeDocument/2006/relationships/image" Target="../media/image18.wmf"/><Relationship Id="rId13" Type="http://schemas.openxmlformats.org/officeDocument/2006/relationships/oleObject" Target="../embeddings/oleObject6.bin"/><Relationship Id="rId12" Type="http://schemas.openxmlformats.org/officeDocument/2006/relationships/image" Target="../media/image17.wmf"/><Relationship Id="rId11" Type="http://schemas.openxmlformats.org/officeDocument/2006/relationships/oleObject" Target="../embeddings/oleObject5.bin"/><Relationship Id="rId10" Type="http://schemas.openxmlformats.org/officeDocument/2006/relationships/image" Target="../media/image16.wmf"/><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jpeg"/><Relationship Id="rId7" Type="http://schemas.openxmlformats.org/officeDocument/2006/relationships/image" Target="../media/image24.wmf"/><Relationship Id="rId6" Type="http://schemas.openxmlformats.org/officeDocument/2006/relationships/oleObject" Target="../embeddings/oleObject10.bin"/><Relationship Id="rId5" Type="http://schemas.openxmlformats.org/officeDocument/2006/relationships/image" Target="../media/image23.wmf"/><Relationship Id="rId4" Type="http://schemas.openxmlformats.org/officeDocument/2006/relationships/oleObject" Target="../embeddings/oleObject9.bin"/><Relationship Id="rId3" Type="http://schemas.openxmlformats.org/officeDocument/2006/relationships/image" Target="../media/image22.png"/><Relationship Id="rId2" Type="http://schemas.openxmlformats.org/officeDocument/2006/relationships/image" Target="../media/image21.jpeg"/><Relationship Id="rId11" Type="http://schemas.openxmlformats.org/officeDocument/2006/relationships/vmlDrawing" Target="../drawings/vmlDrawing2.vml"/><Relationship Id="rId10" Type="http://schemas.openxmlformats.org/officeDocument/2006/relationships/slideLayout" Target="../slideLayouts/slideLayout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9" Type="http://schemas.openxmlformats.org/officeDocument/2006/relationships/image" Target="../media/image30.wmf"/><Relationship Id="rId8" Type="http://schemas.openxmlformats.org/officeDocument/2006/relationships/oleObject" Target="../embeddings/oleObject13.bin"/><Relationship Id="rId7" Type="http://schemas.openxmlformats.org/officeDocument/2006/relationships/image" Target="../media/image29.wmf"/><Relationship Id="rId6" Type="http://schemas.openxmlformats.org/officeDocument/2006/relationships/oleObject" Target="../embeddings/oleObject12.bin"/><Relationship Id="rId5" Type="http://schemas.openxmlformats.org/officeDocument/2006/relationships/image" Target="../media/image28.wmf"/><Relationship Id="rId4" Type="http://schemas.openxmlformats.org/officeDocument/2006/relationships/oleObject" Target="../embeddings/oleObject11.bin"/><Relationship Id="rId3" Type="http://schemas.openxmlformats.org/officeDocument/2006/relationships/image" Target="../media/image27.png"/><Relationship Id="rId2" Type="http://schemas.openxmlformats.org/officeDocument/2006/relationships/image" Target="../media/image5.jpeg"/><Relationship Id="rId13" Type="http://schemas.openxmlformats.org/officeDocument/2006/relationships/vmlDrawing" Target="../drawings/vmlDrawing3.vml"/><Relationship Id="rId12" Type="http://schemas.openxmlformats.org/officeDocument/2006/relationships/slideLayout" Target="../slideLayouts/slideLayout2.xml"/><Relationship Id="rId11" Type="http://schemas.openxmlformats.org/officeDocument/2006/relationships/image" Target="../media/image31.wmf"/><Relationship Id="rId10" Type="http://schemas.openxmlformats.org/officeDocument/2006/relationships/oleObject" Target="../embeddings/oleObject14.bin"/><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7236296" y="3717032"/>
            <a:ext cx="770384" cy="672075"/>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800" b="1" smtClean="0"/>
              <a:t>人</a:t>
            </a:r>
            <a:endParaRPr lang="zh-CN" altLang="en-US" sz="2800" b="1" dirty="0"/>
          </a:p>
        </p:txBody>
      </p:sp>
      <p:sp>
        <p:nvSpPr>
          <p:cNvPr id="13" name="TextBox 12"/>
          <p:cNvSpPr txBox="1"/>
          <p:nvPr/>
        </p:nvSpPr>
        <p:spPr>
          <a:xfrm>
            <a:off x="6494513" y="3813043"/>
            <a:ext cx="881973" cy="369332"/>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zh-CN" altLang="en-US" b="1" dirty="0" smtClean="0">
                <a:solidFill>
                  <a:schemeClr val="accent6">
                    <a:lumMod val="75000"/>
                  </a:schemeClr>
                </a:solidFill>
              </a:rPr>
              <a:t>新课标</a:t>
            </a:r>
            <a:endParaRPr lang="zh-CN" altLang="en-US" b="1" dirty="0">
              <a:solidFill>
                <a:schemeClr val="accent6">
                  <a:lumMod val="75000"/>
                </a:schemeClr>
              </a:solidFill>
            </a:endParaRPr>
          </a:p>
        </p:txBody>
      </p:sp>
      <p:sp>
        <p:nvSpPr>
          <p:cNvPr id="15" name="椭圆 14"/>
          <p:cNvSpPr/>
          <p:nvPr/>
        </p:nvSpPr>
        <p:spPr>
          <a:xfrm>
            <a:off x="4283968" y="4965171"/>
            <a:ext cx="1130424" cy="102717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400" b="1" dirty="0">
                <a:latin typeface="+mn-ea"/>
              </a:rPr>
              <a:t>数学</a:t>
            </a:r>
            <a:endParaRPr lang="zh-CN" altLang="en-US" sz="2400" b="1" dirty="0">
              <a:latin typeface="+mn-ea"/>
            </a:endParaRPr>
          </a:p>
        </p:txBody>
      </p:sp>
      <p:sp>
        <p:nvSpPr>
          <p:cNvPr id="16" name="TextBox 15"/>
          <p:cNvSpPr txBox="1"/>
          <p:nvPr/>
        </p:nvSpPr>
        <p:spPr>
          <a:xfrm>
            <a:off x="5724128" y="4965172"/>
            <a:ext cx="1282723" cy="769441"/>
          </a:xfrm>
          <a:prstGeom prst="rect">
            <a:avLst/>
          </a:prstGeom>
          <a:noFill/>
        </p:spPr>
        <p:txBody>
          <a:bodyPr wrap="none" rtlCol="0">
            <a:spAutoFit/>
          </a:bodyPr>
          <a:lstStyle/>
          <a:p>
            <a:r>
              <a:rPr lang="en-US" altLang="zh-CN" sz="4400" b="1" dirty="0" smtClean="0">
                <a:latin typeface="+mn-ea"/>
              </a:rPr>
              <a:t>9</a:t>
            </a:r>
            <a:r>
              <a:rPr lang="zh-CN" altLang="en-US" b="1" dirty="0" smtClean="0">
                <a:latin typeface="+mn-ea"/>
              </a:rPr>
              <a:t>年级</a:t>
            </a:r>
            <a:r>
              <a:rPr lang="en-US" altLang="zh-CN" b="1" dirty="0" smtClean="0">
                <a:latin typeface="+mn-ea"/>
              </a:rPr>
              <a:t>/</a:t>
            </a:r>
            <a:r>
              <a:rPr lang="zh-CN" altLang="en-US" b="1" dirty="0" smtClean="0">
                <a:latin typeface="+mn-ea"/>
              </a:rPr>
              <a:t>下</a:t>
            </a:r>
            <a:endParaRPr lang="zh-CN" altLang="en-US" b="1" dirty="0">
              <a:latin typeface="+mn-ea"/>
            </a:endParaRPr>
          </a:p>
        </p:txBody>
      </p:sp>
      <p:pic>
        <p:nvPicPr>
          <p:cNvPr id="18" name="图片 17" descr="梓耕教育LOGO.TIF"/>
          <p:cNvPicPr>
            <a:picLocks noChangeAspect="1"/>
          </p:cNvPicPr>
          <p:nvPr/>
        </p:nvPicPr>
        <p:blipFill>
          <a:blip r:embed="rId1" cstate="print">
            <a:clrChange>
              <a:clrFrom>
                <a:srgbClr val="FFFFFE"/>
              </a:clrFrom>
              <a:clrTo>
                <a:srgbClr val="FFFFFE">
                  <a:alpha val="0"/>
                </a:srgbClr>
              </a:clrTo>
            </a:clrChange>
          </a:blip>
          <a:stretch>
            <a:fillRect/>
          </a:stretch>
        </p:blipFill>
        <p:spPr>
          <a:xfrm>
            <a:off x="8028384" y="260648"/>
            <a:ext cx="971600" cy="71508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r="52080"/>
          <a:stretch>
            <a:fillRect/>
          </a:stretch>
        </p:blipFill>
        <p:spPr>
          <a:xfrm>
            <a:off x="71406" y="761981"/>
            <a:ext cx="3624794" cy="5673152"/>
          </a:xfrm>
          <a:prstGeom prst="rect">
            <a:avLst/>
          </a:prstGeom>
          <a:effectLst>
            <a:outerShdw blurRad="50800" dist="38100" dir="5400000" sx="101000" sy="101000" algn="t" rotWithShape="0">
              <a:prstClr val="black">
                <a:alpha val="40000"/>
              </a:prstClr>
            </a:outerShdw>
          </a:effectLst>
        </p:spPr>
      </p:pic>
      <p:pic>
        <p:nvPicPr>
          <p:cNvPr id="12" name="图片 11" descr="图片6.png"/>
          <p:cNvPicPr>
            <a:picLocks noChangeAspect="1"/>
          </p:cNvPicPr>
          <p:nvPr/>
        </p:nvPicPr>
        <p:blipFill>
          <a:blip r:embed="rId3"/>
          <a:stretch>
            <a:fillRect/>
          </a:stretch>
        </p:blipFill>
        <p:spPr>
          <a:xfrm>
            <a:off x="3214678" y="1142984"/>
            <a:ext cx="5620048" cy="2129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6866" name="图片 484"/>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6215074" y="785794"/>
            <a:ext cx="2096550" cy="1404485"/>
          </a:xfrm>
          <a:prstGeom prst="rect">
            <a:avLst/>
          </a:prstGeom>
          <a:noFill/>
          <a:ln w="9525">
            <a:noFill/>
            <a:miter lim="800000"/>
            <a:headEnd/>
            <a:tailEnd/>
          </a:ln>
        </p:spPr>
      </p:pic>
      <p:sp>
        <p:nvSpPr>
          <p:cNvPr id="36867" name="Rectangle 3"/>
          <p:cNvSpPr>
            <a:spLocks noChangeArrowheads="1"/>
          </p:cNvSpPr>
          <p:nvPr/>
        </p:nvSpPr>
        <p:spPr bwMode="auto">
          <a:xfrm>
            <a:off x="285720" y="857232"/>
            <a:ext cx="5786478"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，图中相似三角形共有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对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对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对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对</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6868" name="Rectangle 4"/>
          <p:cNvSpPr>
            <a:spLocks noChangeArrowheads="1"/>
          </p:cNvSpPr>
          <p:nvPr/>
        </p:nvSpPr>
        <p:spPr bwMode="auto">
          <a:xfrm>
            <a:off x="357158" y="3000372"/>
            <a:ext cx="8072494"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解析</a:t>
            </a:r>
            <a:r>
              <a:rPr kumimoji="0" lang="en-US" altLang="zh-CN" sz="2400" b="0"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EDC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DCB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EDC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DCB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同理</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共有</a:t>
            </a:r>
            <a:r>
              <a:rPr kumimoji="0" lang="en-US" altLang="zh-CN" sz="24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4</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对</a:t>
            </a:r>
            <a:r>
              <a:rPr kumimoji="0" lang="en-US" altLang="zh-CN" sz="24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故选</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a:xfrm>
            <a:off x="3643306" y="1214422"/>
            <a:ext cx="407484" cy="461665"/>
          </a:xfrm>
          <a:prstGeom prst="rect">
            <a:avLst/>
          </a:prstGeom>
        </p:spPr>
        <p:txBody>
          <a:bodyPr wrap="none">
            <a:spAutoFit/>
          </a:bodyPr>
          <a:lstStyle/>
          <a:p>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3200" dirty="0">
              <a:solidFill>
                <a:srgbClr val="FF0000"/>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blinds(horizontal)">
                                      <p:cBhvr>
                                        <p:cTn id="7" dur="500"/>
                                        <p:tgtEl>
                                          <p:spTgt spid="36868"/>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nimBg="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7890" name="图片 487"/>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3286116" y="1928802"/>
            <a:ext cx="1965376" cy="1857388"/>
          </a:xfrm>
          <a:prstGeom prst="rect">
            <a:avLst/>
          </a:prstGeom>
          <a:noFill/>
          <a:ln w="9525">
            <a:noFill/>
            <a:miter lim="800000"/>
            <a:headEnd/>
            <a:tailEnd/>
          </a:ln>
        </p:spPr>
      </p:pic>
      <p:sp>
        <p:nvSpPr>
          <p:cNvPr id="37891" name="Rectangle 3"/>
          <p:cNvSpPr>
            <a:spLocks noChangeArrowheads="1"/>
          </p:cNvSpPr>
          <p:nvPr/>
        </p:nvSpPr>
        <p:spPr bwMode="auto">
          <a:xfrm>
            <a:off x="214282" y="714356"/>
            <a:ext cx="8286808"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如图所示，在</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是</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边上一点，连接</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请你添加一个适当的条件，使</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，那么添加的条件是</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1" u="sng" strike="noStrike" cap="none" normalizeH="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37892" name="Object 4"/>
          <p:cNvGraphicFramePr>
            <a:graphicFrameLocks noChangeAspect="1"/>
          </p:cNvGraphicFramePr>
          <p:nvPr/>
        </p:nvGraphicFramePr>
        <p:xfrm>
          <a:off x="6072810" y="4697105"/>
          <a:ext cx="1143008" cy="656171"/>
        </p:xfrm>
        <a:graphic>
          <a:graphicData uri="http://schemas.openxmlformats.org/presentationml/2006/ole">
            <mc:AlternateContent xmlns:mc="http://schemas.openxmlformats.org/markup-compatibility/2006">
              <mc:Choice xmlns:v="urn:schemas-microsoft-com:vml" Requires="v">
                <p:oleObj spid="_x0000_s4097" name="Equation" r:id="rId3" imgW="16459200" imgH="9448800" progId="Equation.DSMT4">
                  <p:embed/>
                </p:oleObj>
              </mc:Choice>
              <mc:Fallback>
                <p:oleObj name="Equation" r:id="rId3" imgW="16459200" imgH="9448800" progId="Equation.DSMT4">
                  <p:embed/>
                  <p:pic>
                    <p:nvPicPr>
                      <p:cNvPr id="0" name="图片 4096"/>
                      <p:cNvPicPr>
                        <a:picLocks noChangeAspect="1"/>
                      </p:cNvPicPr>
                      <p:nvPr/>
                    </p:nvPicPr>
                    <p:blipFill>
                      <a:blip r:embed="rId4"/>
                      <a:stretch>
                        <a:fillRect/>
                      </a:stretch>
                    </p:blipFill>
                    <p:spPr>
                      <a:xfrm>
                        <a:off x="6072810" y="4697105"/>
                        <a:ext cx="1143008" cy="656171"/>
                      </a:xfrm>
                      <a:prstGeom prst="rect">
                        <a:avLst/>
                      </a:prstGeom>
                      <a:noFill/>
                      <a:ln w="9525">
                        <a:noFill/>
                      </a:ln>
                    </p:spPr>
                  </p:pic>
                </p:oleObj>
              </mc:Fallback>
            </mc:AlternateContent>
          </a:graphicData>
        </a:graphic>
      </p:graphicFrame>
      <p:sp>
        <p:nvSpPr>
          <p:cNvPr id="37893" name="Rectangle 5"/>
          <p:cNvSpPr>
            <a:spLocks noChangeArrowheads="1"/>
          </p:cNvSpPr>
          <p:nvPr/>
        </p:nvSpPr>
        <p:spPr bwMode="auto">
          <a:xfrm>
            <a:off x="652433" y="3870962"/>
            <a:ext cx="8143932"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解析</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在△</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和△</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中，∠</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，若要△</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，需添加的条件为</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:①∠</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;②∠</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zh-CN" altLang="en-US" sz="24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③                  </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或</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故填</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或∠</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或∠</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ACB.</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6" name="矩形 5"/>
          <p:cNvSpPr/>
          <p:nvPr/>
        </p:nvSpPr>
        <p:spPr>
          <a:xfrm>
            <a:off x="571472" y="1428736"/>
            <a:ext cx="6643734" cy="461665"/>
          </a:xfrm>
          <a:prstGeom prst="rect">
            <a:avLst/>
          </a:prstGeom>
        </p:spPr>
        <p:txBody>
          <a:bodyPr wrap="square">
            <a:spAutoFit/>
          </a:bodyPr>
          <a:lstStyle/>
          <a:p>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AC</a:t>
            </a:r>
            <a:r>
              <a:rPr lang="en-US" altLang="zh-CN" sz="2400" baseline="30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dirty="0" smtClean="0">
                <a:solidFill>
                  <a:srgbClr val="FF0000"/>
                </a:solidFill>
                <a:latin typeface="宋体" panose="02010600030101010101" pitchFamily="2" charset="-122"/>
                <a:ea typeface="宋体" panose="02010600030101010101" pitchFamily="2" charset="-122"/>
              </a:rPr>
              <a:t>=</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AD</a:t>
            </a:r>
            <a:r>
              <a:rPr lang="en-US" altLang="zh-CN" sz="2400" dirty="0" smtClean="0">
                <a:solidFill>
                  <a:srgbClr val="FF0000"/>
                </a:solidFill>
                <a:latin typeface="Arial" panose="020B0604020202020204"/>
                <a:ea typeface="宋体" panose="02010600030101010101" pitchFamily="2" charset="-122"/>
                <a:cs typeface="NEU-B6-S92"/>
              </a:rPr>
              <a:t>·</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AB</a:t>
            </a:r>
            <a:r>
              <a:rPr lang="zh-CN" altLang="en-US" sz="2400" dirty="0" smtClean="0">
                <a:solidFill>
                  <a:srgbClr val="FF0000"/>
                </a:solidFill>
                <a:latin typeface="宋体" panose="02010600030101010101" pitchFamily="2" charset="-122"/>
                <a:ea typeface="宋体" panose="02010600030101010101" pitchFamily="2" charset="-122"/>
                <a:cs typeface="方正楷体_GBK"/>
              </a:rPr>
              <a:t>或</a:t>
            </a:r>
            <a:r>
              <a:rPr lang="zh-CN" altLang="en-US" sz="2400" dirty="0" smtClean="0">
                <a:solidFill>
                  <a:srgbClr val="FF0000"/>
                </a:solidFill>
                <a:latin typeface="宋体" panose="02010600030101010101" pitchFamily="2" charset="-122"/>
                <a:ea typeface="宋体" panose="02010600030101010101" pitchFamily="2" charset="-122"/>
              </a:rPr>
              <a:t>∠</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ACD</a:t>
            </a:r>
            <a:r>
              <a:rPr lang="en-US" altLang="zh-CN" sz="2400" dirty="0" smtClean="0">
                <a:solidFill>
                  <a:srgbClr val="FF0000"/>
                </a:solidFill>
                <a:latin typeface="宋体" panose="02010600030101010101" pitchFamily="2" charset="-122"/>
                <a:ea typeface="宋体" panose="02010600030101010101" pitchFamily="2" charset="-122"/>
              </a:rPr>
              <a:t>=∠</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ABC</a:t>
            </a:r>
            <a:r>
              <a:rPr lang="zh-CN" altLang="en-US" sz="2400" dirty="0" smtClean="0">
                <a:solidFill>
                  <a:srgbClr val="FF0000"/>
                </a:solidFill>
                <a:latin typeface="宋体" panose="02010600030101010101" pitchFamily="2" charset="-122"/>
                <a:ea typeface="宋体" panose="02010600030101010101" pitchFamily="2" charset="-122"/>
                <a:cs typeface="方正楷体_GBK"/>
              </a:rPr>
              <a:t>或</a:t>
            </a:r>
            <a:r>
              <a:rPr lang="zh-CN" altLang="en-US" sz="2400" dirty="0" smtClean="0">
                <a:solidFill>
                  <a:srgbClr val="FF0000"/>
                </a:solidFill>
                <a:latin typeface="宋体" panose="02010600030101010101" pitchFamily="2" charset="-122"/>
                <a:ea typeface="宋体" panose="02010600030101010101" pitchFamily="2" charset="-122"/>
              </a:rPr>
              <a:t>∠</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ADC</a:t>
            </a:r>
            <a:r>
              <a:rPr lang="en-US" altLang="zh-CN" sz="2400" dirty="0" smtClean="0">
                <a:solidFill>
                  <a:srgbClr val="FF0000"/>
                </a:solidFill>
                <a:latin typeface="宋体" panose="02010600030101010101" pitchFamily="2" charset="-122"/>
                <a:ea typeface="宋体" panose="02010600030101010101" pitchFamily="2" charset="-122"/>
              </a:rPr>
              <a:t>=∠</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ACB</a:t>
            </a:r>
            <a:r>
              <a:rPr lang="en-US" altLang="zh-CN" sz="2400" i="1" dirty="0" smtClean="0">
                <a:solidFill>
                  <a:srgbClr val="FF0000"/>
                </a:solidFill>
                <a:latin typeface="宋体" panose="02010600030101010101" pitchFamily="2" charset="-122"/>
                <a:ea typeface="宋体" panose="02010600030101010101" pitchFamily="2" charset="-122"/>
              </a:rPr>
              <a:t>.</a:t>
            </a:r>
            <a:endParaRPr lang="zh-CN" altLang="en-US" sz="2400" dirty="0">
              <a:solidFill>
                <a:srgbClr val="FF0000"/>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5"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7"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blinds(horizontal)">
                                      <p:cBhvr>
                                        <p:cTn id="7" dur="500"/>
                                        <p:tgtEl>
                                          <p:spTgt spid="3789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7893"/>
                                        </p:tgtEl>
                                        <p:attrNameLst>
                                          <p:attrName>style.visibility</p:attrName>
                                        </p:attrNameLst>
                                      </p:cBhvr>
                                      <p:to>
                                        <p:strVal val="visible"/>
                                      </p:to>
                                    </p:set>
                                    <p:animEffect transition="in" filter="blinds(horizontal)">
                                      <p:cBhvr>
                                        <p:cTn id="10" dur="500"/>
                                        <p:tgtEl>
                                          <p:spTgt spid="3789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bldLvl="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4929190" y="5429264"/>
          <a:ext cx="2093151" cy="849315"/>
        </p:xfrm>
        <a:graphic>
          <a:graphicData uri="http://schemas.openxmlformats.org/presentationml/2006/ole">
            <mc:AlternateContent xmlns:mc="http://schemas.openxmlformats.org/markup-compatibility/2006">
              <mc:Choice xmlns:v="urn:schemas-microsoft-com:vml" Requires="v">
                <p:oleObj spid="_x0000_s5121" name="Equation" r:id="rId2" imgW="27127200" imgH="10972800" progId="Equation.DSMT4">
                  <p:embed/>
                </p:oleObj>
              </mc:Choice>
              <mc:Fallback>
                <p:oleObj name="Equation" r:id="rId2" imgW="27127200" imgH="10972800" progId="Equation.DSMT4">
                  <p:embed/>
                  <p:pic>
                    <p:nvPicPr>
                      <p:cNvPr id="0" name="图片 5120"/>
                      <p:cNvPicPr>
                        <a:picLocks noChangeAspect="1"/>
                      </p:cNvPicPr>
                      <p:nvPr/>
                    </p:nvPicPr>
                    <p:blipFill>
                      <a:blip r:embed="rId3"/>
                      <a:stretch>
                        <a:fillRect/>
                      </a:stretch>
                    </p:blipFill>
                    <p:spPr>
                      <a:xfrm>
                        <a:off x="4929190" y="5429264"/>
                        <a:ext cx="2093151" cy="849315"/>
                      </a:xfrm>
                      <a:prstGeom prst="rect">
                        <a:avLst/>
                      </a:prstGeom>
                      <a:noFill/>
                      <a:ln w="9525">
                        <a:noFill/>
                      </a:ln>
                    </p:spPr>
                  </p:pic>
                </p:oleObj>
              </mc:Fallback>
            </mc:AlternateContent>
          </a:graphicData>
        </a:graphic>
      </p:graphicFrame>
      <p:graphicFrame>
        <p:nvGraphicFramePr>
          <p:cNvPr id="38915" name="Object 3"/>
          <p:cNvGraphicFramePr>
            <a:graphicFrameLocks noChangeAspect="1"/>
          </p:cNvGraphicFramePr>
          <p:nvPr/>
        </p:nvGraphicFramePr>
        <p:xfrm>
          <a:off x="6215074" y="785794"/>
          <a:ext cx="1091408" cy="785814"/>
        </p:xfrm>
        <a:graphic>
          <a:graphicData uri="http://schemas.openxmlformats.org/presentationml/2006/ole">
            <mc:AlternateContent xmlns:mc="http://schemas.openxmlformats.org/markup-compatibility/2006">
              <mc:Choice xmlns:v="urn:schemas-microsoft-com:vml" Requires="v">
                <p:oleObj spid="_x0000_s5122" name="Equation" r:id="rId4" imgW="13106400" imgH="9448800" progId="Equation.DSMT4">
                  <p:embed/>
                </p:oleObj>
              </mc:Choice>
              <mc:Fallback>
                <p:oleObj name="Equation" r:id="rId4" imgW="13106400" imgH="9448800" progId="Equation.DSMT4">
                  <p:embed/>
                  <p:pic>
                    <p:nvPicPr>
                      <p:cNvPr id="0" name="图片 5121"/>
                      <p:cNvPicPr>
                        <a:picLocks noChangeAspect="1"/>
                      </p:cNvPicPr>
                      <p:nvPr/>
                    </p:nvPicPr>
                    <p:blipFill>
                      <a:blip r:embed="rId5"/>
                      <a:stretch>
                        <a:fillRect/>
                      </a:stretch>
                    </p:blipFill>
                    <p:spPr>
                      <a:xfrm>
                        <a:off x="6215074" y="785794"/>
                        <a:ext cx="1091408" cy="785814"/>
                      </a:xfrm>
                      <a:prstGeom prst="rect">
                        <a:avLst/>
                      </a:prstGeom>
                      <a:noFill/>
                      <a:ln w="9525">
                        <a:noFill/>
                      </a:ln>
                    </p:spPr>
                  </p:pic>
                </p:oleObj>
              </mc:Fallback>
            </mc:AlternateContent>
          </a:graphicData>
        </a:graphic>
      </p:graphicFrame>
      <p:sp>
        <p:nvSpPr>
          <p:cNvPr id="38916" name="Rectangle 4"/>
          <p:cNvSpPr>
            <a:spLocks noChangeArrowheads="1"/>
          </p:cNvSpPr>
          <p:nvPr/>
        </p:nvSpPr>
        <p:spPr bwMode="auto">
          <a:xfrm>
            <a:off x="214282" y="928670"/>
            <a:ext cx="8286808"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在</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于</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，求</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与</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CBD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的相似比</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8917" name="Rectangle 5"/>
          <p:cNvSpPr>
            <a:spLocks noChangeArrowheads="1"/>
          </p:cNvSpPr>
          <p:nvPr/>
        </p:nvSpPr>
        <p:spPr bwMode="auto">
          <a:xfrm>
            <a:off x="285720" y="1857364"/>
            <a:ext cx="7000924"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解</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如图所示，在</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中，</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，则△</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CBD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graphicFrame>
        <p:nvGraphicFramePr>
          <p:cNvPr id="38918" name="Object 6"/>
          <p:cNvGraphicFramePr>
            <a:graphicFrameLocks noChangeAspect="1"/>
          </p:cNvGraphicFramePr>
          <p:nvPr/>
        </p:nvGraphicFramePr>
        <p:xfrm>
          <a:off x="428596" y="2928934"/>
          <a:ext cx="1336582" cy="714380"/>
        </p:xfrm>
        <a:graphic>
          <a:graphicData uri="http://schemas.openxmlformats.org/presentationml/2006/ole">
            <mc:AlternateContent xmlns:mc="http://schemas.openxmlformats.org/markup-compatibility/2006">
              <mc:Choice xmlns:v="urn:schemas-microsoft-com:vml" Requires="v">
                <p:oleObj spid="_x0000_s5123" name="Equation" r:id="rId6" imgW="17678400" imgH="9448800" progId="Equation.DSMT4">
                  <p:embed/>
                </p:oleObj>
              </mc:Choice>
              <mc:Fallback>
                <p:oleObj name="Equation" r:id="rId6" imgW="17678400" imgH="9448800" progId="Equation.DSMT4">
                  <p:embed/>
                  <p:pic>
                    <p:nvPicPr>
                      <p:cNvPr id="0" name="图片 5122"/>
                      <p:cNvPicPr>
                        <a:picLocks noChangeAspect="1"/>
                      </p:cNvPicPr>
                      <p:nvPr/>
                    </p:nvPicPr>
                    <p:blipFill>
                      <a:blip r:embed="rId7"/>
                      <a:stretch>
                        <a:fillRect/>
                      </a:stretch>
                    </p:blipFill>
                    <p:spPr>
                      <a:xfrm>
                        <a:off x="428596" y="2928934"/>
                        <a:ext cx="1336582" cy="714380"/>
                      </a:xfrm>
                      <a:prstGeom prst="rect">
                        <a:avLst/>
                      </a:prstGeom>
                      <a:noFill/>
                      <a:ln w="9525">
                        <a:noFill/>
                      </a:ln>
                    </p:spPr>
                  </p:pic>
                </p:oleObj>
              </mc:Fallback>
            </mc:AlternateContent>
          </a:graphicData>
        </a:graphic>
      </p:graphicFrame>
      <p:sp>
        <p:nvSpPr>
          <p:cNvPr id="38919" name="Rectangle 7"/>
          <p:cNvSpPr>
            <a:spLocks noChangeArrowheads="1"/>
          </p:cNvSpPr>
          <p:nvPr/>
        </p:nvSpPr>
        <p:spPr bwMode="auto">
          <a:xfrm>
            <a:off x="1857356" y="3071810"/>
            <a:ext cx="3857652"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即</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400" b="0" i="0" u="none" strike="noStrike" cap="none" normalizeH="0" baseline="0" dirty="0" smtClean="0">
                <a:ln>
                  <a:noFill/>
                </a:ln>
                <a:solidFill>
                  <a:srgbClr val="000000"/>
                </a:solidFill>
                <a:effectLst/>
                <a:latin typeface="Arial" panose="020B0604020202020204"/>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38920" name="Object 8"/>
          <p:cNvGraphicFramePr>
            <a:graphicFrameLocks noChangeAspect="1"/>
          </p:cNvGraphicFramePr>
          <p:nvPr/>
        </p:nvGraphicFramePr>
        <p:xfrm>
          <a:off x="428596" y="3786190"/>
          <a:ext cx="1500198" cy="829823"/>
        </p:xfrm>
        <a:graphic>
          <a:graphicData uri="http://schemas.openxmlformats.org/presentationml/2006/ole">
            <mc:AlternateContent xmlns:mc="http://schemas.openxmlformats.org/markup-compatibility/2006">
              <mc:Choice xmlns:v="urn:schemas-microsoft-com:vml" Requires="v">
                <p:oleObj spid="_x0000_s5124" name="Equation" r:id="rId8" imgW="17068800" imgH="9448800" progId="Equation.DSMT4">
                  <p:embed/>
                </p:oleObj>
              </mc:Choice>
              <mc:Fallback>
                <p:oleObj name="Equation" r:id="rId8" imgW="17068800" imgH="9448800" progId="Equation.DSMT4">
                  <p:embed/>
                  <p:pic>
                    <p:nvPicPr>
                      <p:cNvPr id="0" name="图片 5123"/>
                      <p:cNvPicPr>
                        <a:picLocks noChangeAspect="1"/>
                      </p:cNvPicPr>
                      <p:nvPr/>
                    </p:nvPicPr>
                    <p:blipFill>
                      <a:blip r:embed="rId9"/>
                      <a:stretch>
                        <a:fillRect/>
                      </a:stretch>
                    </p:blipFill>
                    <p:spPr>
                      <a:xfrm>
                        <a:off x="428596" y="3786190"/>
                        <a:ext cx="1500198" cy="829823"/>
                      </a:xfrm>
                      <a:prstGeom prst="rect">
                        <a:avLst/>
                      </a:prstGeom>
                      <a:noFill/>
                      <a:ln w="9525">
                        <a:noFill/>
                      </a:ln>
                    </p:spPr>
                  </p:pic>
                </p:oleObj>
              </mc:Fallback>
            </mc:AlternateContent>
          </a:graphicData>
        </a:graphic>
      </p:graphicFrame>
      <p:sp>
        <p:nvSpPr>
          <p:cNvPr id="38921" name="Rectangle 9"/>
          <p:cNvSpPr>
            <a:spLocks noChangeArrowheads="1"/>
          </p:cNvSpPr>
          <p:nvPr/>
        </p:nvSpPr>
        <p:spPr bwMode="auto">
          <a:xfrm>
            <a:off x="428596" y="4643446"/>
            <a:ext cx="4857784"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令</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&gt;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方正书宋_GBK"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NEU-BZ-S9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NEU-BZ-S9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NEU-BZ-S9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NEU-BZ-S92"/>
              </a:rPr>
              <a:t>=</a:t>
            </a: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38922" name="Object 10"/>
          <p:cNvGraphicFramePr>
            <a:graphicFrameLocks noChangeAspect="1"/>
          </p:cNvGraphicFramePr>
          <p:nvPr/>
        </p:nvGraphicFramePr>
        <p:xfrm>
          <a:off x="3500430" y="5000636"/>
          <a:ext cx="642942" cy="482206"/>
        </p:xfrm>
        <a:graphic>
          <a:graphicData uri="http://schemas.openxmlformats.org/presentationml/2006/ole">
            <mc:AlternateContent xmlns:mc="http://schemas.openxmlformats.org/markup-compatibility/2006">
              <mc:Choice xmlns:v="urn:schemas-microsoft-com:vml" Requires="v">
                <p:oleObj spid="_x0000_s5125" name="Equation" r:id="rId10" imgW="7315200" imgH="5486400" progId="Equation.DSMT4">
                  <p:embed/>
                </p:oleObj>
              </mc:Choice>
              <mc:Fallback>
                <p:oleObj name="Equation" r:id="rId10" imgW="7315200" imgH="5486400" progId="Equation.DSMT4">
                  <p:embed/>
                  <p:pic>
                    <p:nvPicPr>
                      <p:cNvPr id="0" name="图片 5124"/>
                      <p:cNvPicPr>
                        <a:picLocks noChangeAspect="1"/>
                      </p:cNvPicPr>
                      <p:nvPr/>
                    </p:nvPicPr>
                    <p:blipFill>
                      <a:blip r:embed="rId11"/>
                      <a:stretch>
                        <a:fillRect/>
                      </a:stretch>
                    </p:blipFill>
                    <p:spPr>
                      <a:xfrm>
                        <a:off x="3500430" y="5000636"/>
                        <a:ext cx="642942" cy="482206"/>
                      </a:xfrm>
                      <a:prstGeom prst="rect">
                        <a:avLst/>
                      </a:prstGeom>
                      <a:noFill/>
                      <a:ln w="9525">
                        <a:noFill/>
                      </a:ln>
                    </p:spPr>
                  </p:pic>
                </p:oleObj>
              </mc:Fallback>
            </mc:AlternateContent>
          </a:graphicData>
        </a:graphic>
      </p:graphicFrame>
      <p:sp>
        <p:nvSpPr>
          <p:cNvPr id="11" name="矩形 10"/>
          <p:cNvSpPr/>
          <p:nvPr/>
        </p:nvSpPr>
        <p:spPr>
          <a:xfrm>
            <a:off x="357158" y="5500702"/>
            <a:ext cx="4572000" cy="584775"/>
          </a:xfrm>
          <a:prstGeom prst="rect">
            <a:avLst/>
          </a:prstGeom>
        </p:spPr>
        <p:txBody>
          <a:bodyPr>
            <a:spAutoFit/>
          </a:bodyPr>
          <a:lstStyle/>
          <a:p>
            <a:r>
              <a:rPr lang="zh-CN" altLang="en-US" sz="3200" dirty="0" smtClean="0"/>
              <a:t>　</a:t>
            </a:r>
            <a:r>
              <a:rPr lang="en-US" sz="2400" dirty="0" smtClean="0">
                <a:latin typeface="Times New Roman" panose="02020603050405020304" pitchFamily="18" charset="0"/>
                <a:ea typeface="楷体_GB2312" pitchFamily="49" charset="-122"/>
                <a:cs typeface="Times New Roman" panose="02020603050405020304" pitchFamily="18" charset="0"/>
              </a:rPr>
              <a:t>∴</a:t>
            </a:r>
            <a:r>
              <a:rPr lang="zh-CN" altLang="en-US" sz="2400" dirty="0" smtClean="0">
                <a:latin typeface="Times New Roman" panose="02020603050405020304" pitchFamily="18" charset="0"/>
                <a:ea typeface="楷体_GB2312" pitchFamily="49" charset="-122"/>
                <a:cs typeface="Times New Roman" panose="02020603050405020304" pitchFamily="18" charset="0"/>
              </a:rPr>
              <a:t>△</a:t>
            </a:r>
            <a:r>
              <a:rPr lang="en-US" sz="2400" i="1" dirty="0" smtClean="0">
                <a:latin typeface="Times New Roman" panose="02020603050405020304" pitchFamily="18" charset="0"/>
                <a:ea typeface="楷体_GB2312" pitchFamily="49" charset="-122"/>
                <a:cs typeface="Times New Roman" panose="02020603050405020304" pitchFamily="18" charset="0"/>
              </a:rPr>
              <a:t>ACD</a:t>
            </a:r>
            <a:r>
              <a:rPr lang="zh-CN" altLang="en-US" sz="2400" dirty="0" smtClean="0">
                <a:latin typeface="Times New Roman" panose="02020603050405020304" pitchFamily="18" charset="0"/>
                <a:ea typeface="楷体_GB2312" pitchFamily="49" charset="-122"/>
                <a:cs typeface="Times New Roman" panose="02020603050405020304" pitchFamily="18" charset="0"/>
              </a:rPr>
              <a:t>与△</a:t>
            </a:r>
            <a:r>
              <a:rPr lang="en-US" sz="2400" i="1" dirty="0" smtClean="0">
                <a:latin typeface="Times New Roman" panose="02020603050405020304" pitchFamily="18" charset="0"/>
                <a:ea typeface="楷体_GB2312" pitchFamily="49" charset="-122"/>
                <a:cs typeface="Times New Roman" panose="02020603050405020304" pitchFamily="18" charset="0"/>
              </a:rPr>
              <a:t>CBD</a:t>
            </a:r>
            <a:r>
              <a:rPr lang="zh-CN" altLang="en-US" sz="2400" dirty="0" smtClean="0">
                <a:latin typeface="Times New Roman" panose="02020603050405020304" pitchFamily="18" charset="0"/>
                <a:ea typeface="楷体_GB2312" pitchFamily="49" charset="-122"/>
                <a:cs typeface="Times New Roman" panose="02020603050405020304" pitchFamily="18" charset="0"/>
              </a:rPr>
              <a:t>的相似比为</a:t>
            </a:r>
            <a:endParaRPr lang="zh-CN" altLang="en-US" sz="2400" dirty="0">
              <a:latin typeface="Times New Roman" panose="02020603050405020304" pitchFamily="18" charset="0"/>
              <a:ea typeface="楷体_GB2312" pitchFamily="49" charset="-122"/>
              <a:cs typeface="Times New Roman" panose="02020603050405020304" pitchFamily="18" charset="0"/>
            </a:endParaRPr>
          </a:p>
        </p:txBody>
      </p:sp>
      <p:pic>
        <p:nvPicPr>
          <p:cNvPr id="12" name="图片 11"/>
          <p:cNvPicPr/>
          <p:nvPr/>
        </p:nvPicPr>
        <p:blipFill>
          <a:blip r:embed="rId12"/>
          <a:srcRect/>
          <a:stretch>
            <a:fillRect/>
          </a:stretch>
        </p:blipFill>
        <p:spPr bwMode="auto">
          <a:xfrm>
            <a:off x="6296038" y="2204073"/>
            <a:ext cx="2143140" cy="1214446"/>
          </a:xfrm>
          <a:prstGeom prst="rect">
            <a:avLst/>
          </a:prstGeom>
          <a:noFill/>
          <a:ln w="9525">
            <a:noFill/>
            <a:miter lim="800000"/>
            <a:headEnd/>
            <a:tailEnd/>
          </a:ln>
        </p:spPr>
      </p:pic>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1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blinds(horizontal)">
                                      <p:cBhvr>
                                        <p:cTn id="7" dur="500"/>
                                        <p:tgtEl>
                                          <p:spTgt spid="389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22" presetClass="entr" presetSubtype="4" fill="hold" nodeType="withEffect">
                                  <p:stCondLst>
                                    <p:cond delay="0"/>
                                  </p:stCondLst>
                                  <p:childTnLst>
                                    <p:set>
                                      <p:cBhvr>
                                        <p:cTn id="19" dur="1" fill="hold">
                                          <p:stCondLst>
                                            <p:cond delay="0"/>
                                          </p:stCondLst>
                                        </p:cTn>
                                        <p:tgtEl>
                                          <p:spTgt spid="38918"/>
                                        </p:tgtEl>
                                        <p:attrNameLst>
                                          <p:attrName>style.visibility</p:attrName>
                                        </p:attrNameLst>
                                      </p:cBhvr>
                                      <p:to>
                                        <p:strVal val="visible"/>
                                      </p:to>
                                    </p:set>
                                    <p:animEffect transition="in" filter="wipe(down)">
                                      <p:cBhvr>
                                        <p:cTn id="20" dur="500"/>
                                        <p:tgtEl>
                                          <p:spTgt spid="3891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8919"/>
                                        </p:tgtEl>
                                        <p:attrNameLst>
                                          <p:attrName>style.visibility</p:attrName>
                                        </p:attrNameLst>
                                      </p:cBhvr>
                                      <p:to>
                                        <p:strVal val="visible"/>
                                      </p:to>
                                    </p:set>
                                    <p:animEffect transition="in" filter="wipe(down)">
                                      <p:cBhvr>
                                        <p:cTn id="23" dur="500"/>
                                        <p:tgtEl>
                                          <p:spTgt spid="38919"/>
                                        </p:tgtEl>
                                      </p:cBhvr>
                                    </p:animEffect>
                                  </p:childTnLst>
                                </p:cTn>
                              </p:par>
                              <p:par>
                                <p:cTn id="24" presetID="22" presetClass="entr" presetSubtype="4" fill="hold" nodeType="withEffect">
                                  <p:stCondLst>
                                    <p:cond delay="0"/>
                                  </p:stCondLst>
                                  <p:childTnLst>
                                    <p:set>
                                      <p:cBhvr>
                                        <p:cTn id="25" dur="1" fill="hold">
                                          <p:stCondLst>
                                            <p:cond delay="0"/>
                                          </p:stCondLst>
                                        </p:cTn>
                                        <p:tgtEl>
                                          <p:spTgt spid="38920"/>
                                        </p:tgtEl>
                                        <p:attrNameLst>
                                          <p:attrName>style.visibility</p:attrName>
                                        </p:attrNameLst>
                                      </p:cBhvr>
                                      <p:to>
                                        <p:strVal val="visible"/>
                                      </p:to>
                                    </p:set>
                                    <p:animEffect transition="in" filter="wipe(down)">
                                      <p:cBhvr>
                                        <p:cTn id="26" dur="500"/>
                                        <p:tgtEl>
                                          <p:spTgt spid="3892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8921"/>
                                        </p:tgtEl>
                                        <p:attrNameLst>
                                          <p:attrName>style.visibility</p:attrName>
                                        </p:attrNameLst>
                                      </p:cBhvr>
                                      <p:to>
                                        <p:strVal val="visible"/>
                                      </p:to>
                                    </p:set>
                                    <p:animEffect transition="in" filter="wipe(down)">
                                      <p:cBhvr>
                                        <p:cTn id="29" dur="500"/>
                                        <p:tgtEl>
                                          <p:spTgt spid="38921"/>
                                        </p:tgtEl>
                                      </p:cBhvr>
                                    </p:animEffect>
                                  </p:childTnLst>
                                </p:cTn>
                              </p:par>
                              <p:par>
                                <p:cTn id="30" presetID="22" presetClass="entr" presetSubtype="4" fill="hold" nodeType="withEffect">
                                  <p:stCondLst>
                                    <p:cond delay="0"/>
                                  </p:stCondLst>
                                  <p:childTnLst>
                                    <p:set>
                                      <p:cBhvr>
                                        <p:cTn id="31" dur="1" fill="hold">
                                          <p:stCondLst>
                                            <p:cond delay="0"/>
                                          </p:stCondLst>
                                        </p:cTn>
                                        <p:tgtEl>
                                          <p:spTgt spid="38922"/>
                                        </p:tgtEl>
                                        <p:attrNameLst>
                                          <p:attrName>style.visibility</p:attrName>
                                        </p:attrNameLst>
                                      </p:cBhvr>
                                      <p:to>
                                        <p:strVal val="visible"/>
                                      </p:to>
                                    </p:set>
                                    <p:animEffect transition="in" filter="wipe(down)">
                                      <p:cBhvr>
                                        <p:cTn id="32" dur="500"/>
                                        <p:tgtEl>
                                          <p:spTgt spid="3892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bldLvl="0" animBg="1"/>
      <p:bldP spid="38919" grpId="0" bldLvl="0" animBg="1"/>
      <p:bldP spid="38921" grpId="0" bldLvl="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9938" name="图片 493"/>
          <p:cNvPicPr>
            <a:picLocks noChangeAspect="1" noChangeArrowheads="1"/>
          </p:cNvPicPr>
          <p:nvPr/>
        </p:nvPicPr>
        <p:blipFill>
          <a:blip r:embed="rId2">
            <a:duotone>
              <a:prstClr val="black"/>
              <a:schemeClr val="accent6">
                <a:tint val="45000"/>
                <a:satMod val="400000"/>
              </a:schemeClr>
            </a:duotone>
          </a:blip>
          <a:stretch>
            <a:fillRect/>
          </a:stretch>
        </p:blipFill>
        <p:spPr bwMode="auto">
          <a:xfrm>
            <a:off x="6429388" y="642918"/>
            <a:ext cx="1920477" cy="1643074"/>
          </a:xfrm>
          <a:prstGeom prst="rect">
            <a:avLst/>
          </a:prstGeom>
          <a:noFill/>
          <a:ln>
            <a:noFill/>
          </a:ln>
        </p:spPr>
      </p:pic>
      <p:sp>
        <p:nvSpPr>
          <p:cNvPr id="39939" name="Rectangle 3"/>
          <p:cNvSpPr>
            <a:spLocks noChangeArrowheads="1"/>
          </p:cNvSpPr>
          <p:nvPr/>
        </p:nvSpPr>
        <p:spPr bwMode="auto">
          <a:xfrm>
            <a:off x="857224" y="571480"/>
            <a:ext cx="5572164" cy="181588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如图所示，等边三角形</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的边长为</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，点</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为</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上一点，且</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BP</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，点</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为</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边上一点，若</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APD</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，求</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的长</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9940" name="Rectangle 4"/>
          <p:cNvSpPr>
            <a:spLocks noChangeArrowheads="1"/>
          </p:cNvSpPr>
          <p:nvPr/>
        </p:nvSpPr>
        <p:spPr bwMode="auto">
          <a:xfrm>
            <a:off x="642910" y="2428868"/>
            <a:ext cx="6072230"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解</a:t>
            </a:r>
            <a:r>
              <a:rPr kumimoji="0" lang="en-US" altLang="zh-CN" sz="2400" b="0" i="0" u="none" strike="noStrike" cap="none" normalizeH="0" baseline="0" dirty="0" smtClean="0">
                <a:ln>
                  <a:noFill/>
                </a:ln>
                <a:solidFill>
                  <a:srgbClr val="000000"/>
                </a:solidFill>
                <a:effectLst/>
                <a:latin typeface="楷体_GB2312" pitchFamily="49" charset="-122"/>
                <a:ea typeface="楷体_GB2312" pitchFamily="49" charset="-122"/>
                <a:cs typeface="方正黑体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书宋_GBK" charset="-122"/>
              </a:rPr>
              <a:t>为等边三角形</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PCD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ABP</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BAP</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BAP</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又</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CPD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CPD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BAP</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CPD</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又</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ABP</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PCD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ABP</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PCD</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5" name="对象 4"/>
          <p:cNvGraphicFramePr>
            <a:graphicFrameLocks noChangeAspect="1"/>
          </p:cNvGraphicFramePr>
          <p:nvPr/>
        </p:nvGraphicFramePr>
        <p:xfrm>
          <a:off x="4114800" y="3328988"/>
          <a:ext cx="914400" cy="198437"/>
        </p:xfrm>
        <a:graphic>
          <a:graphicData uri="http://schemas.openxmlformats.org/presentationml/2006/ole">
            <mc:AlternateContent xmlns:mc="http://schemas.openxmlformats.org/markup-compatibility/2006">
              <mc:Choice xmlns:v="urn:schemas-microsoft-com:vml" Requires="v">
                <p:oleObj spid="_x0000_s6145" name="Equation" r:id="rId3" imgW="2743200" imgH="4267200" progId="Equation.DSMT4">
                  <p:embed/>
                </p:oleObj>
              </mc:Choice>
              <mc:Fallback>
                <p:oleObj name="Equation" r:id="rId3" imgW="2743200" imgH="4267200" progId="Equation.DSMT4">
                  <p:embed/>
                  <p:pic>
                    <p:nvPicPr>
                      <p:cNvPr id="0" name="图片 6144"/>
                      <p:cNvPicPr>
                        <a:picLocks noChangeAspect="1"/>
                      </p:cNvPicPr>
                      <p:nvPr/>
                    </p:nvPicPr>
                    <p:blipFill>
                      <a:blip r:embed="rId4"/>
                      <a:stretch>
                        <a:fillRect/>
                      </a:stretch>
                    </p:blipFill>
                    <p:spPr>
                      <a:xfrm>
                        <a:off x="4114800" y="3328988"/>
                        <a:ext cx="914400" cy="198437"/>
                      </a:xfrm>
                      <a:prstGeom prst="rect">
                        <a:avLst/>
                      </a:prstGeom>
                      <a:noFill/>
                      <a:ln w="9525">
                        <a:noFill/>
                      </a:ln>
                    </p:spPr>
                  </p:pic>
                </p:oleObj>
              </mc:Fallback>
            </mc:AlternateContent>
          </a:graphicData>
        </a:graphic>
      </p:graphicFrame>
      <p:graphicFrame>
        <p:nvGraphicFramePr>
          <p:cNvPr id="39942" name="Object 6"/>
          <p:cNvGraphicFramePr>
            <a:graphicFrameLocks noChangeAspect="1"/>
          </p:cNvGraphicFramePr>
          <p:nvPr/>
        </p:nvGraphicFramePr>
        <p:xfrm>
          <a:off x="1000100" y="5143512"/>
          <a:ext cx="4512116" cy="785818"/>
        </p:xfrm>
        <a:graphic>
          <a:graphicData uri="http://schemas.openxmlformats.org/presentationml/2006/ole">
            <mc:AlternateContent xmlns:mc="http://schemas.openxmlformats.org/markup-compatibility/2006">
              <mc:Choice xmlns:v="urn:schemas-microsoft-com:vml" Requires="v">
                <p:oleObj spid="_x0000_s6146" name="Equation" r:id="rId5" imgW="54254400" imgH="9448800" progId="Equation.DSMT4">
                  <p:embed/>
                </p:oleObj>
              </mc:Choice>
              <mc:Fallback>
                <p:oleObj name="Equation" r:id="rId5" imgW="54254400" imgH="9448800" progId="Equation.DSMT4">
                  <p:embed/>
                  <p:pic>
                    <p:nvPicPr>
                      <p:cNvPr id="0" name="图片 6145"/>
                      <p:cNvPicPr>
                        <a:picLocks noChangeAspect="1"/>
                      </p:cNvPicPr>
                      <p:nvPr/>
                    </p:nvPicPr>
                    <p:blipFill>
                      <a:blip r:embed="rId6"/>
                      <a:stretch>
                        <a:fillRect/>
                      </a:stretch>
                    </p:blipFill>
                    <p:spPr>
                      <a:xfrm>
                        <a:off x="1000100" y="5143512"/>
                        <a:ext cx="4512116" cy="785818"/>
                      </a:xfrm>
                      <a:prstGeom prst="rect">
                        <a:avLst/>
                      </a:prstGeom>
                      <a:noFill/>
                      <a:ln w="9525">
                        <a:noFill/>
                      </a:ln>
                    </p:spPr>
                  </p:pic>
                </p:oleObj>
              </mc:Fallback>
            </mc:AlternateContent>
          </a:graphicData>
        </a:graphic>
      </p:graphicFrame>
      <p:sp>
        <p:nvSpPr>
          <p:cNvPr id="7" name="动作按钮: 第一张 6">
            <a:hlinkClick r:id="" action="ppaction://hlinkshowjump?jump=firstslide" highlightClick="1"/>
          </p:cNvPr>
          <p:cNvSpPr/>
          <p:nvPr/>
        </p:nvSpPr>
        <p:spPr>
          <a:xfrm>
            <a:off x="5994747" y="6302717"/>
            <a:ext cx="720080"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7"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8"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9"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wipe(down)">
                                      <p:cBhvr>
                                        <p:cTn id="7" dur="5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wipe(down)">
                                      <p:cBhvr>
                                        <p:cTn id="12" dur="500"/>
                                        <p:tgtEl>
                                          <p:spTgt spid="39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923929" y="3429000"/>
            <a:ext cx="2123477" cy="873669"/>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charset="-122"/>
                <a:ea typeface="微软雅黑" panose="020B0503020204020204" charset="-122"/>
              </a:defRPr>
            </a:lvl1pPr>
          </a:lstStyle>
          <a:p>
            <a:r>
              <a:rPr lang="zh-CN" altLang="en-US" sz="5400" dirty="0" smtClean="0">
                <a:solidFill>
                  <a:schemeClr val="accent6">
                    <a:lumMod val="75000"/>
                  </a:schemeClr>
                </a:solidFill>
              </a:rPr>
              <a:t>谢    谢</a:t>
            </a:r>
            <a:endParaRPr lang="zh-CN" altLang="en-US" sz="5400" dirty="0">
              <a:solidFill>
                <a:schemeClr val="accent6">
                  <a:lumMod val="75000"/>
                </a:schemeClr>
              </a:solidFill>
            </a:endParaRPr>
          </a:p>
        </p:txBody>
      </p:sp>
      <p:pic>
        <p:nvPicPr>
          <p:cNvPr id="45" name="Picture 3" descr="field.png"/>
          <p:cNvPicPr>
            <a:picLocks noChangeAspect="1"/>
          </p:cNvPicPr>
          <p:nvPr/>
        </p:nvPicPr>
        <p:blipFill>
          <a:blip r:embed="rId1" cstate="print"/>
          <a:stretch>
            <a:fillRect/>
          </a:stretch>
        </p:blipFill>
        <p:spPr>
          <a:xfrm>
            <a:off x="-39278" y="3552395"/>
            <a:ext cx="9183278" cy="3332989"/>
          </a:xfrm>
          <a:prstGeom prst="rect">
            <a:avLst/>
          </a:prstGeom>
        </p:spPr>
      </p:pic>
      <p:pic>
        <p:nvPicPr>
          <p:cNvPr id="50" name="Picture 2" descr="C:\Users\Administrator\Desktop\兔子.png"/>
          <p:cNvPicPr>
            <a:picLocks noChangeAspect="1" noChangeArrowheads="1"/>
          </p:cNvPicPr>
          <p:nvPr/>
        </p:nvPicPr>
        <p:blipFill>
          <a:blip r:embed="rId2" cstate="print"/>
          <a:srcRect/>
          <a:stretch>
            <a:fillRect/>
          </a:stretch>
        </p:blipFill>
        <p:spPr bwMode="auto">
          <a:xfrm>
            <a:off x="6876256" y="5803901"/>
            <a:ext cx="800100" cy="1054100"/>
          </a:xfrm>
          <a:prstGeom prst="rect">
            <a:avLst/>
          </a:prstGeom>
          <a:noFill/>
        </p:spPr>
      </p:pic>
      <p:sp>
        <p:nvSpPr>
          <p:cNvPr id="9" name="Oval 21"/>
          <p:cNvSpPr>
            <a:spLocks noChangeArrowheads="1"/>
          </p:cNvSpPr>
          <p:nvPr/>
        </p:nvSpPr>
        <p:spPr bwMode="auto">
          <a:xfrm>
            <a:off x="5978452" y="1232595"/>
            <a:ext cx="574675" cy="770467"/>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10" name="Oval 22"/>
          <p:cNvSpPr>
            <a:spLocks noChangeArrowheads="1"/>
          </p:cNvSpPr>
          <p:nvPr/>
        </p:nvSpPr>
        <p:spPr bwMode="auto">
          <a:xfrm>
            <a:off x="6116564" y="2091962"/>
            <a:ext cx="576263" cy="768351"/>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1" name="Oval 23"/>
          <p:cNvSpPr>
            <a:spLocks noChangeArrowheads="1"/>
          </p:cNvSpPr>
          <p:nvPr/>
        </p:nvSpPr>
        <p:spPr bwMode="auto">
          <a:xfrm>
            <a:off x="7289726" y="3124895"/>
            <a:ext cx="577850" cy="770467"/>
          </a:xfrm>
          <a:prstGeom prst="ellipse">
            <a:avLst/>
          </a:prstGeom>
          <a:solidFill>
            <a:srgbClr val="D8AEAF">
              <a:alpha val="80000"/>
            </a:srgbClr>
          </a:solidFill>
          <a:ln>
            <a:noFill/>
          </a:ln>
        </p:spPr>
        <p:txBody>
          <a:bodyPr vert="horz" wrap="square" lIns="91440" tIns="45720" rIns="91440" bIns="45720" numCol="1" anchor="t" anchorCtr="0" compatLnSpc="1"/>
          <a:lstStyle/>
          <a:p>
            <a:endParaRPr lang="zh-CN" altLang="en-US"/>
          </a:p>
        </p:txBody>
      </p:sp>
      <p:sp>
        <p:nvSpPr>
          <p:cNvPr id="12" name="Oval 24"/>
          <p:cNvSpPr>
            <a:spLocks noChangeArrowheads="1"/>
          </p:cNvSpPr>
          <p:nvPr/>
        </p:nvSpPr>
        <p:spPr bwMode="auto">
          <a:xfrm>
            <a:off x="7538964" y="2091962"/>
            <a:ext cx="576263" cy="768351"/>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Oval 25"/>
          <p:cNvSpPr>
            <a:spLocks noChangeArrowheads="1"/>
          </p:cNvSpPr>
          <p:nvPr/>
        </p:nvSpPr>
        <p:spPr bwMode="auto">
          <a:xfrm>
            <a:off x="6786489" y="1617828"/>
            <a:ext cx="695325" cy="931333"/>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4" name="Oval 26"/>
          <p:cNvSpPr>
            <a:spLocks noChangeArrowheads="1"/>
          </p:cNvSpPr>
          <p:nvPr/>
        </p:nvSpPr>
        <p:spPr bwMode="auto">
          <a:xfrm>
            <a:off x="6607102" y="2477195"/>
            <a:ext cx="852487" cy="1138767"/>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27"/>
          <p:cNvSpPr>
            <a:spLocks noChangeArrowheads="1"/>
          </p:cNvSpPr>
          <p:nvPr/>
        </p:nvSpPr>
        <p:spPr bwMode="auto">
          <a:xfrm>
            <a:off x="6481689" y="2741780"/>
            <a:ext cx="174625" cy="232833"/>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6" name="Oval 28"/>
          <p:cNvSpPr>
            <a:spLocks noChangeArrowheads="1"/>
          </p:cNvSpPr>
          <p:nvPr/>
        </p:nvSpPr>
        <p:spPr bwMode="auto">
          <a:xfrm>
            <a:off x="7365926" y="2536462"/>
            <a:ext cx="304800" cy="408517"/>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7" name="Oval 29"/>
          <p:cNvSpPr>
            <a:spLocks noChangeArrowheads="1"/>
          </p:cNvSpPr>
          <p:nvPr/>
        </p:nvSpPr>
        <p:spPr bwMode="auto">
          <a:xfrm>
            <a:off x="8244408" y="2468894"/>
            <a:ext cx="400050" cy="535516"/>
          </a:xfrm>
          <a:prstGeom prst="ellipse">
            <a:avLst/>
          </a:prstGeom>
          <a:solidFill>
            <a:srgbClr val="B03896">
              <a:alpha val="80000"/>
            </a:srgbClr>
          </a:solidFill>
          <a:ln>
            <a:noFill/>
          </a:ln>
        </p:spPr>
        <p:txBody>
          <a:bodyPr vert="horz" wrap="square" lIns="91440" tIns="45720" rIns="91440" bIns="45720" numCol="1" anchor="t" anchorCtr="0" compatLnSpc="1"/>
          <a:lstStyle/>
          <a:p>
            <a:endParaRPr lang="zh-CN" altLang="en-US"/>
          </a:p>
        </p:txBody>
      </p:sp>
      <p:sp>
        <p:nvSpPr>
          <p:cNvPr id="18" name="Oval 30"/>
          <p:cNvSpPr>
            <a:spLocks noChangeArrowheads="1"/>
          </p:cNvSpPr>
          <p:nvPr/>
        </p:nvSpPr>
        <p:spPr bwMode="auto">
          <a:xfrm>
            <a:off x="7307189" y="1782928"/>
            <a:ext cx="461963" cy="615951"/>
          </a:xfrm>
          <a:prstGeom prst="ellipse">
            <a:avLst/>
          </a:prstGeom>
          <a:solidFill>
            <a:srgbClr val="A8CE52">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Oval 31"/>
          <p:cNvSpPr>
            <a:spLocks noChangeArrowheads="1"/>
          </p:cNvSpPr>
          <p:nvPr/>
        </p:nvSpPr>
        <p:spPr bwMode="auto">
          <a:xfrm>
            <a:off x="7245276" y="1338428"/>
            <a:ext cx="463550" cy="620184"/>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20" name="Oval 32"/>
          <p:cNvSpPr>
            <a:spLocks noChangeArrowheads="1"/>
          </p:cNvSpPr>
          <p:nvPr/>
        </p:nvSpPr>
        <p:spPr bwMode="auto">
          <a:xfrm>
            <a:off x="6480101" y="1956495"/>
            <a:ext cx="290512" cy="387351"/>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23" name="Oval 35"/>
          <p:cNvSpPr>
            <a:spLocks noChangeArrowheads="1"/>
          </p:cNvSpPr>
          <p:nvPr/>
        </p:nvSpPr>
        <p:spPr bwMode="auto">
          <a:xfrm>
            <a:off x="6588224" y="356659"/>
            <a:ext cx="1041400" cy="1386416"/>
          </a:xfrm>
          <a:prstGeom prst="ellipse">
            <a:avLst/>
          </a:prstGeom>
          <a:solidFill>
            <a:srgbClr val="A9D25A"/>
          </a:solidFill>
          <a:ln>
            <a:noFill/>
          </a:ln>
        </p:spPr>
        <p:txBody>
          <a:bodyPr/>
          <a:lstStyle/>
          <a:p>
            <a:endParaRPr lang="zh-CN" altLang="en-US"/>
          </a:p>
        </p:txBody>
      </p:sp>
      <p:sp>
        <p:nvSpPr>
          <p:cNvPr id="24" name="Oval 36"/>
          <p:cNvSpPr>
            <a:spLocks noChangeArrowheads="1"/>
          </p:cNvSpPr>
          <p:nvPr/>
        </p:nvSpPr>
        <p:spPr bwMode="auto">
          <a:xfrm>
            <a:off x="7812361" y="1316766"/>
            <a:ext cx="1042987" cy="1384300"/>
          </a:xfrm>
          <a:prstGeom prst="ellipse">
            <a:avLst/>
          </a:prstGeom>
          <a:solidFill>
            <a:srgbClr val="FBE22D"/>
          </a:solidFill>
          <a:ln>
            <a:noFill/>
          </a:ln>
        </p:spPr>
        <p:txBody>
          <a:bodyPr/>
          <a:lstStyle/>
          <a:p>
            <a:endParaRPr lang="zh-CN" altLang="en-US"/>
          </a:p>
        </p:txBody>
      </p:sp>
      <p:sp>
        <p:nvSpPr>
          <p:cNvPr id="26" name="Freeform 39"/>
          <p:cNvSpPr>
            <a:spLocks noEditPoints="1"/>
          </p:cNvSpPr>
          <p:nvPr/>
        </p:nvSpPr>
        <p:spPr bwMode="auto">
          <a:xfrm>
            <a:off x="8770864" y="2238013"/>
            <a:ext cx="157163" cy="241300"/>
          </a:xfrm>
          <a:custGeom>
            <a:avLst/>
            <a:gdLst>
              <a:gd name="T0" fmla="*/ 14 w 72"/>
              <a:gd name="T1" fmla="*/ 49 h 84"/>
              <a:gd name="T2" fmla="*/ 21 w 72"/>
              <a:gd name="T3" fmla="*/ 49 h 84"/>
              <a:gd name="T4" fmla="*/ 18 w 72"/>
              <a:gd name="T5" fmla="*/ 60 h 84"/>
              <a:gd name="T6" fmla="*/ 14 w 72"/>
              <a:gd name="T7" fmla="*/ 63 h 84"/>
              <a:gd name="T8" fmla="*/ 21 w 72"/>
              <a:gd name="T9" fmla="*/ 63 h 84"/>
              <a:gd name="T10" fmla="*/ 18 w 72"/>
              <a:gd name="T11" fmla="*/ 33 h 84"/>
              <a:gd name="T12" fmla="*/ 14 w 72"/>
              <a:gd name="T13" fmla="*/ 36 h 84"/>
              <a:gd name="T14" fmla="*/ 21 w 72"/>
              <a:gd name="T15" fmla="*/ 36 h 84"/>
              <a:gd name="T16" fmla="*/ 69 w 72"/>
              <a:gd name="T17" fmla="*/ 13 h 84"/>
              <a:gd name="T18" fmla="*/ 60 w 72"/>
              <a:gd name="T19" fmla="*/ 13 h 84"/>
              <a:gd name="T20" fmla="*/ 58 w 72"/>
              <a:gd name="T21" fmla="*/ 10 h 84"/>
              <a:gd name="T22" fmla="*/ 45 w 72"/>
              <a:gd name="T23" fmla="*/ 4 h 84"/>
              <a:gd name="T24" fmla="*/ 27 w 72"/>
              <a:gd name="T25" fmla="*/ 4 h 84"/>
              <a:gd name="T26" fmla="*/ 14 w 72"/>
              <a:gd name="T27" fmla="*/ 10 h 84"/>
              <a:gd name="T28" fmla="*/ 12 w 72"/>
              <a:gd name="T29" fmla="*/ 13 h 84"/>
              <a:gd name="T30" fmla="*/ 0 w 72"/>
              <a:gd name="T31" fmla="*/ 16 h 84"/>
              <a:gd name="T32" fmla="*/ 3 w 72"/>
              <a:gd name="T33" fmla="*/ 84 h 84"/>
              <a:gd name="T34" fmla="*/ 72 w 72"/>
              <a:gd name="T35" fmla="*/ 81 h 84"/>
              <a:gd name="T36" fmla="*/ 69 w 72"/>
              <a:gd name="T37" fmla="*/ 13 h 84"/>
              <a:gd name="T38" fmla="*/ 30 w 72"/>
              <a:gd name="T39" fmla="*/ 6 h 84"/>
              <a:gd name="T40" fmla="*/ 42 w 72"/>
              <a:gd name="T41" fmla="*/ 6 h 84"/>
              <a:gd name="T42" fmla="*/ 28 w 72"/>
              <a:gd name="T43" fmla="*/ 10 h 84"/>
              <a:gd name="T44" fmla="*/ 16 w 72"/>
              <a:gd name="T45" fmla="*/ 13 h 84"/>
              <a:gd name="T46" fmla="*/ 56 w 72"/>
              <a:gd name="T47" fmla="*/ 13 h 84"/>
              <a:gd name="T48" fmla="*/ 16 w 72"/>
              <a:gd name="T49" fmla="*/ 19 h 84"/>
              <a:gd name="T50" fmla="*/ 66 w 72"/>
              <a:gd name="T51" fmla="*/ 78 h 84"/>
              <a:gd name="T52" fmla="*/ 7 w 72"/>
              <a:gd name="T53" fmla="*/ 78 h 84"/>
              <a:gd name="T54" fmla="*/ 12 w 72"/>
              <a:gd name="T55" fmla="*/ 19 h 84"/>
              <a:gd name="T56" fmla="*/ 14 w 72"/>
              <a:gd name="T57" fmla="*/ 23 h 84"/>
              <a:gd name="T58" fmla="*/ 60 w 72"/>
              <a:gd name="T59" fmla="*/ 21 h 84"/>
              <a:gd name="T60" fmla="*/ 66 w 72"/>
              <a:gd name="T61" fmla="*/ 19 h 84"/>
              <a:gd name="T62" fmla="*/ 54 w 72"/>
              <a:gd name="T63" fmla="*/ 34 h 84"/>
              <a:gd name="T64" fmla="*/ 27 w 72"/>
              <a:gd name="T65" fmla="*/ 34 h 84"/>
              <a:gd name="T66" fmla="*/ 27 w 72"/>
              <a:gd name="T67" fmla="*/ 38 h 84"/>
              <a:gd name="T68" fmla="*/ 56 w 72"/>
              <a:gd name="T69" fmla="*/ 36 h 84"/>
              <a:gd name="T70" fmla="*/ 54 w 72"/>
              <a:gd name="T71" fmla="*/ 61 h 84"/>
              <a:gd name="T72" fmla="*/ 27 w 72"/>
              <a:gd name="T73" fmla="*/ 61 h 84"/>
              <a:gd name="T74" fmla="*/ 27 w 72"/>
              <a:gd name="T75" fmla="*/ 65 h 84"/>
              <a:gd name="T76" fmla="*/ 56 w 72"/>
              <a:gd name="T77" fmla="*/ 63 h 84"/>
              <a:gd name="T78" fmla="*/ 54 w 72"/>
              <a:gd name="T79" fmla="*/ 48 h 84"/>
              <a:gd name="T80" fmla="*/ 27 w 72"/>
              <a:gd name="T81" fmla="*/ 48 h 84"/>
              <a:gd name="T82" fmla="*/ 27 w 72"/>
              <a:gd name="T83" fmla="*/ 51 h 84"/>
              <a:gd name="T84" fmla="*/ 56 w 72"/>
              <a:gd name="T8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84">
                <a:moveTo>
                  <a:pt x="18" y="46"/>
                </a:moveTo>
                <a:cubicBezTo>
                  <a:pt x="16" y="46"/>
                  <a:pt x="14" y="48"/>
                  <a:pt x="14" y="49"/>
                </a:cubicBezTo>
                <a:cubicBezTo>
                  <a:pt x="14" y="51"/>
                  <a:pt x="16" y="53"/>
                  <a:pt x="18" y="53"/>
                </a:cubicBezTo>
                <a:cubicBezTo>
                  <a:pt x="19" y="53"/>
                  <a:pt x="21" y="51"/>
                  <a:pt x="21" y="49"/>
                </a:cubicBezTo>
                <a:cubicBezTo>
                  <a:pt x="21" y="48"/>
                  <a:pt x="19" y="46"/>
                  <a:pt x="18" y="46"/>
                </a:cubicBezTo>
                <a:close/>
                <a:moveTo>
                  <a:pt x="18" y="60"/>
                </a:moveTo>
                <a:cubicBezTo>
                  <a:pt x="18" y="60"/>
                  <a:pt x="18" y="60"/>
                  <a:pt x="18" y="60"/>
                </a:cubicBezTo>
                <a:cubicBezTo>
                  <a:pt x="16" y="60"/>
                  <a:pt x="14" y="61"/>
                  <a:pt x="14" y="63"/>
                </a:cubicBezTo>
                <a:cubicBezTo>
                  <a:pt x="14" y="65"/>
                  <a:pt x="16" y="66"/>
                  <a:pt x="18" y="66"/>
                </a:cubicBezTo>
                <a:cubicBezTo>
                  <a:pt x="19" y="66"/>
                  <a:pt x="21" y="65"/>
                  <a:pt x="21" y="63"/>
                </a:cubicBezTo>
                <a:cubicBezTo>
                  <a:pt x="21" y="61"/>
                  <a:pt x="19" y="60"/>
                  <a:pt x="18" y="60"/>
                </a:cubicBezTo>
                <a:close/>
                <a:moveTo>
                  <a:pt x="18" y="33"/>
                </a:moveTo>
                <a:cubicBezTo>
                  <a:pt x="18" y="33"/>
                  <a:pt x="18" y="33"/>
                  <a:pt x="18" y="33"/>
                </a:cubicBezTo>
                <a:cubicBezTo>
                  <a:pt x="16" y="33"/>
                  <a:pt x="14" y="34"/>
                  <a:pt x="14" y="36"/>
                </a:cubicBezTo>
                <a:cubicBezTo>
                  <a:pt x="14" y="38"/>
                  <a:pt x="16" y="39"/>
                  <a:pt x="18" y="39"/>
                </a:cubicBezTo>
                <a:cubicBezTo>
                  <a:pt x="19" y="39"/>
                  <a:pt x="21" y="38"/>
                  <a:pt x="21" y="36"/>
                </a:cubicBezTo>
                <a:cubicBezTo>
                  <a:pt x="21" y="34"/>
                  <a:pt x="19" y="33"/>
                  <a:pt x="18" y="33"/>
                </a:cubicBezTo>
                <a:close/>
                <a:moveTo>
                  <a:pt x="69" y="13"/>
                </a:moveTo>
                <a:cubicBezTo>
                  <a:pt x="69" y="13"/>
                  <a:pt x="69" y="13"/>
                  <a:pt x="69" y="13"/>
                </a:cubicBezTo>
                <a:cubicBezTo>
                  <a:pt x="60" y="13"/>
                  <a:pt x="60" y="13"/>
                  <a:pt x="60" y="13"/>
                </a:cubicBezTo>
                <a:cubicBezTo>
                  <a:pt x="60" y="11"/>
                  <a:pt x="60" y="11"/>
                  <a:pt x="60" y="11"/>
                </a:cubicBezTo>
                <a:cubicBezTo>
                  <a:pt x="60" y="10"/>
                  <a:pt x="59" y="10"/>
                  <a:pt x="58" y="10"/>
                </a:cubicBezTo>
                <a:cubicBezTo>
                  <a:pt x="48" y="10"/>
                  <a:pt x="48" y="10"/>
                  <a:pt x="48" y="10"/>
                </a:cubicBezTo>
                <a:cubicBezTo>
                  <a:pt x="47" y="7"/>
                  <a:pt x="46" y="5"/>
                  <a:pt x="45" y="4"/>
                </a:cubicBezTo>
                <a:cubicBezTo>
                  <a:pt x="43" y="1"/>
                  <a:pt x="39" y="0"/>
                  <a:pt x="36" y="0"/>
                </a:cubicBezTo>
                <a:cubicBezTo>
                  <a:pt x="33" y="0"/>
                  <a:pt x="30" y="1"/>
                  <a:pt x="27" y="4"/>
                </a:cubicBezTo>
                <a:cubicBezTo>
                  <a:pt x="26" y="5"/>
                  <a:pt x="25" y="7"/>
                  <a:pt x="24" y="10"/>
                </a:cubicBezTo>
                <a:cubicBezTo>
                  <a:pt x="14" y="10"/>
                  <a:pt x="14" y="10"/>
                  <a:pt x="14" y="10"/>
                </a:cubicBezTo>
                <a:cubicBezTo>
                  <a:pt x="13" y="10"/>
                  <a:pt x="12" y="10"/>
                  <a:pt x="12" y="11"/>
                </a:cubicBezTo>
                <a:cubicBezTo>
                  <a:pt x="12" y="13"/>
                  <a:pt x="12" y="13"/>
                  <a:pt x="12" y="13"/>
                </a:cubicBezTo>
                <a:cubicBezTo>
                  <a:pt x="3" y="13"/>
                  <a:pt x="3" y="13"/>
                  <a:pt x="3" y="13"/>
                </a:cubicBezTo>
                <a:cubicBezTo>
                  <a:pt x="2" y="13"/>
                  <a:pt x="0" y="15"/>
                  <a:pt x="0" y="16"/>
                </a:cubicBezTo>
                <a:cubicBezTo>
                  <a:pt x="0" y="81"/>
                  <a:pt x="0" y="81"/>
                  <a:pt x="0" y="81"/>
                </a:cubicBezTo>
                <a:cubicBezTo>
                  <a:pt x="0" y="82"/>
                  <a:pt x="2" y="84"/>
                  <a:pt x="3" y="84"/>
                </a:cubicBezTo>
                <a:cubicBezTo>
                  <a:pt x="69" y="84"/>
                  <a:pt x="69" y="84"/>
                  <a:pt x="69" y="84"/>
                </a:cubicBezTo>
                <a:cubicBezTo>
                  <a:pt x="70" y="84"/>
                  <a:pt x="72" y="82"/>
                  <a:pt x="72" y="81"/>
                </a:cubicBezTo>
                <a:cubicBezTo>
                  <a:pt x="72" y="16"/>
                  <a:pt x="72" y="16"/>
                  <a:pt x="72" y="16"/>
                </a:cubicBezTo>
                <a:cubicBezTo>
                  <a:pt x="72" y="15"/>
                  <a:pt x="70" y="13"/>
                  <a:pt x="69" y="13"/>
                </a:cubicBezTo>
                <a:close/>
                <a:moveTo>
                  <a:pt x="30" y="6"/>
                </a:moveTo>
                <a:cubicBezTo>
                  <a:pt x="30" y="6"/>
                  <a:pt x="30" y="6"/>
                  <a:pt x="30" y="6"/>
                </a:cubicBezTo>
                <a:cubicBezTo>
                  <a:pt x="31" y="5"/>
                  <a:pt x="34" y="4"/>
                  <a:pt x="36" y="4"/>
                </a:cubicBezTo>
                <a:cubicBezTo>
                  <a:pt x="38" y="4"/>
                  <a:pt x="41" y="5"/>
                  <a:pt x="42" y="6"/>
                </a:cubicBezTo>
                <a:cubicBezTo>
                  <a:pt x="43" y="7"/>
                  <a:pt x="44" y="8"/>
                  <a:pt x="44" y="10"/>
                </a:cubicBezTo>
                <a:cubicBezTo>
                  <a:pt x="28" y="10"/>
                  <a:pt x="28" y="10"/>
                  <a:pt x="28" y="10"/>
                </a:cubicBezTo>
                <a:cubicBezTo>
                  <a:pt x="28" y="8"/>
                  <a:pt x="29" y="7"/>
                  <a:pt x="30" y="6"/>
                </a:cubicBezTo>
                <a:close/>
                <a:moveTo>
                  <a:pt x="16" y="13"/>
                </a:moveTo>
                <a:cubicBezTo>
                  <a:pt x="16" y="13"/>
                  <a:pt x="16" y="13"/>
                  <a:pt x="16" y="13"/>
                </a:cubicBezTo>
                <a:cubicBezTo>
                  <a:pt x="56" y="13"/>
                  <a:pt x="56" y="13"/>
                  <a:pt x="56" y="13"/>
                </a:cubicBezTo>
                <a:cubicBezTo>
                  <a:pt x="56" y="19"/>
                  <a:pt x="56" y="19"/>
                  <a:pt x="56" y="19"/>
                </a:cubicBezTo>
                <a:cubicBezTo>
                  <a:pt x="16" y="19"/>
                  <a:pt x="16" y="19"/>
                  <a:pt x="16" y="19"/>
                </a:cubicBezTo>
                <a:cubicBezTo>
                  <a:pt x="16" y="13"/>
                  <a:pt x="16" y="13"/>
                  <a:pt x="16" y="13"/>
                </a:cubicBezTo>
                <a:close/>
                <a:moveTo>
                  <a:pt x="66" y="78"/>
                </a:moveTo>
                <a:cubicBezTo>
                  <a:pt x="66" y="78"/>
                  <a:pt x="66" y="78"/>
                  <a:pt x="66" y="78"/>
                </a:cubicBezTo>
                <a:cubicBezTo>
                  <a:pt x="7" y="78"/>
                  <a:pt x="7" y="78"/>
                  <a:pt x="7" y="78"/>
                </a:cubicBezTo>
                <a:cubicBezTo>
                  <a:pt x="7" y="19"/>
                  <a:pt x="7" y="19"/>
                  <a:pt x="7" y="19"/>
                </a:cubicBezTo>
                <a:cubicBezTo>
                  <a:pt x="12" y="19"/>
                  <a:pt x="12" y="19"/>
                  <a:pt x="12" y="19"/>
                </a:cubicBezTo>
                <a:cubicBezTo>
                  <a:pt x="12" y="21"/>
                  <a:pt x="12" y="21"/>
                  <a:pt x="12" y="21"/>
                </a:cubicBezTo>
                <a:cubicBezTo>
                  <a:pt x="12" y="22"/>
                  <a:pt x="13" y="23"/>
                  <a:pt x="14" y="23"/>
                </a:cubicBezTo>
                <a:cubicBezTo>
                  <a:pt x="58" y="23"/>
                  <a:pt x="58" y="23"/>
                  <a:pt x="58" y="23"/>
                </a:cubicBezTo>
                <a:cubicBezTo>
                  <a:pt x="59" y="23"/>
                  <a:pt x="60" y="22"/>
                  <a:pt x="60" y="21"/>
                </a:cubicBezTo>
                <a:cubicBezTo>
                  <a:pt x="60" y="19"/>
                  <a:pt x="60" y="19"/>
                  <a:pt x="60" y="19"/>
                </a:cubicBezTo>
                <a:cubicBezTo>
                  <a:pt x="66" y="19"/>
                  <a:pt x="66" y="19"/>
                  <a:pt x="66" y="19"/>
                </a:cubicBezTo>
                <a:cubicBezTo>
                  <a:pt x="66" y="78"/>
                  <a:pt x="66" y="78"/>
                  <a:pt x="66" y="78"/>
                </a:cubicBezTo>
                <a:close/>
                <a:moveTo>
                  <a:pt x="54" y="34"/>
                </a:moveTo>
                <a:cubicBezTo>
                  <a:pt x="54" y="34"/>
                  <a:pt x="54" y="34"/>
                  <a:pt x="54" y="34"/>
                </a:cubicBezTo>
                <a:cubicBezTo>
                  <a:pt x="27" y="34"/>
                  <a:pt x="27" y="34"/>
                  <a:pt x="27" y="34"/>
                </a:cubicBezTo>
                <a:cubicBezTo>
                  <a:pt x="26" y="34"/>
                  <a:pt x="25" y="35"/>
                  <a:pt x="25" y="36"/>
                </a:cubicBezTo>
                <a:cubicBezTo>
                  <a:pt x="25" y="37"/>
                  <a:pt x="26" y="38"/>
                  <a:pt x="27" y="38"/>
                </a:cubicBezTo>
                <a:cubicBezTo>
                  <a:pt x="54" y="38"/>
                  <a:pt x="54" y="38"/>
                  <a:pt x="54" y="38"/>
                </a:cubicBezTo>
                <a:cubicBezTo>
                  <a:pt x="55" y="38"/>
                  <a:pt x="56" y="37"/>
                  <a:pt x="56" y="36"/>
                </a:cubicBezTo>
                <a:cubicBezTo>
                  <a:pt x="56" y="35"/>
                  <a:pt x="55" y="34"/>
                  <a:pt x="54" y="34"/>
                </a:cubicBezTo>
                <a:close/>
                <a:moveTo>
                  <a:pt x="54" y="61"/>
                </a:moveTo>
                <a:cubicBezTo>
                  <a:pt x="54" y="61"/>
                  <a:pt x="54" y="61"/>
                  <a:pt x="54" y="61"/>
                </a:cubicBezTo>
                <a:cubicBezTo>
                  <a:pt x="27" y="61"/>
                  <a:pt x="27" y="61"/>
                  <a:pt x="27" y="61"/>
                </a:cubicBezTo>
                <a:cubicBezTo>
                  <a:pt x="26" y="61"/>
                  <a:pt x="25" y="62"/>
                  <a:pt x="25" y="63"/>
                </a:cubicBezTo>
                <a:cubicBezTo>
                  <a:pt x="25" y="64"/>
                  <a:pt x="26" y="65"/>
                  <a:pt x="27" y="65"/>
                </a:cubicBezTo>
                <a:cubicBezTo>
                  <a:pt x="54" y="65"/>
                  <a:pt x="54" y="65"/>
                  <a:pt x="54" y="65"/>
                </a:cubicBezTo>
                <a:cubicBezTo>
                  <a:pt x="55" y="65"/>
                  <a:pt x="56" y="64"/>
                  <a:pt x="56" y="63"/>
                </a:cubicBezTo>
                <a:cubicBezTo>
                  <a:pt x="56" y="62"/>
                  <a:pt x="55" y="61"/>
                  <a:pt x="54" y="61"/>
                </a:cubicBezTo>
                <a:close/>
                <a:moveTo>
                  <a:pt x="54" y="48"/>
                </a:moveTo>
                <a:cubicBezTo>
                  <a:pt x="54" y="48"/>
                  <a:pt x="54" y="48"/>
                  <a:pt x="54" y="48"/>
                </a:cubicBezTo>
                <a:cubicBezTo>
                  <a:pt x="27" y="48"/>
                  <a:pt x="27" y="48"/>
                  <a:pt x="27" y="48"/>
                </a:cubicBezTo>
                <a:cubicBezTo>
                  <a:pt x="26" y="48"/>
                  <a:pt x="25" y="48"/>
                  <a:pt x="25" y="49"/>
                </a:cubicBezTo>
                <a:cubicBezTo>
                  <a:pt x="25" y="51"/>
                  <a:pt x="26" y="51"/>
                  <a:pt x="27" y="51"/>
                </a:cubicBezTo>
                <a:cubicBezTo>
                  <a:pt x="54" y="51"/>
                  <a:pt x="54" y="51"/>
                  <a:pt x="54" y="51"/>
                </a:cubicBezTo>
                <a:cubicBezTo>
                  <a:pt x="55" y="51"/>
                  <a:pt x="56" y="51"/>
                  <a:pt x="56" y="49"/>
                </a:cubicBezTo>
                <a:cubicBezTo>
                  <a:pt x="56" y="48"/>
                  <a:pt x="55" y="48"/>
                  <a:pt x="54"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down)">
                                      <p:cBhvr>
                                        <p:cTn id="13" dur="580">
                                          <p:stCondLst>
                                            <p:cond delay="0"/>
                                          </p:stCondLst>
                                        </p:cTn>
                                        <p:tgtEl>
                                          <p:spTgt spid="64"/>
                                        </p:tgtEl>
                                      </p:cBhvr>
                                    </p:animEffect>
                                    <p:anim calcmode="lin" valueType="num">
                                      <p:cBhvr>
                                        <p:cTn id="14"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19" dur="26">
                                          <p:stCondLst>
                                            <p:cond delay="650"/>
                                          </p:stCondLst>
                                        </p:cTn>
                                        <p:tgtEl>
                                          <p:spTgt spid="64"/>
                                        </p:tgtEl>
                                      </p:cBhvr>
                                      <p:to x="100000" y="60000"/>
                                    </p:animScale>
                                    <p:animScale>
                                      <p:cBhvr>
                                        <p:cTn id="20" dur="166" decel="50000">
                                          <p:stCondLst>
                                            <p:cond delay="676"/>
                                          </p:stCondLst>
                                        </p:cTn>
                                        <p:tgtEl>
                                          <p:spTgt spid="64"/>
                                        </p:tgtEl>
                                      </p:cBhvr>
                                      <p:to x="100000" y="100000"/>
                                    </p:animScale>
                                    <p:animScale>
                                      <p:cBhvr>
                                        <p:cTn id="21" dur="26">
                                          <p:stCondLst>
                                            <p:cond delay="1312"/>
                                          </p:stCondLst>
                                        </p:cTn>
                                        <p:tgtEl>
                                          <p:spTgt spid="64"/>
                                        </p:tgtEl>
                                      </p:cBhvr>
                                      <p:to x="100000" y="80000"/>
                                    </p:animScale>
                                    <p:animScale>
                                      <p:cBhvr>
                                        <p:cTn id="22" dur="166" decel="50000">
                                          <p:stCondLst>
                                            <p:cond delay="1338"/>
                                          </p:stCondLst>
                                        </p:cTn>
                                        <p:tgtEl>
                                          <p:spTgt spid="64"/>
                                        </p:tgtEl>
                                      </p:cBhvr>
                                      <p:to x="100000" y="100000"/>
                                    </p:animScale>
                                    <p:animScale>
                                      <p:cBhvr>
                                        <p:cTn id="23" dur="26">
                                          <p:stCondLst>
                                            <p:cond delay="1642"/>
                                          </p:stCondLst>
                                        </p:cTn>
                                        <p:tgtEl>
                                          <p:spTgt spid="64"/>
                                        </p:tgtEl>
                                      </p:cBhvr>
                                      <p:to x="100000" y="90000"/>
                                    </p:animScale>
                                    <p:animScale>
                                      <p:cBhvr>
                                        <p:cTn id="24" dur="166" decel="50000">
                                          <p:stCondLst>
                                            <p:cond delay="1668"/>
                                          </p:stCondLst>
                                        </p:cTn>
                                        <p:tgtEl>
                                          <p:spTgt spid="64"/>
                                        </p:tgtEl>
                                      </p:cBhvr>
                                      <p:to x="100000" y="100000"/>
                                    </p:animScale>
                                    <p:animScale>
                                      <p:cBhvr>
                                        <p:cTn id="25" dur="26">
                                          <p:stCondLst>
                                            <p:cond delay="1808"/>
                                          </p:stCondLst>
                                        </p:cTn>
                                        <p:tgtEl>
                                          <p:spTgt spid="64"/>
                                        </p:tgtEl>
                                      </p:cBhvr>
                                      <p:to x="100000" y="95000"/>
                                    </p:animScale>
                                    <p:animScale>
                                      <p:cBhvr>
                                        <p:cTn id="26" dur="166" decel="50000">
                                          <p:stCondLst>
                                            <p:cond delay="1834"/>
                                          </p:stCondLst>
                                        </p:cTn>
                                        <p:tgtEl>
                                          <p:spTgt spid="64"/>
                                        </p:tgtEl>
                                      </p:cBhvr>
                                      <p:to x="100000" y="100000"/>
                                    </p:animScale>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0" dur="2000" fill="hold"/>
                                        <p:tgtEl>
                                          <p:spTgt spid="50"/>
                                        </p:tgtEl>
                                        <p:attrNameLst>
                                          <p:attrName>ppt_x</p:attrName>
                                          <p:attrName>ppt_y</p:attrName>
                                        </p:attrNameLst>
                                      </p:cBhvr>
                                      <p:rCtr x="-155" y="-21"/>
                                    </p:animMotion>
                                  </p:childTnLst>
                                </p:cTn>
                              </p:par>
                              <p:par>
                                <p:cTn id="31" presetID="53" presetClass="entr" presetSubtype="16" fill="hold" grpId="0" nodeType="withEffect">
                                  <p:stCondLst>
                                    <p:cond delay="21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300" fill="hold"/>
                                        <p:tgtEl>
                                          <p:spTgt spid="23"/>
                                        </p:tgtEl>
                                        <p:attrNameLst>
                                          <p:attrName>ppt_w</p:attrName>
                                        </p:attrNameLst>
                                      </p:cBhvr>
                                      <p:tavLst>
                                        <p:tav tm="0">
                                          <p:val>
                                            <p:fltVal val="0"/>
                                          </p:val>
                                        </p:tav>
                                        <p:tav tm="100000">
                                          <p:val>
                                            <p:strVal val="#ppt_w"/>
                                          </p:val>
                                        </p:tav>
                                      </p:tavLst>
                                    </p:anim>
                                    <p:anim calcmode="lin" valueType="num">
                                      <p:cBhvr>
                                        <p:cTn id="34" dur="300" fill="hold"/>
                                        <p:tgtEl>
                                          <p:spTgt spid="23"/>
                                        </p:tgtEl>
                                        <p:attrNameLst>
                                          <p:attrName>ppt_h</p:attrName>
                                        </p:attrNameLst>
                                      </p:cBhvr>
                                      <p:tavLst>
                                        <p:tav tm="0">
                                          <p:val>
                                            <p:fltVal val="0"/>
                                          </p:val>
                                        </p:tav>
                                        <p:tav tm="100000">
                                          <p:val>
                                            <p:strVal val="#ppt_h"/>
                                          </p:val>
                                        </p:tav>
                                      </p:tavLst>
                                    </p:anim>
                                    <p:animEffect transition="in" filter="fade">
                                      <p:cBhvr>
                                        <p:cTn id="35" dur="300"/>
                                        <p:tgtEl>
                                          <p:spTgt spid="23"/>
                                        </p:tgtEl>
                                      </p:cBhvr>
                                    </p:animEffect>
                                  </p:childTnLst>
                                </p:cTn>
                              </p:par>
                              <p:par>
                                <p:cTn id="36" presetID="6" presetClass="emph" presetSubtype="0" autoRev="1" fill="hold" grpId="1" nodeType="withEffect">
                                  <p:stCondLst>
                                    <p:cond delay="2400"/>
                                  </p:stCondLst>
                                  <p:childTnLst>
                                    <p:animScale>
                                      <p:cBhvr>
                                        <p:cTn id="37" dur="150" fill="hold"/>
                                        <p:tgtEl>
                                          <p:spTgt spid="23"/>
                                        </p:tgtEl>
                                      </p:cBhvr>
                                      <p:by x="110000" y="110000"/>
                                    </p:animScale>
                                  </p:childTnLst>
                                </p:cTn>
                              </p:par>
                              <p:par>
                                <p:cTn id="38" presetID="53" presetClass="entr" presetSubtype="16" fill="hold" grpId="0" nodeType="withEffect">
                                  <p:stCondLst>
                                    <p:cond delay="22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300" fill="hold"/>
                                        <p:tgtEl>
                                          <p:spTgt spid="24"/>
                                        </p:tgtEl>
                                        <p:attrNameLst>
                                          <p:attrName>ppt_w</p:attrName>
                                        </p:attrNameLst>
                                      </p:cBhvr>
                                      <p:tavLst>
                                        <p:tav tm="0">
                                          <p:val>
                                            <p:fltVal val="0"/>
                                          </p:val>
                                        </p:tav>
                                        <p:tav tm="100000">
                                          <p:val>
                                            <p:strVal val="#ppt_w"/>
                                          </p:val>
                                        </p:tav>
                                      </p:tavLst>
                                    </p:anim>
                                    <p:anim calcmode="lin" valueType="num">
                                      <p:cBhvr>
                                        <p:cTn id="41" dur="300" fill="hold"/>
                                        <p:tgtEl>
                                          <p:spTgt spid="24"/>
                                        </p:tgtEl>
                                        <p:attrNameLst>
                                          <p:attrName>ppt_h</p:attrName>
                                        </p:attrNameLst>
                                      </p:cBhvr>
                                      <p:tavLst>
                                        <p:tav tm="0">
                                          <p:val>
                                            <p:fltVal val="0"/>
                                          </p:val>
                                        </p:tav>
                                        <p:tav tm="100000">
                                          <p:val>
                                            <p:strVal val="#ppt_h"/>
                                          </p:val>
                                        </p:tav>
                                      </p:tavLst>
                                    </p:anim>
                                    <p:animEffect transition="in" filter="fade">
                                      <p:cBhvr>
                                        <p:cTn id="42" dur="300"/>
                                        <p:tgtEl>
                                          <p:spTgt spid="24"/>
                                        </p:tgtEl>
                                      </p:cBhvr>
                                    </p:animEffect>
                                  </p:childTnLst>
                                </p:cTn>
                              </p:par>
                              <p:par>
                                <p:cTn id="43" presetID="6" presetClass="emph" presetSubtype="0" autoRev="1" fill="hold" grpId="1" nodeType="withEffect">
                                  <p:stCondLst>
                                    <p:cond delay="2500"/>
                                  </p:stCondLst>
                                  <p:childTnLst>
                                    <p:animScale>
                                      <p:cBhvr>
                                        <p:cTn id="44" dur="150" fill="hold"/>
                                        <p:tgtEl>
                                          <p:spTgt spid="24"/>
                                        </p:tgtEl>
                                      </p:cBhvr>
                                      <p:by x="110000" y="110000"/>
                                    </p:animScale>
                                  </p:childTnLst>
                                </p:cTn>
                              </p:par>
                              <p:par>
                                <p:cTn id="45" presetID="2" presetClass="entr" presetSubtype="4" fill="hold" grpId="0" nodeType="withEffect">
                                  <p:stCondLst>
                                    <p:cond delay="24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9"/>
                                        </p:tgtEl>
                                        <p:attrNameLst>
                                          <p:attrName>style.visibility</p:attrName>
                                        </p:attrNameLst>
                                      </p:cBhvr>
                                      <p:to>
                                        <p:strVal val="visible"/>
                                      </p:to>
                                    </p:set>
                                    <p:anim calcmode="lin" valueType="num">
                                      <p:cBhvr>
                                        <p:cTn id="51" dur="300" fill="hold"/>
                                        <p:tgtEl>
                                          <p:spTgt spid="9"/>
                                        </p:tgtEl>
                                        <p:attrNameLst>
                                          <p:attrName>ppt_w</p:attrName>
                                        </p:attrNameLst>
                                      </p:cBhvr>
                                      <p:tavLst>
                                        <p:tav tm="0">
                                          <p:val>
                                            <p:fltVal val="0"/>
                                          </p:val>
                                        </p:tav>
                                        <p:tav tm="100000">
                                          <p:val>
                                            <p:strVal val="#ppt_w"/>
                                          </p:val>
                                        </p:tav>
                                      </p:tavLst>
                                    </p:anim>
                                    <p:anim calcmode="lin" valueType="num">
                                      <p:cBhvr>
                                        <p:cTn id="52" dur="300" fill="hold"/>
                                        <p:tgtEl>
                                          <p:spTgt spid="9"/>
                                        </p:tgtEl>
                                        <p:attrNameLst>
                                          <p:attrName>ppt_h</p:attrName>
                                        </p:attrNameLst>
                                      </p:cBhvr>
                                      <p:tavLst>
                                        <p:tav tm="0">
                                          <p:val>
                                            <p:fltVal val="0"/>
                                          </p:val>
                                        </p:tav>
                                        <p:tav tm="100000">
                                          <p:val>
                                            <p:strVal val="#ppt_h"/>
                                          </p:val>
                                        </p:tav>
                                      </p:tavLst>
                                    </p:anim>
                                    <p:animEffect transition="in" filter="fade">
                                      <p:cBhvr>
                                        <p:cTn id="53" dur="300"/>
                                        <p:tgtEl>
                                          <p:spTgt spid="9"/>
                                        </p:tgtEl>
                                      </p:cBhvr>
                                    </p:animEffect>
                                  </p:childTnLst>
                                </p:cTn>
                              </p:par>
                              <p:par>
                                <p:cTn id="54" presetID="6" presetClass="emph" presetSubtype="0" autoRev="1" fill="hold" grpId="1" nodeType="withEffect">
                                  <p:stCondLst>
                                    <p:cond delay="2600"/>
                                  </p:stCondLst>
                                  <p:childTnLst>
                                    <p:animScale>
                                      <p:cBhvr>
                                        <p:cTn id="55" dur="150" fill="hold"/>
                                        <p:tgtEl>
                                          <p:spTgt spid="9"/>
                                        </p:tgtEl>
                                      </p:cBhvr>
                                      <p:by x="110000" y="110000"/>
                                    </p:animScale>
                                  </p:childTnLst>
                                </p:cTn>
                              </p:par>
                              <p:par>
                                <p:cTn id="56" presetID="53" presetClass="entr" presetSubtype="16" fill="hold" grpId="0" nodeType="withEffect">
                                  <p:stCondLst>
                                    <p:cond delay="2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300" fill="hold"/>
                                        <p:tgtEl>
                                          <p:spTgt spid="13"/>
                                        </p:tgtEl>
                                        <p:attrNameLst>
                                          <p:attrName>ppt_w</p:attrName>
                                        </p:attrNameLst>
                                      </p:cBhvr>
                                      <p:tavLst>
                                        <p:tav tm="0">
                                          <p:val>
                                            <p:fltVal val="0"/>
                                          </p:val>
                                        </p:tav>
                                        <p:tav tm="100000">
                                          <p:val>
                                            <p:strVal val="#ppt_w"/>
                                          </p:val>
                                        </p:tav>
                                      </p:tavLst>
                                    </p:anim>
                                    <p:anim calcmode="lin" valueType="num">
                                      <p:cBhvr>
                                        <p:cTn id="59" dur="300" fill="hold"/>
                                        <p:tgtEl>
                                          <p:spTgt spid="13"/>
                                        </p:tgtEl>
                                        <p:attrNameLst>
                                          <p:attrName>ppt_h</p:attrName>
                                        </p:attrNameLst>
                                      </p:cBhvr>
                                      <p:tavLst>
                                        <p:tav tm="0">
                                          <p:val>
                                            <p:fltVal val="0"/>
                                          </p:val>
                                        </p:tav>
                                        <p:tav tm="100000">
                                          <p:val>
                                            <p:strVal val="#ppt_h"/>
                                          </p:val>
                                        </p:tav>
                                      </p:tavLst>
                                    </p:anim>
                                    <p:animEffect transition="in" filter="fade">
                                      <p:cBhvr>
                                        <p:cTn id="60" dur="300"/>
                                        <p:tgtEl>
                                          <p:spTgt spid="13"/>
                                        </p:tgtEl>
                                      </p:cBhvr>
                                    </p:animEffect>
                                  </p:childTnLst>
                                </p:cTn>
                              </p:par>
                              <p:par>
                                <p:cTn id="61" presetID="6" presetClass="emph" presetSubtype="0" autoRev="1" fill="hold" grpId="1" nodeType="withEffect">
                                  <p:stCondLst>
                                    <p:cond delay="2700"/>
                                  </p:stCondLst>
                                  <p:childTnLst>
                                    <p:animScale>
                                      <p:cBhvr>
                                        <p:cTn id="62" dur="150" fill="hold"/>
                                        <p:tgtEl>
                                          <p:spTgt spid="13"/>
                                        </p:tgtEl>
                                      </p:cBhvr>
                                      <p:by x="110000" y="110000"/>
                                    </p:animScale>
                                  </p:childTnLst>
                                </p:cTn>
                              </p:par>
                              <p:par>
                                <p:cTn id="63" presetID="53" presetClass="entr" presetSubtype="16" fill="hold" grpId="0" nodeType="withEffect">
                                  <p:stCondLst>
                                    <p:cond delay="2500"/>
                                  </p:stCondLst>
                                  <p:childTnLst>
                                    <p:set>
                                      <p:cBhvr>
                                        <p:cTn id="64" dur="1" fill="hold">
                                          <p:stCondLst>
                                            <p:cond delay="0"/>
                                          </p:stCondLst>
                                        </p:cTn>
                                        <p:tgtEl>
                                          <p:spTgt spid="19"/>
                                        </p:tgtEl>
                                        <p:attrNameLst>
                                          <p:attrName>style.visibility</p:attrName>
                                        </p:attrNameLst>
                                      </p:cBhvr>
                                      <p:to>
                                        <p:strVal val="visible"/>
                                      </p:to>
                                    </p:set>
                                    <p:anim calcmode="lin" valueType="num">
                                      <p:cBhvr>
                                        <p:cTn id="65" dur="300" fill="hold"/>
                                        <p:tgtEl>
                                          <p:spTgt spid="19"/>
                                        </p:tgtEl>
                                        <p:attrNameLst>
                                          <p:attrName>ppt_w</p:attrName>
                                        </p:attrNameLst>
                                      </p:cBhvr>
                                      <p:tavLst>
                                        <p:tav tm="0">
                                          <p:val>
                                            <p:fltVal val="0"/>
                                          </p:val>
                                        </p:tav>
                                        <p:tav tm="100000">
                                          <p:val>
                                            <p:strVal val="#ppt_w"/>
                                          </p:val>
                                        </p:tav>
                                      </p:tavLst>
                                    </p:anim>
                                    <p:anim calcmode="lin" valueType="num">
                                      <p:cBhvr>
                                        <p:cTn id="66" dur="300" fill="hold"/>
                                        <p:tgtEl>
                                          <p:spTgt spid="19"/>
                                        </p:tgtEl>
                                        <p:attrNameLst>
                                          <p:attrName>ppt_h</p:attrName>
                                        </p:attrNameLst>
                                      </p:cBhvr>
                                      <p:tavLst>
                                        <p:tav tm="0">
                                          <p:val>
                                            <p:fltVal val="0"/>
                                          </p:val>
                                        </p:tav>
                                        <p:tav tm="100000">
                                          <p:val>
                                            <p:strVal val="#ppt_h"/>
                                          </p:val>
                                        </p:tav>
                                      </p:tavLst>
                                    </p:anim>
                                    <p:animEffect transition="in" filter="fade">
                                      <p:cBhvr>
                                        <p:cTn id="67" dur="300"/>
                                        <p:tgtEl>
                                          <p:spTgt spid="19"/>
                                        </p:tgtEl>
                                      </p:cBhvr>
                                    </p:animEffect>
                                  </p:childTnLst>
                                </p:cTn>
                              </p:par>
                              <p:par>
                                <p:cTn id="68" presetID="6" presetClass="emph" presetSubtype="0" autoRev="1" fill="hold" grpId="1" nodeType="withEffect">
                                  <p:stCondLst>
                                    <p:cond delay="2800"/>
                                  </p:stCondLst>
                                  <p:childTnLst>
                                    <p:animScale>
                                      <p:cBhvr>
                                        <p:cTn id="69" dur="150" fill="hold"/>
                                        <p:tgtEl>
                                          <p:spTgt spid="19"/>
                                        </p:tgtEl>
                                      </p:cBhvr>
                                      <p:by x="110000" y="110000"/>
                                    </p:animScale>
                                  </p:childTnLst>
                                </p:cTn>
                              </p:par>
                              <p:par>
                                <p:cTn id="70" presetID="53" presetClass="entr" presetSubtype="16" fill="hold" grpId="0" nodeType="withEffect">
                                  <p:stCondLst>
                                    <p:cond delay="2200"/>
                                  </p:stCondLst>
                                  <p:childTnLst>
                                    <p:set>
                                      <p:cBhvr>
                                        <p:cTn id="71" dur="1" fill="hold">
                                          <p:stCondLst>
                                            <p:cond delay="0"/>
                                          </p:stCondLst>
                                        </p:cTn>
                                        <p:tgtEl>
                                          <p:spTgt spid="16"/>
                                        </p:tgtEl>
                                        <p:attrNameLst>
                                          <p:attrName>style.visibility</p:attrName>
                                        </p:attrNameLst>
                                      </p:cBhvr>
                                      <p:to>
                                        <p:strVal val="visible"/>
                                      </p:to>
                                    </p:set>
                                    <p:anim calcmode="lin" valueType="num">
                                      <p:cBhvr>
                                        <p:cTn id="72" dur="300" fill="hold"/>
                                        <p:tgtEl>
                                          <p:spTgt spid="16"/>
                                        </p:tgtEl>
                                        <p:attrNameLst>
                                          <p:attrName>ppt_w</p:attrName>
                                        </p:attrNameLst>
                                      </p:cBhvr>
                                      <p:tavLst>
                                        <p:tav tm="0">
                                          <p:val>
                                            <p:fltVal val="0"/>
                                          </p:val>
                                        </p:tav>
                                        <p:tav tm="100000">
                                          <p:val>
                                            <p:strVal val="#ppt_w"/>
                                          </p:val>
                                        </p:tav>
                                      </p:tavLst>
                                    </p:anim>
                                    <p:anim calcmode="lin" valueType="num">
                                      <p:cBhvr>
                                        <p:cTn id="73" dur="300" fill="hold"/>
                                        <p:tgtEl>
                                          <p:spTgt spid="16"/>
                                        </p:tgtEl>
                                        <p:attrNameLst>
                                          <p:attrName>ppt_h</p:attrName>
                                        </p:attrNameLst>
                                      </p:cBhvr>
                                      <p:tavLst>
                                        <p:tav tm="0">
                                          <p:val>
                                            <p:fltVal val="0"/>
                                          </p:val>
                                        </p:tav>
                                        <p:tav tm="100000">
                                          <p:val>
                                            <p:strVal val="#ppt_h"/>
                                          </p:val>
                                        </p:tav>
                                      </p:tavLst>
                                    </p:anim>
                                    <p:animEffect transition="in" filter="fade">
                                      <p:cBhvr>
                                        <p:cTn id="74" dur="300"/>
                                        <p:tgtEl>
                                          <p:spTgt spid="16"/>
                                        </p:tgtEl>
                                      </p:cBhvr>
                                    </p:animEffect>
                                  </p:childTnLst>
                                </p:cTn>
                              </p:par>
                              <p:par>
                                <p:cTn id="75" presetID="6" presetClass="emph" presetSubtype="0" autoRev="1" fill="hold" grpId="1" nodeType="withEffect">
                                  <p:stCondLst>
                                    <p:cond delay="2500"/>
                                  </p:stCondLst>
                                  <p:childTnLst>
                                    <p:animScale>
                                      <p:cBhvr>
                                        <p:cTn id="76" dur="150" fill="hold"/>
                                        <p:tgtEl>
                                          <p:spTgt spid="16"/>
                                        </p:tgtEl>
                                      </p:cBhvr>
                                      <p:by x="110000" y="110000"/>
                                    </p:animScale>
                                  </p:childTnLst>
                                </p:cTn>
                              </p:par>
                              <p:par>
                                <p:cTn id="77" presetID="53" presetClass="entr" presetSubtype="16" fill="hold" grpId="0" nodeType="withEffect">
                                  <p:stCondLst>
                                    <p:cond delay="23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2600"/>
                                  </p:stCondLst>
                                  <p:childTnLst>
                                    <p:animScale>
                                      <p:cBhvr>
                                        <p:cTn id="83" dur="150" fill="hold"/>
                                        <p:tgtEl>
                                          <p:spTgt spid="11"/>
                                        </p:tgtEl>
                                      </p:cBhvr>
                                      <p:by x="110000" y="110000"/>
                                    </p:animScale>
                                  </p:childTnLst>
                                </p:cTn>
                              </p:par>
                              <p:par>
                                <p:cTn id="84" presetID="53" presetClass="entr" presetSubtype="16" fill="hold" grpId="0" nodeType="withEffect">
                                  <p:stCondLst>
                                    <p:cond delay="2400"/>
                                  </p:stCondLst>
                                  <p:childTnLst>
                                    <p:set>
                                      <p:cBhvr>
                                        <p:cTn id="85" dur="1" fill="hold">
                                          <p:stCondLst>
                                            <p:cond delay="0"/>
                                          </p:stCondLst>
                                        </p:cTn>
                                        <p:tgtEl>
                                          <p:spTgt spid="14"/>
                                        </p:tgtEl>
                                        <p:attrNameLst>
                                          <p:attrName>style.visibility</p:attrName>
                                        </p:attrNameLst>
                                      </p:cBhvr>
                                      <p:to>
                                        <p:strVal val="visible"/>
                                      </p:to>
                                    </p:set>
                                    <p:anim calcmode="lin" valueType="num">
                                      <p:cBhvr>
                                        <p:cTn id="86" dur="300" fill="hold"/>
                                        <p:tgtEl>
                                          <p:spTgt spid="14"/>
                                        </p:tgtEl>
                                        <p:attrNameLst>
                                          <p:attrName>ppt_w</p:attrName>
                                        </p:attrNameLst>
                                      </p:cBhvr>
                                      <p:tavLst>
                                        <p:tav tm="0">
                                          <p:val>
                                            <p:fltVal val="0"/>
                                          </p:val>
                                        </p:tav>
                                        <p:tav tm="100000">
                                          <p:val>
                                            <p:strVal val="#ppt_w"/>
                                          </p:val>
                                        </p:tav>
                                      </p:tavLst>
                                    </p:anim>
                                    <p:anim calcmode="lin" valueType="num">
                                      <p:cBhvr>
                                        <p:cTn id="87" dur="300" fill="hold"/>
                                        <p:tgtEl>
                                          <p:spTgt spid="14"/>
                                        </p:tgtEl>
                                        <p:attrNameLst>
                                          <p:attrName>ppt_h</p:attrName>
                                        </p:attrNameLst>
                                      </p:cBhvr>
                                      <p:tavLst>
                                        <p:tav tm="0">
                                          <p:val>
                                            <p:fltVal val="0"/>
                                          </p:val>
                                        </p:tav>
                                        <p:tav tm="100000">
                                          <p:val>
                                            <p:strVal val="#ppt_h"/>
                                          </p:val>
                                        </p:tav>
                                      </p:tavLst>
                                    </p:anim>
                                    <p:animEffect transition="in" filter="fade">
                                      <p:cBhvr>
                                        <p:cTn id="88" dur="300"/>
                                        <p:tgtEl>
                                          <p:spTgt spid="14"/>
                                        </p:tgtEl>
                                      </p:cBhvr>
                                    </p:animEffect>
                                  </p:childTnLst>
                                </p:cTn>
                              </p:par>
                              <p:par>
                                <p:cTn id="89" presetID="6" presetClass="emph" presetSubtype="0" autoRev="1" fill="hold" grpId="1" nodeType="withEffect">
                                  <p:stCondLst>
                                    <p:cond delay="2700"/>
                                  </p:stCondLst>
                                  <p:childTnLst>
                                    <p:animScale>
                                      <p:cBhvr>
                                        <p:cTn id="90" dur="150" fill="hold"/>
                                        <p:tgtEl>
                                          <p:spTgt spid="14"/>
                                        </p:tgtEl>
                                      </p:cBhvr>
                                      <p:by x="110000" y="110000"/>
                                    </p:animScale>
                                  </p:childTnLst>
                                </p:cTn>
                              </p:par>
                              <p:par>
                                <p:cTn id="91" presetID="53" presetClass="entr" presetSubtype="16" fill="hold" grpId="0" nodeType="withEffect">
                                  <p:stCondLst>
                                    <p:cond delay="2500"/>
                                  </p:stCondLst>
                                  <p:childTnLst>
                                    <p:set>
                                      <p:cBhvr>
                                        <p:cTn id="92" dur="1" fill="hold">
                                          <p:stCondLst>
                                            <p:cond delay="0"/>
                                          </p:stCondLst>
                                        </p:cTn>
                                        <p:tgtEl>
                                          <p:spTgt spid="20"/>
                                        </p:tgtEl>
                                        <p:attrNameLst>
                                          <p:attrName>style.visibility</p:attrName>
                                        </p:attrNameLst>
                                      </p:cBhvr>
                                      <p:to>
                                        <p:strVal val="visible"/>
                                      </p:to>
                                    </p:set>
                                    <p:anim calcmode="lin" valueType="num">
                                      <p:cBhvr>
                                        <p:cTn id="93" dur="300" fill="hold"/>
                                        <p:tgtEl>
                                          <p:spTgt spid="20"/>
                                        </p:tgtEl>
                                        <p:attrNameLst>
                                          <p:attrName>ppt_w</p:attrName>
                                        </p:attrNameLst>
                                      </p:cBhvr>
                                      <p:tavLst>
                                        <p:tav tm="0">
                                          <p:val>
                                            <p:fltVal val="0"/>
                                          </p:val>
                                        </p:tav>
                                        <p:tav tm="100000">
                                          <p:val>
                                            <p:strVal val="#ppt_w"/>
                                          </p:val>
                                        </p:tav>
                                      </p:tavLst>
                                    </p:anim>
                                    <p:anim calcmode="lin" valueType="num">
                                      <p:cBhvr>
                                        <p:cTn id="94" dur="300" fill="hold"/>
                                        <p:tgtEl>
                                          <p:spTgt spid="20"/>
                                        </p:tgtEl>
                                        <p:attrNameLst>
                                          <p:attrName>ppt_h</p:attrName>
                                        </p:attrNameLst>
                                      </p:cBhvr>
                                      <p:tavLst>
                                        <p:tav tm="0">
                                          <p:val>
                                            <p:fltVal val="0"/>
                                          </p:val>
                                        </p:tav>
                                        <p:tav tm="100000">
                                          <p:val>
                                            <p:strVal val="#ppt_h"/>
                                          </p:val>
                                        </p:tav>
                                      </p:tavLst>
                                    </p:anim>
                                    <p:animEffect transition="in" filter="fade">
                                      <p:cBhvr>
                                        <p:cTn id="95" dur="300"/>
                                        <p:tgtEl>
                                          <p:spTgt spid="20"/>
                                        </p:tgtEl>
                                      </p:cBhvr>
                                    </p:animEffect>
                                  </p:childTnLst>
                                </p:cTn>
                              </p:par>
                              <p:par>
                                <p:cTn id="96" presetID="6" presetClass="emph" presetSubtype="0" autoRev="1" fill="hold" grpId="1" nodeType="withEffect">
                                  <p:stCondLst>
                                    <p:cond delay="2800"/>
                                  </p:stCondLst>
                                  <p:childTnLst>
                                    <p:animScale>
                                      <p:cBhvr>
                                        <p:cTn id="97" dur="150" fill="hold"/>
                                        <p:tgtEl>
                                          <p:spTgt spid="20"/>
                                        </p:tgtEl>
                                      </p:cBhvr>
                                      <p:by x="110000" y="110000"/>
                                    </p:animScale>
                                  </p:childTnLst>
                                </p:cTn>
                              </p:par>
                              <p:par>
                                <p:cTn id="98" presetID="53" presetClass="entr" presetSubtype="16" fill="hold" grpId="0" nodeType="withEffect">
                                  <p:stCondLst>
                                    <p:cond delay="2600"/>
                                  </p:stCondLst>
                                  <p:childTnLst>
                                    <p:set>
                                      <p:cBhvr>
                                        <p:cTn id="99" dur="1" fill="hold">
                                          <p:stCondLst>
                                            <p:cond delay="0"/>
                                          </p:stCondLst>
                                        </p:cTn>
                                        <p:tgtEl>
                                          <p:spTgt spid="10"/>
                                        </p:tgtEl>
                                        <p:attrNameLst>
                                          <p:attrName>style.visibility</p:attrName>
                                        </p:attrNameLst>
                                      </p:cBhvr>
                                      <p:to>
                                        <p:strVal val="visible"/>
                                      </p:to>
                                    </p:set>
                                    <p:anim calcmode="lin" valueType="num">
                                      <p:cBhvr>
                                        <p:cTn id="100" dur="300" fill="hold"/>
                                        <p:tgtEl>
                                          <p:spTgt spid="10"/>
                                        </p:tgtEl>
                                        <p:attrNameLst>
                                          <p:attrName>ppt_w</p:attrName>
                                        </p:attrNameLst>
                                      </p:cBhvr>
                                      <p:tavLst>
                                        <p:tav tm="0">
                                          <p:val>
                                            <p:fltVal val="0"/>
                                          </p:val>
                                        </p:tav>
                                        <p:tav tm="100000">
                                          <p:val>
                                            <p:strVal val="#ppt_w"/>
                                          </p:val>
                                        </p:tav>
                                      </p:tavLst>
                                    </p:anim>
                                    <p:anim calcmode="lin" valueType="num">
                                      <p:cBhvr>
                                        <p:cTn id="101" dur="300" fill="hold"/>
                                        <p:tgtEl>
                                          <p:spTgt spid="10"/>
                                        </p:tgtEl>
                                        <p:attrNameLst>
                                          <p:attrName>ppt_h</p:attrName>
                                        </p:attrNameLst>
                                      </p:cBhvr>
                                      <p:tavLst>
                                        <p:tav tm="0">
                                          <p:val>
                                            <p:fltVal val="0"/>
                                          </p:val>
                                        </p:tav>
                                        <p:tav tm="100000">
                                          <p:val>
                                            <p:strVal val="#ppt_h"/>
                                          </p:val>
                                        </p:tav>
                                      </p:tavLst>
                                    </p:anim>
                                    <p:animEffect transition="in" filter="fade">
                                      <p:cBhvr>
                                        <p:cTn id="102" dur="300"/>
                                        <p:tgtEl>
                                          <p:spTgt spid="10"/>
                                        </p:tgtEl>
                                      </p:cBhvr>
                                    </p:animEffect>
                                  </p:childTnLst>
                                </p:cTn>
                              </p:par>
                              <p:par>
                                <p:cTn id="103" presetID="6" presetClass="emph" presetSubtype="0" autoRev="1" fill="hold" grpId="1" nodeType="withEffect">
                                  <p:stCondLst>
                                    <p:cond delay="2900"/>
                                  </p:stCondLst>
                                  <p:childTnLst>
                                    <p:animScale>
                                      <p:cBhvr>
                                        <p:cTn id="104" dur="150" fill="hold"/>
                                        <p:tgtEl>
                                          <p:spTgt spid="10"/>
                                        </p:tgtEl>
                                      </p:cBhvr>
                                      <p:by x="110000" y="110000"/>
                                    </p:animScale>
                                  </p:childTnLst>
                                </p:cTn>
                              </p:par>
                              <p:par>
                                <p:cTn id="105" presetID="53" presetClass="entr" presetSubtype="16" fill="hold" grpId="0" nodeType="withEffect">
                                  <p:stCondLst>
                                    <p:cond delay="27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300" fill="hold"/>
                                        <p:tgtEl>
                                          <p:spTgt spid="18"/>
                                        </p:tgtEl>
                                        <p:attrNameLst>
                                          <p:attrName>ppt_w</p:attrName>
                                        </p:attrNameLst>
                                      </p:cBhvr>
                                      <p:tavLst>
                                        <p:tav tm="0">
                                          <p:val>
                                            <p:fltVal val="0"/>
                                          </p:val>
                                        </p:tav>
                                        <p:tav tm="100000">
                                          <p:val>
                                            <p:strVal val="#ppt_w"/>
                                          </p:val>
                                        </p:tav>
                                      </p:tavLst>
                                    </p:anim>
                                    <p:anim calcmode="lin" valueType="num">
                                      <p:cBhvr>
                                        <p:cTn id="108" dur="300" fill="hold"/>
                                        <p:tgtEl>
                                          <p:spTgt spid="18"/>
                                        </p:tgtEl>
                                        <p:attrNameLst>
                                          <p:attrName>ppt_h</p:attrName>
                                        </p:attrNameLst>
                                      </p:cBhvr>
                                      <p:tavLst>
                                        <p:tav tm="0">
                                          <p:val>
                                            <p:fltVal val="0"/>
                                          </p:val>
                                        </p:tav>
                                        <p:tav tm="100000">
                                          <p:val>
                                            <p:strVal val="#ppt_h"/>
                                          </p:val>
                                        </p:tav>
                                      </p:tavLst>
                                    </p:anim>
                                    <p:animEffect transition="in" filter="fade">
                                      <p:cBhvr>
                                        <p:cTn id="109" dur="300"/>
                                        <p:tgtEl>
                                          <p:spTgt spid="18"/>
                                        </p:tgtEl>
                                      </p:cBhvr>
                                    </p:animEffect>
                                  </p:childTnLst>
                                </p:cTn>
                              </p:par>
                              <p:par>
                                <p:cTn id="110" presetID="6" presetClass="emph" presetSubtype="0" autoRev="1" fill="hold" grpId="1" nodeType="withEffect">
                                  <p:stCondLst>
                                    <p:cond delay="3000"/>
                                  </p:stCondLst>
                                  <p:childTnLst>
                                    <p:animScale>
                                      <p:cBhvr>
                                        <p:cTn id="111" dur="150" fill="hold"/>
                                        <p:tgtEl>
                                          <p:spTgt spid="18"/>
                                        </p:tgtEl>
                                      </p:cBhvr>
                                      <p:by x="110000" y="110000"/>
                                    </p:animScale>
                                  </p:childTnLst>
                                </p:cTn>
                              </p:par>
                              <p:par>
                                <p:cTn id="112" presetID="53" presetClass="entr" presetSubtype="16" fill="hold" grpId="0" nodeType="withEffect">
                                  <p:stCondLst>
                                    <p:cond delay="2500"/>
                                  </p:stCondLst>
                                  <p:childTnLst>
                                    <p:set>
                                      <p:cBhvr>
                                        <p:cTn id="113" dur="1" fill="hold">
                                          <p:stCondLst>
                                            <p:cond delay="0"/>
                                          </p:stCondLst>
                                        </p:cTn>
                                        <p:tgtEl>
                                          <p:spTgt spid="17"/>
                                        </p:tgtEl>
                                        <p:attrNameLst>
                                          <p:attrName>style.visibility</p:attrName>
                                        </p:attrNameLst>
                                      </p:cBhvr>
                                      <p:to>
                                        <p:strVal val="visible"/>
                                      </p:to>
                                    </p:set>
                                    <p:anim calcmode="lin" valueType="num">
                                      <p:cBhvr>
                                        <p:cTn id="114" dur="300" fill="hold"/>
                                        <p:tgtEl>
                                          <p:spTgt spid="17"/>
                                        </p:tgtEl>
                                        <p:attrNameLst>
                                          <p:attrName>ppt_w</p:attrName>
                                        </p:attrNameLst>
                                      </p:cBhvr>
                                      <p:tavLst>
                                        <p:tav tm="0">
                                          <p:val>
                                            <p:fltVal val="0"/>
                                          </p:val>
                                        </p:tav>
                                        <p:tav tm="100000">
                                          <p:val>
                                            <p:strVal val="#ppt_w"/>
                                          </p:val>
                                        </p:tav>
                                      </p:tavLst>
                                    </p:anim>
                                    <p:anim calcmode="lin" valueType="num">
                                      <p:cBhvr>
                                        <p:cTn id="115" dur="300" fill="hold"/>
                                        <p:tgtEl>
                                          <p:spTgt spid="17"/>
                                        </p:tgtEl>
                                        <p:attrNameLst>
                                          <p:attrName>ppt_h</p:attrName>
                                        </p:attrNameLst>
                                      </p:cBhvr>
                                      <p:tavLst>
                                        <p:tav tm="0">
                                          <p:val>
                                            <p:fltVal val="0"/>
                                          </p:val>
                                        </p:tav>
                                        <p:tav tm="100000">
                                          <p:val>
                                            <p:strVal val="#ppt_h"/>
                                          </p:val>
                                        </p:tav>
                                      </p:tavLst>
                                    </p:anim>
                                    <p:animEffect transition="in" filter="fade">
                                      <p:cBhvr>
                                        <p:cTn id="116" dur="300"/>
                                        <p:tgtEl>
                                          <p:spTgt spid="17"/>
                                        </p:tgtEl>
                                      </p:cBhvr>
                                    </p:animEffect>
                                  </p:childTnLst>
                                </p:cTn>
                              </p:par>
                              <p:par>
                                <p:cTn id="117" presetID="6" presetClass="emph" presetSubtype="0" autoRev="1" fill="hold" grpId="1" nodeType="withEffect">
                                  <p:stCondLst>
                                    <p:cond delay="2800"/>
                                  </p:stCondLst>
                                  <p:childTnLst>
                                    <p:animScale>
                                      <p:cBhvr>
                                        <p:cTn id="118" dur="150" fill="hold"/>
                                        <p:tgtEl>
                                          <p:spTgt spid="17"/>
                                        </p:tgtEl>
                                      </p:cBhvr>
                                      <p:by x="110000" y="110000"/>
                                    </p:animScale>
                                  </p:childTnLst>
                                </p:cTn>
                              </p:par>
                              <p:par>
                                <p:cTn id="119" presetID="53" presetClass="entr" presetSubtype="16" fill="hold" grpId="0" nodeType="withEffect">
                                  <p:stCondLst>
                                    <p:cond delay="2600"/>
                                  </p:stCondLst>
                                  <p:childTnLst>
                                    <p:set>
                                      <p:cBhvr>
                                        <p:cTn id="120" dur="1" fill="hold">
                                          <p:stCondLst>
                                            <p:cond delay="0"/>
                                          </p:stCondLst>
                                        </p:cTn>
                                        <p:tgtEl>
                                          <p:spTgt spid="12"/>
                                        </p:tgtEl>
                                        <p:attrNameLst>
                                          <p:attrName>style.visibility</p:attrName>
                                        </p:attrNameLst>
                                      </p:cBhvr>
                                      <p:to>
                                        <p:strVal val="visible"/>
                                      </p:to>
                                    </p:set>
                                    <p:anim calcmode="lin" valueType="num">
                                      <p:cBhvr>
                                        <p:cTn id="121" dur="300" fill="hold"/>
                                        <p:tgtEl>
                                          <p:spTgt spid="12"/>
                                        </p:tgtEl>
                                        <p:attrNameLst>
                                          <p:attrName>ppt_w</p:attrName>
                                        </p:attrNameLst>
                                      </p:cBhvr>
                                      <p:tavLst>
                                        <p:tav tm="0">
                                          <p:val>
                                            <p:fltVal val="0"/>
                                          </p:val>
                                        </p:tav>
                                        <p:tav tm="100000">
                                          <p:val>
                                            <p:strVal val="#ppt_w"/>
                                          </p:val>
                                        </p:tav>
                                      </p:tavLst>
                                    </p:anim>
                                    <p:anim calcmode="lin" valueType="num">
                                      <p:cBhvr>
                                        <p:cTn id="122" dur="300" fill="hold"/>
                                        <p:tgtEl>
                                          <p:spTgt spid="12"/>
                                        </p:tgtEl>
                                        <p:attrNameLst>
                                          <p:attrName>ppt_h</p:attrName>
                                        </p:attrNameLst>
                                      </p:cBhvr>
                                      <p:tavLst>
                                        <p:tav tm="0">
                                          <p:val>
                                            <p:fltVal val="0"/>
                                          </p:val>
                                        </p:tav>
                                        <p:tav tm="100000">
                                          <p:val>
                                            <p:strVal val="#ppt_h"/>
                                          </p:val>
                                        </p:tav>
                                      </p:tavLst>
                                    </p:anim>
                                    <p:animEffect transition="in" filter="fade">
                                      <p:cBhvr>
                                        <p:cTn id="123" dur="300"/>
                                        <p:tgtEl>
                                          <p:spTgt spid="12"/>
                                        </p:tgtEl>
                                      </p:cBhvr>
                                    </p:animEffect>
                                  </p:childTnLst>
                                </p:cTn>
                              </p:par>
                              <p:par>
                                <p:cTn id="124" presetID="6" presetClass="emph" presetSubtype="0" autoRev="1" fill="hold" grpId="1" nodeType="withEffect">
                                  <p:stCondLst>
                                    <p:cond delay="2900"/>
                                  </p:stCondLst>
                                  <p:childTnLst>
                                    <p:animScale>
                                      <p:cBhvr>
                                        <p:cTn id="125" dur="150" fill="hold"/>
                                        <p:tgtEl>
                                          <p:spTgt spid="12"/>
                                        </p:tgtEl>
                                      </p:cBhvr>
                                      <p:by x="110000" y="110000"/>
                                    </p:animScale>
                                  </p:childTnLst>
                                </p:cTn>
                              </p:par>
                              <p:par>
                                <p:cTn id="126" presetID="53" presetClass="entr" presetSubtype="16" fill="hold" grpId="0" nodeType="withEffect">
                                  <p:stCondLst>
                                    <p:cond delay="240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300" fill="hold"/>
                                        <p:tgtEl>
                                          <p:spTgt spid="15"/>
                                        </p:tgtEl>
                                        <p:attrNameLst>
                                          <p:attrName>ppt_w</p:attrName>
                                        </p:attrNameLst>
                                      </p:cBhvr>
                                      <p:tavLst>
                                        <p:tav tm="0">
                                          <p:val>
                                            <p:fltVal val="0"/>
                                          </p:val>
                                        </p:tav>
                                        <p:tav tm="100000">
                                          <p:val>
                                            <p:strVal val="#ppt_w"/>
                                          </p:val>
                                        </p:tav>
                                      </p:tavLst>
                                    </p:anim>
                                    <p:anim calcmode="lin" valueType="num">
                                      <p:cBhvr>
                                        <p:cTn id="129" dur="300" fill="hold"/>
                                        <p:tgtEl>
                                          <p:spTgt spid="15"/>
                                        </p:tgtEl>
                                        <p:attrNameLst>
                                          <p:attrName>ppt_h</p:attrName>
                                        </p:attrNameLst>
                                      </p:cBhvr>
                                      <p:tavLst>
                                        <p:tav tm="0">
                                          <p:val>
                                            <p:fltVal val="0"/>
                                          </p:val>
                                        </p:tav>
                                        <p:tav tm="100000">
                                          <p:val>
                                            <p:strVal val="#ppt_h"/>
                                          </p:val>
                                        </p:tav>
                                      </p:tavLst>
                                    </p:anim>
                                    <p:animEffect transition="in" filter="fade">
                                      <p:cBhvr>
                                        <p:cTn id="130" dur="300"/>
                                        <p:tgtEl>
                                          <p:spTgt spid="15"/>
                                        </p:tgtEl>
                                      </p:cBhvr>
                                    </p:animEffect>
                                  </p:childTnLst>
                                </p:cTn>
                              </p:par>
                              <p:par>
                                <p:cTn id="131" presetID="6" presetClass="emph" presetSubtype="0" autoRev="1" fill="hold" grpId="1" nodeType="withEffect">
                                  <p:stCondLst>
                                    <p:cond delay="2700"/>
                                  </p:stCondLst>
                                  <p:childTnLst>
                                    <p:animScale>
                                      <p:cBhvr>
                                        <p:cTn id="132" dur="150" fill="hold"/>
                                        <p:tgtEl>
                                          <p:spTgt spid="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9" grpId="0" bldLvl="0" animBg="1"/>
      <p:bldP spid="9" grpId="1"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3" grpId="0" bldLvl="0" animBg="1"/>
      <p:bldP spid="23" grpId="1" bldLvl="0" animBg="1"/>
      <p:bldP spid="24" grpId="0" bldLvl="0" animBg="1"/>
      <p:bldP spid="24" grpId="1" bldLvl="0" animBg="1"/>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2293" name="Text Box 3"/>
          <p:cNvSpPr txBox="1">
            <a:spLocks noChangeArrowheads="1"/>
          </p:cNvSpPr>
          <p:nvPr/>
        </p:nvSpPr>
        <p:spPr bwMode="auto">
          <a:xfrm>
            <a:off x="971600" y="188640"/>
            <a:ext cx="5256212" cy="523220"/>
          </a:xfrm>
          <a:prstGeom prst="rect">
            <a:avLst/>
          </a:prstGeom>
          <a:noFill/>
          <a:ln w="9525">
            <a:noFill/>
            <a:miter lim="800000"/>
          </a:ln>
        </p:spPr>
        <p:txBody>
          <a:bodyPr>
            <a:spAutoFit/>
          </a:bodyPr>
          <a:lstStyle/>
          <a:p>
            <a:pPr algn="ctr">
              <a:spcBef>
                <a:spcPct val="50000"/>
              </a:spcBef>
            </a:pPr>
            <a:r>
              <a:rPr lang="zh-CN" altLang="en-US" sz="2800" b="1" smtClean="0">
                <a:solidFill>
                  <a:srgbClr val="CC0000"/>
                </a:solidFill>
                <a:latin typeface="Calibri" panose="020F0502020204030204" charset="0"/>
                <a:ea typeface="楷体_GB2312" pitchFamily="49" charset="-122"/>
              </a:rPr>
              <a:t>九</a:t>
            </a:r>
            <a:r>
              <a:rPr lang="zh-CN" altLang="en-US" sz="2800" b="1" dirty="0" smtClean="0">
                <a:solidFill>
                  <a:srgbClr val="CC0000"/>
                </a:solidFill>
                <a:latin typeface="Calibri" panose="020F0502020204030204" charset="0"/>
                <a:ea typeface="楷体_GB2312" pitchFamily="49" charset="-122"/>
              </a:rPr>
              <a:t>年级数学</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下    新课标</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人</a:t>
            </a:r>
            <a:r>
              <a:rPr lang="en-US" altLang="zh-CN" sz="2800" b="1" dirty="0" smtClean="0">
                <a:solidFill>
                  <a:srgbClr val="CC0000"/>
                </a:solidFill>
                <a:latin typeface="Calibri" panose="020F0502020204030204" charset="0"/>
                <a:ea typeface="楷体_GB2312" pitchFamily="49" charset="-122"/>
              </a:rPr>
              <a:t>]</a:t>
            </a:r>
            <a:endParaRPr lang="zh-CN" altLang="en-US" sz="3200" b="1" dirty="0">
              <a:solidFill>
                <a:srgbClr val="CC0000"/>
              </a:solidFill>
              <a:latin typeface="Calibri" panose="020F0502020204030204" charset="0"/>
              <a:ea typeface="楷体_GB2312" pitchFamily="49" charset="-122"/>
            </a:endParaRPr>
          </a:p>
        </p:txBody>
      </p:sp>
      <p:sp>
        <p:nvSpPr>
          <p:cNvPr id="12294" name="TextBox 16"/>
          <p:cNvSpPr txBox="1">
            <a:spLocks noChangeArrowheads="1"/>
          </p:cNvSpPr>
          <p:nvPr/>
        </p:nvSpPr>
        <p:spPr bwMode="auto">
          <a:xfrm>
            <a:off x="1835696" y="1052736"/>
            <a:ext cx="5832426" cy="584775"/>
          </a:xfrm>
          <a:prstGeom prst="rect">
            <a:avLst/>
          </a:prstGeom>
          <a:noFill/>
          <a:ln w="9525">
            <a:noFill/>
            <a:miter lim="800000"/>
          </a:ln>
        </p:spPr>
        <p:txBody>
          <a:bodyPr wrap="square">
            <a:spAutoFit/>
          </a:bodyPr>
          <a:lstStyle/>
          <a:p>
            <a:r>
              <a:rPr lang="zh-CN" altLang="en-US" sz="3200" b="1" dirty="0" smtClean="0">
                <a:solidFill>
                  <a:srgbClr val="CC0000"/>
                </a:solidFill>
                <a:latin typeface="Calibri" panose="020F0502020204030204" charset="0"/>
              </a:rPr>
              <a:t>第二十</a:t>
            </a:r>
            <a:r>
              <a:rPr lang="zh-CN" altLang="en-US" sz="3200" b="1" dirty="0" smtClean="0">
                <a:solidFill>
                  <a:srgbClr val="CC0000"/>
                </a:solidFill>
                <a:latin typeface="Calibri" panose="020F0502020204030204" charset="0"/>
              </a:rPr>
              <a:t>七</a:t>
            </a:r>
            <a:r>
              <a:rPr lang="zh-CN" altLang="en-US" sz="3200" b="1" dirty="0" smtClean="0">
                <a:solidFill>
                  <a:srgbClr val="CC0000"/>
                </a:solidFill>
                <a:latin typeface="Calibri" panose="020F0502020204030204" charset="0"/>
              </a:rPr>
              <a:t>章       相  似</a:t>
            </a:r>
            <a:endParaRPr lang="zh-CN" altLang="en-US" sz="3200" b="1" dirty="0">
              <a:solidFill>
                <a:srgbClr val="CC0000"/>
              </a:solidFill>
              <a:latin typeface="Calibri" panose="020F0502020204030204" charset="0"/>
            </a:endParaRPr>
          </a:p>
        </p:txBody>
      </p:sp>
      <p:grpSp>
        <p:nvGrpSpPr>
          <p:cNvPr id="2" name="Group 4"/>
          <p:cNvGrpSpPr/>
          <p:nvPr/>
        </p:nvGrpSpPr>
        <p:grpSpPr bwMode="auto">
          <a:xfrm>
            <a:off x="1403350" y="5300663"/>
            <a:ext cx="2016125" cy="1009650"/>
            <a:chOff x="340" y="3022"/>
            <a:chExt cx="1270" cy="636"/>
          </a:xfrm>
        </p:grpSpPr>
        <p:sp>
          <p:nvSpPr>
            <p:cNvPr id="12297" name="Oval 5"/>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298" name="Rectangle 6">
              <a:hlinkClick r:id="rId2" tooltip=""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panose="02010600030101010101" pitchFamily="2" charset="-122"/>
                </a:rPr>
                <a:t> </a:t>
              </a:r>
              <a:r>
                <a:rPr lang="zh-CN" altLang="en-US" sz="2800" b="1" dirty="0">
                  <a:solidFill>
                    <a:srgbClr val="CC0000"/>
                  </a:solidFill>
                  <a:latin typeface="宋体" panose="02010600030101010101" pitchFamily="2" charset="-122"/>
                </a:rPr>
                <a:t>学习新知</a:t>
              </a:r>
              <a:endParaRPr lang="zh-CN" altLang="en-US" sz="2800" b="1" dirty="0">
                <a:solidFill>
                  <a:srgbClr val="CC0000"/>
                </a:solidFill>
                <a:latin typeface="宋体" panose="02010600030101010101" pitchFamily="2" charset="-122"/>
              </a:endParaRPr>
            </a:p>
          </p:txBody>
        </p:sp>
      </p:grpSp>
      <p:grpSp>
        <p:nvGrpSpPr>
          <p:cNvPr id="3" name="Group 7"/>
          <p:cNvGrpSpPr/>
          <p:nvPr/>
        </p:nvGrpSpPr>
        <p:grpSpPr bwMode="auto">
          <a:xfrm>
            <a:off x="4932363" y="5229225"/>
            <a:ext cx="2160587" cy="1009650"/>
            <a:chOff x="2018" y="2976"/>
            <a:chExt cx="1361" cy="636"/>
          </a:xfrm>
        </p:grpSpPr>
        <p:sp>
          <p:nvSpPr>
            <p:cNvPr id="12300" name="Oval 8"/>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301" name="Rectangle 9">
              <a:hlinkClick r:id="rId3" tooltip=""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panose="02010600030101010101" pitchFamily="2" charset="-122"/>
                </a:rPr>
                <a:t>检测反馈</a:t>
              </a:r>
              <a:endParaRPr lang="zh-CN" altLang="en-US" sz="2800" b="1" dirty="0">
                <a:solidFill>
                  <a:srgbClr val="CC0000"/>
                </a:solidFill>
                <a:latin typeface="宋体" panose="02010600030101010101" pitchFamily="2" charset="-122"/>
              </a:endParaRPr>
            </a:p>
          </p:txBody>
        </p:sp>
      </p:grpSp>
      <p:sp>
        <p:nvSpPr>
          <p:cNvPr id="11" name="矩形 10"/>
          <p:cNvSpPr/>
          <p:nvPr/>
        </p:nvSpPr>
        <p:spPr>
          <a:xfrm>
            <a:off x="157910" y="3573016"/>
            <a:ext cx="8343180" cy="1569660"/>
          </a:xfrm>
          <a:prstGeom prst="rect">
            <a:avLst/>
          </a:prstGeom>
          <a:noFill/>
        </p:spPr>
        <p:txBody>
          <a:bodyPr wrap="square" lIns="91440" tIns="45720" rIns="91440" bIns="45720">
            <a:spAutoFit/>
          </a:bodyPr>
          <a:lstStyle/>
          <a:p>
            <a:pPr algn="ctr"/>
            <a:r>
              <a:rPr lang="en-US" altLang="zh-CN"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27.2.1  </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相似三角形的判定（第</a:t>
            </a:r>
            <a:r>
              <a:rPr lang="en-US" altLang="zh-CN"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课时）</a:t>
            </a:r>
            <a:endParaRPr lang="zh-CN" altLang="en-US"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2" name="矩形 11"/>
          <p:cNvSpPr/>
          <p:nvPr/>
        </p:nvSpPr>
        <p:spPr>
          <a:xfrm>
            <a:off x="1714480" y="2143116"/>
            <a:ext cx="4305987" cy="707886"/>
          </a:xfrm>
          <a:prstGeom prst="rect">
            <a:avLst/>
          </a:prstGeom>
        </p:spPr>
        <p:txBody>
          <a:bodyPr wrap="none">
            <a:spAutoFit/>
          </a:bodyPr>
          <a:lstStyle>
            <a:defPPr>
              <a:defRPr lang="zh-CN"/>
            </a:defPPr>
            <a:lvl1pPr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9pPr>
          </a:lstStyle>
          <a:p>
            <a:r>
              <a:rPr lang="en-US" altLang="zh-CN" sz="4000" b="1" cap="all" dirty="0" smtClean="0">
                <a:ln w="9000" cmpd="sng">
                  <a:solidFill>
                    <a:srgbClr val="8064A2">
                      <a:shade val="50000"/>
                      <a:satMod val="120000"/>
                    </a:srgbClr>
                  </a:solidFill>
                  <a:prstDash val="solid"/>
                </a:ln>
                <a:effectLst>
                  <a:reflection blurRad="12700" stA="28000" endPos="45000" dist="1000" dir="5400000" sy="-100000" algn="bl" rotWithShape="0"/>
                </a:effectLst>
                <a:latin typeface="楷体" panose="02010609060101010101" pitchFamily="49" charset="-122"/>
                <a:ea typeface="楷体" panose="02010609060101010101" pitchFamily="49" charset="-122"/>
              </a:rPr>
              <a:t>27.2  </a:t>
            </a:r>
            <a:r>
              <a:rPr lang="zh-CN" altLang="en-US" sz="4000" b="1" cap="all" dirty="0" smtClean="0">
                <a:ln w="9000" cmpd="sng">
                  <a:solidFill>
                    <a:srgbClr val="8064A2">
                      <a:shade val="50000"/>
                      <a:satMod val="120000"/>
                    </a:srgbClr>
                  </a:solidFill>
                  <a:prstDash val="solid"/>
                </a:ln>
                <a:effectLst>
                  <a:reflection blurRad="12700" stA="28000" endPos="45000" dist="1000" dir="5400000" sy="-100000" algn="bl" rotWithShape="0"/>
                </a:effectLst>
                <a:latin typeface="楷体" panose="02010609060101010101" pitchFamily="49" charset="-122"/>
                <a:ea typeface="楷体" panose="02010609060101010101" pitchFamily="49" charset="-122"/>
              </a:rPr>
              <a:t>相似三角形</a:t>
            </a:r>
            <a:endParaRPr lang="zh-CN" altLang="en-US" sz="4000" dirty="0">
              <a:latin typeface="楷体" panose="02010609060101010101" pitchFamily="49" charset="-122"/>
              <a:ea typeface="楷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6395" name="AutoShape 11" descr="[T0T9JKJ7@0M8OK29719M"/>
          <p:cNvSpPr>
            <a:spLocks noChangeAspect="1" noChangeArrowheads="1"/>
          </p:cNvSpPr>
          <p:nvPr/>
        </p:nvSpPr>
        <p:spPr bwMode="auto">
          <a:xfrm>
            <a:off x="4419600" y="3276600"/>
            <a:ext cx="304800" cy="304800"/>
          </a:xfrm>
          <a:prstGeom prst="rect">
            <a:avLst/>
          </a:prstGeom>
          <a:noFill/>
        </p:spPr>
        <p:txBody>
          <a:bodyPr/>
          <a:lstStyle/>
          <a:p>
            <a:endParaRPr lang="zh-CN" altLang="en-US" sz="3200"/>
          </a:p>
        </p:txBody>
      </p:sp>
      <p:sp>
        <p:nvSpPr>
          <p:cNvPr id="16396" name="AutoShape 12" descr="[T0T9JKJ7@0M8OK29719M"/>
          <p:cNvSpPr>
            <a:spLocks noChangeAspect="1" noChangeArrowheads="1"/>
          </p:cNvSpPr>
          <p:nvPr/>
        </p:nvSpPr>
        <p:spPr bwMode="auto">
          <a:xfrm>
            <a:off x="4419600" y="3276600"/>
            <a:ext cx="304800" cy="304800"/>
          </a:xfrm>
          <a:prstGeom prst="rect">
            <a:avLst/>
          </a:prstGeom>
          <a:noFill/>
        </p:spPr>
        <p:txBody>
          <a:bodyPr/>
          <a:lstStyle/>
          <a:p>
            <a:endParaRPr lang="zh-CN" altLang="en-US" sz="3200"/>
          </a:p>
        </p:txBody>
      </p:sp>
      <p:grpSp>
        <p:nvGrpSpPr>
          <p:cNvPr id="16399" name="Group 4"/>
          <p:cNvGrpSpPr/>
          <p:nvPr/>
        </p:nvGrpSpPr>
        <p:grpSpPr bwMode="auto">
          <a:xfrm>
            <a:off x="4652963" y="275590"/>
            <a:ext cx="2592387" cy="1008063"/>
            <a:chOff x="0" y="0"/>
            <a:chExt cx="1633" cy="635"/>
          </a:xfrm>
        </p:grpSpPr>
        <p:pic>
          <p:nvPicPr>
            <p:cNvPr id="16400" name="Picture 5"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6401" name="Rectangle 2"/>
            <p:cNvSpPr txBox="1">
              <a:spLocks noChangeArrowheads="1"/>
            </p:cNvSpPr>
            <p:nvPr/>
          </p:nvSpPr>
          <p:spPr bwMode="auto">
            <a:xfrm>
              <a:off x="45" y="0"/>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a:solidFill>
                    <a:srgbClr val="CC0000"/>
                  </a:solidFill>
                  <a:ea typeface="黑体" panose="02010609060101010101" pitchFamily="2" charset="-122"/>
                </a:rPr>
                <a:t>学 习 新 知</a:t>
              </a:r>
              <a:endParaRPr lang="zh-CN" altLang="en-US" sz="3200" b="1">
                <a:solidFill>
                  <a:srgbClr val="CC0000"/>
                </a:solidFill>
                <a:ea typeface="黑体" panose="02010609060101010101" pitchFamily="2" charset="-122"/>
              </a:endParaRPr>
            </a:p>
          </p:txBody>
        </p:sp>
      </p:grpSp>
      <p:pic>
        <p:nvPicPr>
          <p:cNvPr id="1026" name="图片 463"/>
          <p:cNvPicPr>
            <a:picLocks noChangeAspect="1" noChangeArrowheads="1"/>
          </p:cNvPicPr>
          <p:nvPr/>
        </p:nvPicPr>
        <p:blipFill>
          <a:blip r:embed="rId3" cstate="print">
            <a:duotone>
              <a:prstClr val="black"/>
              <a:schemeClr val="accent6">
                <a:tint val="45000"/>
                <a:satMod val="400000"/>
              </a:schemeClr>
            </a:duotone>
          </a:blip>
          <a:srcRect/>
          <a:stretch>
            <a:fillRect/>
          </a:stretch>
        </p:blipFill>
        <p:spPr bwMode="auto">
          <a:xfrm>
            <a:off x="2267744" y="3501008"/>
            <a:ext cx="4176464" cy="1481971"/>
          </a:xfrm>
          <a:prstGeom prst="rect">
            <a:avLst/>
          </a:prstGeom>
          <a:noFill/>
          <a:ln w="9525">
            <a:noFill/>
            <a:miter lim="800000"/>
            <a:headEnd/>
            <a:tailEnd/>
          </a:ln>
        </p:spPr>
      </p:pic>
      <p:sp>
        <p:nvSpPr>
          <p:cNvPr id="1027" name="Rectangle 3"/>
          <p:cNvSpPr>
            <a:spLocks noChangeArrowheads="1"/>
          </p:cNvSpPr>
          <p:nvPr/>
        </p:nvSpPr>
        <p:spPr bwMode="auto">
          <a:xfrm>
            <a:off x="755576" y="1412776"/>
            <a:ext cx="7560840"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学校为了改善环境，在一片空地上修建一块三角形草地，图纸如图</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所示，完工后小明想要确定图</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的草坪是否和图纸中的三角形相似，你能帮帮他吗</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矩形 8"/>
          <p:cNvSpPr/>
          <p:nvPr/>
        </p:nvSpPr>
        <p:spPr>
          <a:xfrm>
            <a:off x="971600" y="548680"/>
            <a:ext cx="1415772"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问题思考</a:t>
            </a:r>
            <a:endParaRPr lang="zh-CN" altLang="en-US" sz="3200" b="1" dirty="0">
              <a:solidFill>
                <a:srgbClr val="FF0000"/>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3"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899592" y="116632"/>
            <a:ext cx="5832648"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黑体_GBK"/>
              </a:rPr>
              <a:t>两角分别相等的两个三角形相似</a:t>
            </a:r>
            <a:endParaRPr kumimoji="0" lang="zh-CN" sz="28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矩形 7"/>
          <p:cNvSpPr/>
          <p:nvPr/>
        </p:nvSpPr>
        <p:spPr>
          <a:xfrm>
            <a:off x="611560" y="908720"/>
            <a:ext cx="7992888" cy="1200329"/>
          </a:xfrm>
          <a:prstGeom prst="rect">
            <a:avLst/>
          </a:prstGeom>
        </p:spPr>
        <p:txBody>
          <a:bodyPr wrap="square">
            <a:spAutoFit/>
          </a:bodyPr>
          <a:lstStyle/>
          <a:p>
            <a:pPr lvl="0"/>
            <a:r>
              <a:rPr lang="zh-CN" altLang="zh-CN" sz="2400" dirty="0" smtClean="0">
                <a:solidFill>
                  <a:srgbClr val="FF0000"/>
                </a:solidFill>
                <a:latin typeface="宋体" panose="02010600030101010101" pitchFamily="2" charset="-122"/>
                <a:ea typeface="宋体" panose="02010600030101010101" pitchFamily="2" charset="-122"/>
                <a:cs typeface="方正书宋_GBK"/>
              </a:rPr>
              <a:t>【动手操作】</a:t>
            </a:r>
            <a:r>
              <a:rPr lang="zh-CN" altLang="zh-CN" sz="2400" i="1" dirty="0" smtClean="0">
                <a:solidFill>
                  <a:srgbClr val="FF0000"/>
                </a:solidFill>
                <a:latin typeface="宋体" panose="02010600030101010101" pitchFamily="2" charset="-122"/>
                <a:ea typeface="宋体" panose="02010600030101010101" pitchFamily="2" charset="-122"/>
                <a:cs typeface="方正书宋_GBK"/>
              </a:rPr>
              <a:t>　</a:t>
            </a:r>
            <a:endParaRPr lang="zh-CN" altLang="zh-CN" sz="2400" dirty="0" smtClean="0">
              <a:solidFill>
                <a:srgbClr val="FF0000"/>
              </a:solidFill>
              <a:latin typeface="Arial" panose="020B0604020202020204" pitchFamily="34" charset="0"/>
              <a:ea typeface="宋体" panose="02010600030101010101" pitchFamily="2" charset="-122"/>
              <a:cs typeface="宋体" panose="02010600030101010101" pitchFamily="2" charset="-122"/>
            </a:endParaRPr>
          </a:p>
          <a:p>
            <a:pPr lvl="0" eaLnBrk="0" hangingPunct="0"/>
            <a:r>
              <a:rPr lang="zh-CN" altLang="zh-CN" sz="2400" dirty="0" smtClean="0">
                <a:solidFill>
                  <a:srgbClr val="000000"/>
                </a:solidFill>
                <a:latin typeface="宋体" panose="02010600030101010101" pitchFamily="2" charset="-122"/>
                <a:ea typeface="宋体" panose="02010600030101010101" pitchFamily="2" charset="-122"/>
                <a:cs typeface="方正书宋_GBK"/>
              </a:rPr>
              <a:t>　</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同桌两个人分别画出</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ABC</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，其中</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i="1"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Arial" panose="020B0604020202020204" pitchFamily="34" charset="0"/>
              <a:ea typeface="宋体" panose="02010600030101010101" pitchFamily="2" charset="-122"/>
              <a:cs typeface="宋体" panose="02010600030101010101" pitchFamily="2" charset="-122"/>
            </a:endParaRPr>
          </a:p>
        </p:txBody>
      </p:sp>
      <p:sp>
        <p:nvSpPr>
          <p:cNvPr id="9" name="矩形 8"/>
          <p:cNvSpPr/>
          <p:nvPr/>
        </p:nvSpPr>
        <p:spPr>
          <a:xfrm>
            <a:off x="755576" y="2348880"/>
            <a:ext cx="6339408" cy="830997"/>
          </a:xfrm>
          <a:prstGeom prst="rect">
            <a:avLst/>
          </a:prstGeom>
        </p:spPr>
        <p:txBody>
          <a:bodyPr wrap="square">
            <a:spAutoFit/>
          </a:bodyPr>
          <a:lstStyle/>
          <a:p>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分别测量</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a:t>
            </a:r>
            <a:r>
              <a:rPr lang="zh-CN" altLang="en-US"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的长度</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或测量</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AC</a:t>
            </a:r>
            <a:r>
              <a:rPr lang="zh-CN" altLang="en-US"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的长度</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，判断两个三角形是否相似</a:t>
            </a:r>
            <a:r>
              <a:rPr lang="en-US" altLang="zh-CN" sz="2400" i="1"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3200" dirty="0"/>
          </a:p>
        </p:txBody>
      </p:sp>
      <p:sp>
        <p:nvSpPr>
          <p:cNvPr id="10" name="矩形 9"/>
          <p:cNvSpPr/>
          <p:nvPr/>
        </p:nvSpPr>
        <p:spPr>
          <a:xfrm>
            <a:off x="467544" y="3573016"/>
            <a:ext cx="7992888" cy="461665"/>
          </a:xfrm>
          <a:prstGeom prst="rect">
            <a:avLst/>
          </a:prstGeom>
        </p:spPr>
        <p:txBody>
          <a:bodyPr wrap="square">
            <a:spAutoFit/>
          </a:bodyPr>
          <a:lstStyle/>
          <a:p>
            <a:pPr lvl="0" eaLnBrk="0" hangingPunct="0"/>
            <a:r>
              <a:rPr lang="zh-CN" altLang="en-US" sz="2400" dirty="0" smtClean="0">
                <a:solidFill>
                  <a:srgbClr val="000000"/>
                </a:solidFill>
                <a:latin typeface="宋体" panose="02010600030101010101" pitchFamily="2" charset="-122"/>
                <a:ea typeface="宋体" panose="02010600030101010101" pitchFamily="2" charset="-122"/>
                <a:cs typeface="方正书宋_GBK"/>
              </a:rPr>
              <a:t>　</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根据操作、测量，猜想判定三角形相似的方法</a:t>
            </a:r>
            <a:r>
              <a:rPr lang="en-US" altLang="zh-CN" sz="2400" i="1"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11" name="矩形 10"/>
          <p:cNvSpPr/>
          <p:nvPr/>
        </p:nvSpPr>
        <p:spPr>
          <a:xfrm>
            <a:off x="755576" y="4509120"/>
            <a:ext cx="7848872" cy="461665"/>
          </a:xfrm>
          <a:prstGeom prst="rect">
            <a:avLst/>
          </a:prstGeom>
        </p:spPr>
        <p:txBody>
          <a:bodyPr wrap="square">
            <a:spAutoFit/>
          </a:bodyPr>
          <a:lstStyle/>
          <a:p>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能证明你的猜想吗</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写出已知、求证和证明过程</a:t>
            </a:r>
            <a:r>
              <a:rPr lang="en-US" altLang="zh-CN" sz="2400" i="1"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dirty="0"/>
          </a:p>
        </p:txBody>
      </p:sp>
      <p:sp>
        <p:nvSpPr>
          <p:cNvPr id="12" name="矩形 11"/>
          <p:cNvSpPr/>
          <p:nvPr/>
        </p:nvSpPr>
        <p:spPr>
          <a:xfrm>
            <a:off x="755576" y="5301208"/>
            <a:ext cx="7776864" cy="461665"/>
          </a:xfrm>
          <a:prstGeom prst="rect">
            <a:avLst/>
          </a:prstGeom>
        </p:spPr>
        <p:txBody>
          <a:bodyPr wrap="square">
            <a:spAutoFit/>
          </a:bodyPr>
          <a:lstStyle/>
          <a:p>
            <a:pPr lvl="0" eaLnBrk="0" hangingPunct="0"/>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用文字语言叙述你的结论，并用几何语言表示</a:t>
            </a:r>
            <a:r>
              <a:rPr lang="en-US" altLang="zh-CN" sz="2400" i="1"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Arial" panose="020B0604020202020204" pitchFamily="34" charset="0"/>
              <a:ea typeface="宋体" panose="02010600030101010101" pitchFamily="2" charset="-122"/>
              <a:cs typeface="宋体" panose="02010600030101010101" pitchFamily="2" charset="-122"/>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linds(horizontal)">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971600" y="188640"/>
            <a:ext cx="4572000" cy="461665"/>
          </a:xfrm>
          <a:prstGeom prst="rect">
            <a:avLst/>
          </a:prstGeom>
        </p:spPr>
        <p:txBody>
          <a:bodyPr>
            <a:spAutoFit/>
          </a:bodyPr>
          <a:lstStyle/>
          <a:p>
            <a:r>
              <a:rPr lang="zh-CN" altLang="zh-CN" sz="2400" b="1" dirty="0" smtClean="0">
                <a:solidFill>
                  <a:srgbClr val="FF0000"/>
                </a:solidFill>
              </a:rPr>
              <a:t>两角分别相等的两个三角形相似</a:t>
            </a:r>
            <a:r>
              <a:rPr lang="en-US" altLang="zh-CN" sz="2400" b="1" i="1" dirty="0" smtClean="0">
                <a:solidFill>
                  <a:srgbClr val="FF0000"/>
                </a:solidFill>
              </a:rPr>
              <a:t>.</a:t>
            </a:r>
            <a:endParaRPr lang="zh-CN" altLang="en-US" sz="2400" b="1" dirty="0">
              <a:solidFill>
                <a:srgbClr val="FF0000"/>
              </a:solidFill>
            </a:endParaRPr>
          </a:p>
        </p:txBody>
      </p:sp>
      <p:pic>
        <p:nvPicPr>
          <p:cNvPr id="17409" name="图片 466"/>
          <p:cNvPicPr>
            <a:picLocks noChangeAspect="1" noChangeArrowheads="1"/>
          </p:cNvPicPr>
          <p:nvPr/>
        </p:nvPicPr>
        <p:blipFill>
          <a:blip r:embed="rId2" cstate="print">
            <a:duotone>
              <a:prstClr val="black"/>
              <a:schemeClr val="accent6">
                <a:tint val="45000"/>
                <a:satMod val="400000"/>
              </a:schemeClr>
            </a:duotone>
          </a:blip>
          <a:srcRect/>
          <a:stretch>
            <a:fillRect/>
          </a:stretch>
        </p:blipFill>
        <p:spPr bwMode="auto">
          <a:xfrm>
            <a:off x="5868144" y="2348880"/>
            <a:ext cx="2457089" cy="1368152"/>
          </a:xfrm>
          <a:prstGeom prst="rect">
            <a:avLst/>
          </a:prstGeom>
          <a:noFill/>
          <a:ln w="9525">
            <a:noFill/>
            <a:miter lim="800000"/>
            <a:headEnd/>
            <a:tailEnd/>
          </a:ln>
        </p:spPr>
      </p:pic>
      <p:sp>
        <p:nvSpPr>
          <p:cNvPr id="17410" name="Rectangle 2"/>
          <p:cNvSpPr>
            <a:spLocks noChangeArrowheads="1"/>
          </p:cNvSpPr>
          <p:nvPr/>
        </p:nvSpPr>
        <p:spPr bwMode="auto">
          <a:xfrm>
            <a:off x="467544" y="764704"/>
            <a:ext cx="8172400"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如图所示，已知在△</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求证△</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411" name="Rectangle 3"/>
          <p:cNvSpPr>
            <a:spLocks noChangeArrowheads="1"/>
          </p:cNvSpPr>
          <p:nvPr/>
        </p:nvSpPr>
        <p:spPr bwMode="auto">
          <a:xfrm>
            <a:off x="395536" y="1844824"/>
            <a:ext cx="6768752"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证明</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如图所示，在线段</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上截取</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，过点</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DE∥B'C'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，交</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于点</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，则可得△</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412" name="Rectangle 4"/>
          <p:cNvSpPr>
            <a:spLocks noChangeArrowheads="1"/>
          </p:cNvSpPr>
          <p:nvPr/>
        </p:nvSpPr>
        <p:spPr bwMode="auto">
          <a:xfrm>
            <a:off x="539552" y="3284984"/>
            <a:ext cx="4968552"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DE∥B'C'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又∠</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413" name="Rectangle 5"/>
          <p:cNvSpPr>
            <a:spLocks noChangeArrowheads="1"/>
          </p:cNvSpPr>
          <p:nvPr/>
        </p:nvSpPr>
        <p:spPr bwMode="auto">
          <a:xfrm>
            <a:off x="611560" y="4149080"/>
            <a:ext cx="4104456"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又</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矩形 11"/>
          <p:cNvSpPr/>
          <p:nvPr/>
        </p:nvSpPr>
        <p:spPr>
          <a:xfrm>
            <a:off x="323528" y="5589240"/>
            <a:ext cx="7560840" cy="830997"/>
          </a:xfrm>
          <a:prstGeom prst="rect">
            <a:avLst/>
          </a:prstGeom>
        </p:spPr>
        <p:txBody>
          <a:bodyPr wrap="square">
            <a:spAutoFit/>
          </a:bodyPr>
          <a:lstStyle/>
          <a:p>
            <a:r>
              <a:rPr lang="en-US" altLang="zh-CN" sz="2400" b="1" dirty="0" smtClean="0">
                <a:solidFill>
                  <a:srgbClr val="FF0000"/>
                </a:solidFill>
                <a:latin typeface="Times New Roman" panose="02020603050405020304" pitchFamily="18" charset="0"/>
                <a:cs typeface="Times New Roman" panose="02020603050405020304" pitchFamily="18" charset="0"/>
              </a:rPr>
              <a:t>【</a:t>
            </a:r>
            <a:r>
              <a:rPr lang="zh-CN" altLang="zh-CN" sz="2400" b="1" dirty="0" smtClean="0">
                <a:solidFill>
                  <a:srgbClr val="FF0000"/>
                </a:solidFill>
                <a:latin typeface="Times New Roman" panose="02020603050405020304" pitchFamily="18" charset="0"/>
                <a:cs typeface="Times New Roman" panose="02020603050405020304" pitchFamily="18" charset="0"/>
              </a:rPr>
              <a:t>几何语言】</a:t>
            </a:r>
            <a:r>
              <a:rPr lang="zh-CN" altLang="zh-CN" sz="2400" i="1" dirty="0" smtClean="0">
                <a:latin typeface="Times New Roman" panose="02020603050405020304" pitchFamily="18" charset="0"/>
                <a:cs typeface="Times New Roman" panose="02020603050405020304" pitchFamily="18" charset="0"/>
              </a:rPr>
              <a:t>　</a:t>
            </a:r>
            <a:r>
              <a:rPr lang="zh-CN" altLang="zh-CN" sz="2400" dirty="0" smtClean="0">
                <a:latin typeface="Times New Roman" panose="02020603050405020304" pitchFamily="18" charset="0"/>
                <a:cs typeface="Times New Roman" panose="02020603050405020304" pitchFamily="18" charset="0"/>
              </a:rPr>
              <a:t>如图所示，</a:t>
            </a:r>
            <a:r>
              <a:rPr lang="en-US" altLang="zh-CN" sz="2400" dirty="0" smtClean="0">
                <a:latin typeface="Times New Roman" panose="02020603050405020304" pitchFamily="18" charset="0"/>
                <a:cs typeface="Times New Roman" panose="02020603050405020304" pitchFamily="18" charset="0"/>
              </a:rPr>
              <a:t>∵</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B</a:t>
            </a:r>
            <a:r>
              <a:rPr lang="en-US" altLang="zh-CN" sz="2400" dirty="0" smtClean="0">
                <a:latin typeface="Times New Roman" panose="02020603050405020304" pitchFamily="18" charset="0"/>
                <a:cs typeface="Times New Roman" panose="02020603050405020304" pitchFamily="18" charset="0"/>
              </a:rPr>
              <a:t>=</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B'</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A</a:t>
            </a:r>
            <a:r>
              <a:rPr lang="en-US" altLang="zh-CN" sz="2400" dirty="0" smtClean="0">
                <a:latin typeface="Times New Roman" panose="02020603050405020304" pitchFamily="18" charset="0"/>
                <a:cs typeface="Times New Roman" panose="02020603050405020304" pitchFamily="18" charset="0"/>
              </a:rPr>
              <a:t>=</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A'</a:t>
            </a:r>
            <a:r>
              <a:rPr lang="zh-CN" altLang="zh-CN"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ABC</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A'B'C'.</a:t>
            </a:r>
            <a:endParaRPr lang="zh-CN" altLang="en-US" sz="2400" dirty="0">
              <a:latin typeface="Times New Roman" panose="02020603050405020304" pitchFamily="18" charset="0"/>
              <a:cs typeface="Times New Roman" panose="02020603050405020304" pitchFamily="18" charset="0"/>
            </a:endParaRPr>
          </a:p>
        </p:txBody>
      </p:sp>
      <p:pic>
        <p:nvPicPr>
          <p:cNvPr id="17414" name="图片 469"/>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4273287" y="4197464"/>
            <a:ext cx="3384376" cy="1152128"/>
          </a:xfrm>
          <a:prstGeom prst="rect">
            <a:avLst/>
          </a:prstGeom>
          <a:noFill/>
          <a:ln w="9525">
            <a:noFill/>
            <a:miter lim="800000"/>
            <a:headEnd/>
            <a:tailEnd/>
          </a:ln>
        </p:spPr>
      </p:pic>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linds(horizontal)">
                                      <p:cBhvr>
                                        <p:cTn id="7" dur="5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blinds(horizontal)">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blinds(horizontal)">
                                      <p:cBhvr>
                                        <p:cTn id="17" dur="500"/>
                                        <p:tgtEl>
                                          <p:spTgt spid="174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par>
                          <p:cTn id="23" fill="hold">
                            <p:stCondLst>
                              <p:cond delay="500"/>
                            </p:stCondLst>
                            <p:childTnLst>
                              <p:par>
                                <p:cTn id="24" presetID="3" presetClass="entr" presetSubtype="10" fill="hold" nodeType="afterEffect">
                                  <p:stCondLst>
                                    <p:cond delay="0"/>
                                  </p:stCondLst>
                                  <p:childTnLst>
                                    <p:set>
                                      <p:cBhvr>
                                        <p:cTn id="25" dur="1" fill="hold">
                                          <p:stCondLst>
                                            <p:cond delay="0"/>
                                          </p:stCondLst>
                                        </p:cTn>
                                        <p:tgtEl>
                                          <p:spTgt spid="17414"/>
                                        </p:tgtEl>
                                        <p:attrNameLst>
                                          <p:attrName>style.visibility</p:attrName>
                                        </p:attrNameLst>
                                      </p:cBhvr>
                                      <p:to>
                                        <p:strVal val="visible"/>
                                      </p:to>
                                    </p:set>
                                    <p:animEffect transition="in" filter="blinds(horizontal)">
                                      <p:cBhvr>
                                        <p:cTn id="26"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p:bldP spid="17412" grpId="0" bldLvl="0" animBg="1"/>
      <p:bldP spid="17413" grpId="0" bldLvl="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899592" y="116632"/>
            <a:ext cx="7776864" cy="461665"/>
          </a:xfrm>
          <a:prstGeom prst="rect">
            <a:avLst/>
          </a:prstGeom>
        </p:spPr>
        <p:txBody>
          <a:bodyPr wrap="square">
            <a:spAutoFit/>
          </a:bodyPr>
          <a:lstStyle/>
          <a:p>
            <a:r>
              <a:rPr lang="zh-CN" altLang="zh-CN" sz="2400" b="1" dirty="0" smtClean="0">
                <a:solidFill>
                  <a:srgbClr val="FF0000"/>
                </a:solidFill>
              </a:rPr>
              <a:t>一条直角边和斜边对应成比例的两个三角形相似</a:t>
            </a:r>
            <a:endParaRPr lang="zh-CN" altLang="en-US" sz="2400" b="1" dirty="0">
              <a:solidFill>
                <a:srgbClr val="FF0000"/>
              </a:solidFill>
            </a:endParaRPr>
          </a:p>
        </p:txBody>
      </p:sp>
      <p:sp>
        <p:nvSpPr>
          <p:cNvPr id="8" name="矩形 7"/>
          <p:cNvSpPr/>
          <p:nvPr/>
        </p:nvSpPr>
        <p:spPr>
          <a:xfrm>
            <a:off x="827584" y="548680"/>
            <a:ext cx="4608512" cy="400110"/>
          </a:xfrm>
          <a:prstGeom prst="rect">
            <a:avLst/>
          </a:prstGeom>
        </p:spPr>
        <p:txBody>
          <a:bodyPr wrap="square">
            <a:spAutoFit/>
          </a:bodyPr>
          <a:lstStyle/>
          <a:p>
            <a:pPr lvl="0"/>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zh-CN" altLang="en-US" sz="2000" dirty="0" smtClean="0">
                <a:solidFill>
                  <a:srgbClr val="000000"/>
                </a:solidFill>
                <a:latin typeface="宋体" panose="02010600030101010101" pitchFamily="2" charset="-122"/>
                <a:ea typeface="宋体" panose="02010600030101010101" pitchFamily="2" charset="-122"/>
                <a:cs typeface="方正书宋_GBK"/>
              </a:rPr>
              <a:t>证明直角三角形全等的方法有哪些</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endParaRPr lang="en-US" altLang="zh-CN" sz="2000" dirty="0" smtClean="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9" name="矩形 8"/>
          <p:cNvSpPr/>
          <p:nvPr/>
        </p:nvSpPr>
        <p:spPr>
          <a:xfrm>
            <a:off x="5615305" y="548640"/>
            <a:ext cx="2261235" cy="706755"/>
          </a:xfrm>
          <a:prstGeom prst="rect">
            <a:avLst/>
          </a:prstGeom>
        </p:spPr>
        <p:txBody>
          <a:bodyPr wrap="square">
            <a:spAutoFit/>
          </a:bodyPr>
          <a:lstStyle/>
          <a:p>
            <a:r>
              <a:rPr lang="en-US" altLang="zh-CN" sz="2000" dirty="0" smtClean="0">
                <a:solidFill>
                  <a:srgbClr val="FF0000"/>
                </a:solidFill>
                <a:latin typeface="宋体" panose="02010600030101010101" pitchFamily="2" charset="-122"/>
                <a:ea typeface="宋体" panose="02010600030101010101" pitchFamily="2" charset="-122"/>
                <a:cs typeface="方正书宋_GBK"/>
              </a:rPr>
              <a:t>(</a:t>
            </a:r>
            <a:r>
              <a:rPr lang="en-US" altLang="zh-CN"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SSS</a:t>
            </a:r>
            <a:r>
              <a:rPr lang="zh-CN" altLang="en-US" sz="2000" dirty="0" smtClean="0">
                <a:solidFill>
                  <a:srgbClr val="FF0000"/>
                </a:solidFill>
                <a:latin typeface="宋体" panose="02010600030101010101" pitchFamily="2" charset="-122"/>
                <a:ea typeface="宋体" panose="02010600030101010101" pitchFamily="2" charset="-122"/>
                <a:cs typeface="方正书宋_GBK"/>
              </a:rPr>
              <a:t>，</a:t>
            </a:r>
            <a:r>
              <a:rPr lang="en-US" altLang="zh-CN"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SAS</a:t>
            </a:r>
            <a:r>
              <a:rPr lang="zh-CN" altLang="en-US" sz="2000" dirty="0" smtClean="0">
                <a:solidFill>
                  <a:srgbClr val="FF0000"/>
                </a:solidFill>
                <a:latin typeface="宋体" panose="02010600030101010101" pitchFamily="2" charset="-122"/>
                <a:ea typeface="宋体" panose="02010600030101010101" pitchFamily="2" charset="-122"/>
                <a:cs typeface="方正书宋_GBK"/>
              </a:rPr>
              <a:t>，</a:t>
            </a:r>
            <a:r>
              <a:rPr lang="en-US" altLang="zh-CN"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ASA</a:t>
            </a:r>
            <a:r>
              <a:rPr lang="zh-CN" altLang="en-US" sz="2000" dirty="0" smtClean="0">
                <a:solidFill>
                  <a:srgbClr val="FF0000"/>
                </a:solidFill>
                <a:latin typeface="宋体" panose="02010600030101010101" pitchFamily="2" charset="-122"/>
                <a:ea typeface="宋体" panose="02010600030101010101" pitchFamily="2" charset="-122"/>
                <a:cs typeface="方正书宋_GBK"/>
              </a:rPr>
              <a:t>，</a:t>
            </a:r>
            <a:r>
              <a:rPr lang="en-US" altLang="zh-CN"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AAS</a:t>
            </a:r>
            <a:r>
              <a:rPr lang="zh-CN" altLang="en-US" sz="2000" dirty="0" smtClean="0">
                <a:solidFill>
                  <a:srgbClr val="FF0000"/>
                </a:solidFill>
                <a:latin typeface="宋体" panose="02010600030101010101" pitchFamily="2" charset="-122"/>
                <a:ea typeface="宋体" panose="02010600030101010101" pitchFamily="2" charset="-122"/>
                <a:cs typeface="方正书宋_GBK"/>
              </a:rPr>
              <a:t>，</a:t>
            </a:r>
            <a:r>
              <a:rPr lang="en-US" altLang="zh-CN"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HL</a:t>
            </a:r>
            <a:r>
              <a:rPr lang="en-US" altLang="zh-CN" sz="2000" dirty="0" smtClean="0">
                <a:solidFill>
                  <a:srgbClr val="FF0000"/>
                </a:solidFill>
                <a:latin typeface="宋体" panose="02010600030101010101" pitchFamily="2" charset="-122"/>
                <a:ea typeface="宋体" panose="02010600030101010101" pitchFamily="2" charset="-122"/>
                <a:cs typeface="方正书宋_GBK"/>
              </a:rPr>
              <a:t>)</a:t>
            </a:r>
            <a:endParaRPr lang="zh-CN" altLang="en-US" sz="3200" dirty="0">
              <a:solidFill>
                <a:srgbClr val="FF0000"/>
              </a:solidFill>
            </a:endParaRPr>
          </a:p>
        </p:txBody>
      </p:sp>
      <p:sp>
        <p:nvSpPr>
          <p:cNvPr id="10" name="矩形 9"/>
          <p:cNvSpPr/>
          <p:nvPr/>
        </p:nvSpPr>
        <p:spPr>
          <a:xfrm>
            <a:off x="899592" y="908720"/>
            <a:ext cx="5077172" cy="400110"/>
          </a:xfrm>
          <a:prstGeom prst="rect">
            <a:avLst/>
          </a:prstGeom>
        </p:spPr>
        <p:txBody>
          <a:bodyPr wrap="square">
            <a:spAutoFit/>
          </a:bodyPr>
          <a:lstStyle/>
          <a:p>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zh-CN" altLang="en-US" sz="2000" dirty="0" smtClean="0">
                <a:solidFill>
                  <a:srgbClr val="000000"/>
                </a:solidFill>
                <a:latin typeface="宋体" panose="02010600030101010101" pitchFamily="2" charset="-122"/>
                <a:ea typeface="宋体" panose="02010600030101010101" pitchFamily="2" charset="-122"/>
                <a:cs typeface="方正书宋_GBK"/>
              </a:rPr>
              <a:t>证明直角三角形相似可以用哪些方法</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endParaRPr lang="zh-CN" altLang="en-US" sz="3200" dirty="0"/>
          </a:p>
        </p:txBody>
      </p:sp>
      <p:sp>
        <p:nvSpPr>
          <p:cNvPr id="11" name="矩形 10"/>
          <p:cNvSpPr/>
          <p:nvPr/>
        </p:nvSpPr>
        <p:spPr>
          <a:xfrm>
            <a:off x="323528" y="1268760"/>
            <a:ext cx="8280920" cy="400110"/>
          </a:xfrm>
          <a:prstGeom prst="rect">
            <a:avLst/>
          </a:prstGeom>
        </p:spPr>
        <p:txBody>
          <a:bodyPr wrap="square">
            <a:spAutoFit/>
          </a:bodyPr>
          <a:lstStyle/>
          <a:p>
            <a:r>
              <a:rPr lang="en-US" altLang="zh-CN" sz="2000" dirty="0" smtClean="0">
                <a:solidFill>
                  <a:srgbClr val="FF0000"/>
                </a:solidFill>
                <a:latin typeface="宋体" panose="02010600030101010101" pitchFamily="2" charset="-122"/>
                <a:ea typeface="宋体" panose="02010600030101010101" pitchFamily="2" charset="-122"/>
                <a:cs typeface="方正楷体_GBK"/>
              </a:rPr>
              <a:t>(</a:t>
            </a:r>
            <a:r>
              <a:rPr lang="zh-CN" altLang="en-US" sz="2000" dirty="0" smtClean="0">
                <a:solidFill>
                  <a:srgbClr val="FF0000"/>
                </a:solidFill>
                <a:latin typeface="宋体" panose="02010600030101010101" pitchFamily="2" charset="-122"/>
                <a:ea typeface="宋体" panose="02010600030101010101" pitchFamily="2" charset="-122"/>
                <a:cs typeface="方正楷体_GBK"/>
              </a:rPr>
              <a:t>三边成比例、两边成比例且夹角相等、两角分别相等的两个三角形相似</a:t>
            </a:r>
            <a:r>
              <a:rPr lang="en-US" altLang="zh-CN" sz="2000" dirty="0" smtClean="0">
                <a:solidFill>
                  <a:srgbClr val="FF0000"/>
                </a:solidFill>
                <a:latin typeface="宋体" panose="02010600030101010101" pitchFamily="2" charset="-122"/>
                <a:ea typeface="宋体" panose="02010600030101010101" pitchFamily="2" charset="-122"/>
                <a:cs typeface="方正楷体_GBK"/>
              </a:rPr>
              <a:t>)</a:t>
            </a:r>
            <a:endParaRPr lang="zh-CN" altLang="en-US" sz="3200" dirty="0">
              <a:solidFill>
                <a:srgbClr val="FF0000"/>
              </a:solidFill>
            </a:endParaRPr>
          </a:p>
        </p:txBody>
      </p:sp>
      <p:sp>
        <p:nvSpPr>
          <p:cNvPr id="12" name="矩形 11"/>
          <p:cNvSpPr/>
          <p:nvPr/>
        </p:nvSpPr>
        <p:spPr>
          <a:xfrm>
            <a:off x="251520" y="1628800"/>
            <a:ext cx="8496944" cy="707886"/>
          </a:xfrm>
          <a:prstGeom prst="rect">
            <a:avLst/>
          </a:prstGeom>
        </p:spPr>
        <p:txBody>
          <a:bodyPr wrap="square">
            <a:spAutoFit/>
          </a:bodyPr>
          <a:lstStyle/>
          <a:p>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zh-CN" altLang="en-US" sz="2000" dirty="0" smtClean="0">
                <a:solidFill>
                  <a:srgbClr val="000000"/>
                </a:solidFill>
                <a:latin typeface="宋体" panose="02010600030101010101" pitchFamily="2" charset="-122"/>
                <a:ea typeface="宋体" panose="02010600030101010101" pitchFamily="2" charset="-122"/>
                <a:cs typeface="方正书宋_GBK"/>
              </a:rPr>
              <a:t>类比直角三角形全等的判定方法，如果一条直角边和斜边分别成比例，两个直角三角形相似吗</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endParaRPr lang="zh-CN" altLang="en-US" sz="3200" dirty="0"/>
          </a:p>
        </p:txBody>
      </p:sp>
      <p:sp>
        <p:nvSpPr>
          <p:cNvPr id="16386" name="Rectangle 2"/>
          <p:cNvSpPr>
            <a:spLocks noChangeArrowheads="1"/>
          </p:cNvSpPr>
          <p:nvPr/>
        </p:nvSpPr>
        <p:spPr bwMode="auto">
          <a:xfrm>
            <a:off x="107504" y="2420888"/>
            <a:ext cx="3384376" cy="76944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　</a:t>
            </a:r>
            <a:r>
              <a:rPr kumimoji="0" lang="zh-CN"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一条直角边和斜边对应成比例的两个直角三角形相似</a:t>
            </a:r>
            <a:r>
              <a:rPr kumimoji="0" lang="en-US" altLang="zh-CN" sz="2000" b="1"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0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6387" name="图片 472"/>
          <p:cNvPicPr>
            <a:picLocks noChangeAspect="1" noChangeArrowheads="1"/>
          </p:cNvPicPr>
          <p:nvPr/>
        </p:nvPicPr>
        <p:blipFill>
          <a:blip r:embed="rId2" cstate="print">
            <a:duotone>
              <a:prstClr val="black"/>
              <a:schemeClr val="accent6">
                <a:tint val="45000"/>
                <a:satMod val="400000"/>
              </a:schemeClr>
            </a:duotone>
          </a:blip>
          <a:srcRect/>
          <a:stretch>
            <a:fillRect/>
          </a:stretch>
        </p:blipFill>
        <p:spPr bwMode="auto">
          <a:xfrm>
            <a:off x="755576" y="3212976"/>
            <a:ext cx="2302542" cy="1224136"/>
          </a:xfrm>
          <a:prstGeom prst="rect">
            <a:avLst/>
          </a:prstGeom>
          <a:noFill/>
          <a:ln w="9525">
            <a:noFill/>
            <a:miter lim="800000"/>
            <a:headEnd/>
            <a:tailEnd/>
          </a:ln>
        </p:spPr>
      </p:pic>
      <p:graphicFrame>
        <p:nvGraphicFramePr>
          <p:cNvPr id="16388" name="Object 4"/>
          <p:cNvGraphicFramePr>
            <a:graphicFrameLocks noChangeAspect="1"/>
          </p:cNvGraphicFramePr>
          <p:nvPr/>
        </p:nvGraphicFramePr>
        <p:xfrm>
          <a:off x="1691680" y="5445224"/>
          <a:ext cx="1008112" cy="496055"/>
        </p:xfrm>
        <a:graphic>
          <a:graphicData uri="http://schemas.openxmlformats.org/presentationml/2006/ole">
            <mc:AlternateContent xmlns:mc="http://schemas.openxmlformats.org/markup-compatibility/2006">
              <mc:Choice xmlns:v="urn:schemas-microsoft-com:vml" Requires="v">
                <p:oleObj spid="_x0000_s1025" name="Equation" r:id="rId3" imgW="19202400" imgH="9448800" progId="Equation.DSMT4">
                  <p:embed/>
                </p:oleObj>
              </mc:Choice>
              <mc:Fallback>
                <p:oleObj name="Equation" r:id="rId3" imgW="19202400" imgH="9448800" progId="Equation.DSMT4">
                  <p:embed/>
                  <p:pic>
                    <p:nvPicPr>
                      <p:cNvPr id="0" name="图片 1024"/>
                      <p:cNvPicPr>
                        <a:picLocks noChangeAspect="1"/>
                      </p:cNvPicPr>
                      <p:nvPr/>
                    </p:nvPicPr>
                    <p:blipFill>
                      <a:blip r:embed="rId4"/>
                      <a:stretch>
                        <a:fillRect/>
                      </a:stretch>
                    </p:blipFill>
                    <p:spPr>
                      <a:xfrm>
                        <a:off x="1691680" y="5445224"/>
                        <a:ext cx="1008112" cy="496055"/>
                      </a:xfrm>
                      <a:prstGeom prst="rect">
                        <a:avLst/>
                      </a:prstGeom>
                      <a:noFill/>
                      <a:ln w="9525">
                        <a:noFill/>
                      </a:ln>
                    </p:spPr>
                  </p:pic>
                </p:oleObj>
              </mc:Fallback>
            </mc:AlternateContent>
          </a:graphicData>
        </a:graphic>
      </p:graphicFrame>
      <p:sp>
        <p:nvSpPr>
          <p:cNvPr id="16389" name="Rectangle 5"/>
          <p:cNvSpPr>
            <a:spLocks noChangeArrowheads="1"/>
          </p:cNvSpPr>
          <p:nvPr/>
        </p:nvSpPr>
        <p:spPr bwMode="auto">
          <a:xfrm>
            <a:off x="251520" y="4509120"/>
            <a:ext cx="3384376" cy="1938992"/>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kumimoji="0" 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如图所示，在</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i="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A'B'C</a:t>
            </a:r>
            <a:r>
              <a:rPr lang="en-US" altLang="zh-CN" sz="20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0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求证</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16390" name="Object 6"/>
          <p:cNvGraphicFramePr>
            <a:graphicFrameLocks noChangeAspect="1"/>
          </p:cNvGraphicFramePr>
          <p:nvPr/>
        </p:nvGraphicFramePr>
        <p:xfrm>
          <a:off x="7524328" y="2996952"/>
          <a:ext cx="1008112" cy="385821"/>
        </p:xfrm>
        <a:graphic>
          <a:graphicData uri="http://schemas.openxmlformats.org/presentationml/2006/ole">
            <mc:AlternateContent xmlns:mc="http://schemas.openxmlformats.org/markup-compatibility/2006">
              <mc:Choice xmlns:v="urn:schemas-microsoft-com:vml" Requires="v">
                <p:oleObj spid="_x0000_s1026" name="Equation" r:id="rId5" imgW="24688800" imgH="9448800" progId="Equation.DSMT4">
                  <p:embed/>
                </p:oleObj>
              </mc:Choice>
              <mc:Fallback>
                <p:oleObj name="Equation" r:id="rId5" imgW="24688800" imgH="9448800" progId="Equation.DSMT4">
                  <p:embed/>
                  <p:pic>
                    <p:nvPicPr>
                      <p:cNvPr id="0" name="图片 1025"/>
                      <p:cNvPicPr>
                        <a:picLocks noChangeAspect="1"/>
                      </p:cNvPicPr>
                      <p:nvPr/>
                    </p:nvPicPr>
                    <p:blipFill>
                      <a:blip r:embed="rId6"/>
                      <a:stretch>
                        <a:fillRect/>
                      </a:stretch>
                    </p:blipFill>
                    <p:spPr>
                      <a:xfrm>
                        <a:off x="7524328" y="2996952"/>
                        <a:ext cx="1008112" cy="385821"/>
                      </a:xfrm>
                      <a:prstGeom prst="rect">
                        <a:avLst/>
                      </a:prstGeom>
                      <a:noFill/>
                      <a:ln w="9525">
                        <a:noFill/>
                      </a:ln>
                    </p:spPr>
                  </p:pic>
                </p:oleObj>
              </mc:Fallback>
            </mc:AlternateContent>
          </a:graphicData>
        </a:graphic>
      </p:graphicFrame>
      <p:graphicFrame>
        <p:nvGraphicFramePr>
          <p:cNvPr id="16391" name="Object 7"/>
          <p:cNvGraphicFramePr>
            <a:graphicFrameLocks noChangeAspect="1"/>
          </p:cNvGraphicFramePr>
          <p:nvPr/>
        </p:nvGraphicFramePr>
        <p:xfrm>
          <a:off x="4139952" y="3645024"/>
          <a:ext cx="720080" cy="485272"/>
        </p:xfrm>
        <a:graphic>
          <a:graphicData uri="http://schemas.openxmlformats.org/presentationml/2006/ole">
            <mc:AlternateContent xmlns:mc="http://schemas.openxmlformats.org/markup-compatibility/2006">
              <mc:Choice xmlns:v="urn:schemas-microsoft-com:vml" Requires="v">
                <p:oleObj spid="_x0000_s1027" name="Equation" r:id="rId7" imgW="14020800" imgH="9448800" progId="Equation.DSMT4">
                  <p:embed/>
                </p:oleObj>
              </mc:Choice>
              <mc:Fallback>
                <p:oleObj name="Equation" r:id="rId7" imgW="14020800" imgH="9448800" progId="Equation.DSMT4">
                  <p:embed/>
                  <p:pic>
                    <p:nvPicPr>
                      <p:cNvPr id="0" name="图片 1026"/>
                      <p:cNvPicPr>
                        <a:picLocks noChangeAspect="1"/>
                      </p:cNvPicPr>
                      <p:nvPr/>
                    </p:nvPicPr>
                    <p:blipFill>
                      <a:blip r:embed="rId8"/>
                      <a:stretch>
                        <a:fillRect/>
                      </a:stretch>
                    </p:blipFill>
                    <p:spPr>
                      <a:xfrm>
                        <a:off x="4139952" y="3645024"/>
                        <a:ext cx="720080" cy="485272"/>
                      </a:xfrm>
                      <a:prstGeom prst="rect">
                        <a:avLst/>
                      </a:prstGeom>
                      <a:noFill/>
                      <a:ln w="9525">
                        <a:noFill/>
                      </a:ln>
                    </p:spPr>
                  </p:pic>
                </p:oleObj>
              </mc:Fallback>
            </mc:AlternateContent>
          </a:graphicData>
        </a:graphic>
      </p:graphicFrame>
      <p:sp>
        <p:nvSpPr>
          <p:cNvPr id="16392" name="Rectangle 8"/>
          <p:cNvSpPr>
            <a:spLocks noChangeArrowheads="1"/>
          </p:cNvSpPr>
          <p:nvPr/>
        </p:nvSpPr>
        <p:spPr bwMode="auto">
          <a:xfrm>
            <a:off x="3563888" y="2060848"/>
            <a:ext cx="5328592" cy="1938992"/>
          </a:xfrm>
          <a:prstGeom prst="rect">
            <a:avLst/>
          </a:prstGeom>
          <a:noFill/>
          <a:ln w="9525">
            <a:noFill/>
            <a:miter lim="800000"/>
          </a:ln>
          <a:effectLst/>
        </p:spPr>
        <p:txBody>
          <a:bodyPr vert="horz" wrap="square" lIns="91440" tIns="45720" rIns="91440" bIns="45720" numCol="1" anchor="ctr" anchorCtr="0" compatLnSpc="1">
            <a:spAutoFit/>
          </a:bodyPr>
          <a:lstStyle/>
          <a:p>
            <a:pPr lvl="0"/>
            <a:r>
              <a:rPr kumimoji="0" lang="zh-CN"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由于三边成比例的两个三角形相似，而已知条件中有两边对应成比例，所以只需证明另一对直角边也成比例即可</a:t>
            </a:r>
            <a:r>
              <a:rPr kumimoji="0" lang="en-US" altLang="zh-CN" sz="2000" b="0" i="1"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在直角三角形中三边之间的关系满足勾股定理，所以可设</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，用勾股定理分别求</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出</a:t>
            </a:r>
            <a:r>
              <a:rPr lang="en-US" altLang="zh-CN" sz="20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a:t>
            </a:r>
            <a:r>
              <a:rPr lang="en-US" altLang="zh-CN" sz="20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a:t>
            </a:r>
            <a:r>
              <a:rPr lang="en-US" altLang="zh-CN" sz="20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的</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值，求得</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方正书宋_GBK"/>
              </a:rPr>
              <a:t>，从而得证</a:t>
            </a:r>
            <a:r>
              <a:rPr kumimoji="0" lang="en-US" altLang="zh-CN" sz="2000" b="0" i="1" u="none" strike="noStrike" cap="none" normalizeH="0" baseline="0" dirty="0" smtClean="0">
                <a:ln>
                  <a:noFill/>
                </a:ln>
                <a:solidFill>
                  <a:srgbClr val="000000"/>
                </a:solidFill>
                <a:effectLst/>
                <a:latin typeface="楷体" panose="02010609060101010101" pitchFamily="49" charset="-122"/>
                <a:ea typeface="楷体" panose="02010609060101010101" pitchFamily="49" charset="-122"/>
                <a:cs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16393" name="Rectangle 9"/>
          <p:cNvSpPr>
            <a:spLocks noChangeArrowheads="1"/>
          </p:cNvSpPr>
          <p:nvPr/>
        </p:nvSpPr>
        <p:spPr bwMode="auto">
          <a:xfrm>
            <a:off x="3275856" y="4149080"/>
            <a:ext cx="5688632"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证明</a:t>
            </a:r>
            <a:r>
              <a:rPr kumimoji="0" lang="en-US" altLang="zh-CN"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设</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20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kA'B</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kA'C</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16394" name="Object 10"/>
          <p:cNvGraphicFramePr>
            <a:graphicFrameLocks noChangeAspect="1"/>
          </p:cNvGraphicFramePr>
          <p:nvPr/>
        </p:nvGraphicFramePr>
        <p:xfrm>
          <a:off x="4355976" y="4149080"/>
          <a:ext cx="1317050" cy="504056"/>
        </p:xfrm>
        <a:graphic>
          <a:graphicData uri="http://schemas.openxmlformats.org/presentationml/2006/ole">
            <mc:AlternateContent xmlns:mc="http://schemas.openxmlformats.org/markup-compatibility/2006">
              <mc:Choice xmlns:v="urn:schemas-microsoft-com:vml" Requires="v">
                <p:oleObj spid="_x0000_s1028" name="Equation" r:id="rId9" imgW="24688800" imgH="9448800" progId="Equation.DSMT4">
                  <p:embed/>
                </p:oleObj>
              </mc:Choice>
              <mc:Fallback>
                <p:oleObj name="Equation" r:id="rId9" imgW="24688800" imgH="9448800" progId="Equation.DSMT4">
                  <p:embed/>
                  <p:pic>
                    <p:nvPicPr>
                      <p:cNvPr id="0" name="图片 1027"/>
                      <p:cNvPicPr>
                        <a:picLocks noChangeAspect="1"/>
                      </p:cNvPicPr>
                      <p:nvPr/>
                    </p:nvPicPr>
                    <p:blipFill>
                      <a:blip r:embed="rId10"/>
                      <a:stretch>
                        <a:fillRect/>
                      </a:stretch>
                    </p:blipFill>
                    <p:spPr>
                      <a:xfrm>
                        <a:off x="4355976" y="4149080"/>
                        <a:ext cx="1317050" cy="504056"/>
                      </a:xfrm>
                      <a:prstGeom prst="rect">
                        <a:avLst/>
                      </a:prstGeom>
                      <a:noFill/>
                      <a:ln w="9525">
                        <a:noFill/>
                      </a:ln>
                    </p:spPr>
                  </p:pic>
                </p:oleObj>
              </mc:Fallback>
            </mc:AlternateContent>
          </a:graphicData>
        </a:graphic>
      </p:graphicFrame>
      <p:graphicFrame>
        <p:nvGraphicFramePr>
          <p:cNvPr id="16395" name="Object 11"/>
          <p:cNvGraphicFramePr>
            <a:graphicFrameLocks noChangeAspect="1"/>
          </p:cNvGraphicFramePr>
          <p:nvPr/>
        </p:nvGraphicFramePr>
        <p:xfrm>
          <a:off x="3347864" y="4653136"/>
          <a:ext cx="5310590" cy="360040"/>
        </p:xfrm>
        <a:graphic>
          <a:graphicData uri="http://schemas.openxmlformats.org/presentationml/2006/ole">
            <mc:AlternateContent xmlns:mc="http://schemas.openxmlformats.org/markup-compatibility/2006">
              <mc:Choice xmlns:v="urn:schemas-microsoft-com:vml" Requires="v">
                <p:oleObj spid="_x0000_s1029" name="Equation" r:id="rId11" imgW="89916000" imgH="6096000" progId="Equation.DSMT4">
                  <p:embed/>
                </p:oleObj>
              </mc:Choice>
              <mc:Fallback>
                <p:oleObj name="Equation" r:id="rId11" imgW="89916000" imgH="6096000" progId="Equation.DSMT4">
                  <p:embed/>
                  <p:pic>
                    <p:nvPicPr>
                      <p:cNvPr id="0" name="图片 1028"/>
                      <p:cNvPicPr>
                        <a:picLocks noChangeAspect="1"/>
                      </p:cNvPicPr>
                      <p:nvPr/>
                    </p:nvPicPr>
                    <p:blipFill>
                      <a:blip r:embed="rId12"/>
                      <a:stretch>
                        <a:fillRect/>
                      </a:stretch>
                    </p:blipFill>
                    <p:spPr>
                      <a:xfrm>
                        <a:off x="3347864" y="4653136"/>
                        <a:ext cx="5310590" cy="360040"/>
                      </a:xfrm>
                      <a:prstGeom prst="rect">
                        <a:avLst/>
                      </a:prstGeom>
                      <a:noFill/>
                      <a:ln w="9525">
                        <a:noFill/>
                      </a:ln>
                    </p:spPr>
                  </p:pic>
                </p:oleObj>
              </mc:Fallback>
            </mc:AlternateContent>
          </a:graphicData>
        </a:graphic>
      </p:graphicFrame>
      <p:graphicFrame>
        <p:nvGraphicFramePr>
          <p:cNvPr id="16396" name="Object 12"/>
          <p:cNvGraphicFramePr>
            <a:graphicFrameLocks noChangeAspect="1"/>
          </p:cNvGraphicFramePr>
          <p:nvPr/>
        </p:nvGraphicFramePr>
        <p:xfrm>
          <a:off x="3419873" y="5085184"/>
          <a:ext cx="5544616" cy="543277"/>
        </p:xfrm>
        <a:graphic>
          <a:graphicData uri="http://schemas.openxmlformats.org/presentationml/2006/ole">
            <mc:AlternateContent xmlns:mc="http://schemas.openxmlformats.org/markup-compatibility/2006">
              <mc:Choice xmlns:v="urn:schemas-microsoft-com:vml" Requires="v">
                <p:oleObj spid="_x0000_s1030" name="Equation" r:id="rId13" imgW="108813600" imgH="10668000" progId="Equation.DSMT4">
                  <p:embed/>
                </p:oleObj>
              </mc:Choice>
              <mc:Fallback>
                <p:oleObj name="Equation" r:id="rId13" imgW="108813600" imgH="10668000" progId="Equation.DSMT4">
                  <p:embed/>
                  <p:pic>
                    <p:nvPicPr>
                      <p:cNvPr id="0" name="图片 1029"/>
                      <p:cNvPicPr>
                        <a:picLocks noChangeAspect="1"/>
                      </p:cNvPicPr>
                      <p:nvPr/>
                    </p:nvPicPr>
                    <p:blipFill>
                      <a:blip r:embed="rId14"/>
                      <a:stretch>
                        <a:fillRect/>
                      </a:stretch>
                    </p:blipFill>
                    <p:spPr>
                      <a:xfrm>
                        <a:off x="3419873" y="5085184"/>
                        <a:ext cx="5544616" cy="543277"/>
                      </a:xfrm>
                      <a:prstGeom prst="rect">
                        <a:avLst/>
                      </a:prstGeom>
                      <a:noFill/>
                      <a:ln w="9525">
                        <a:noFill/>
                      </a:ln>
                    </p:spPr>
                  </p:pic>
                </p:oleObj>
              </mc:Fallback>
            </mc:AlternateContent>
          </a:graphicData>
        </a:graphic>
      </p:graphicFrame>
      <p:graphicFrame>
        <p:nvGraphicFramePr>
          <p:cNvPr id="16397" name="Object 13"/>
          <p:cNvGraphicFramePr>
            <a:graphicFrameLocks noChangeAspect="1"/>
          </p:cNvGraphicFramePr>
          <p:nvPr/>
        </p:nvGraphicFramePr>
        <p:xfrm>
          <a:off x="4932040" y="5733256"/>
          <a:ext cx="1584176" cy="442428"/>
        </p:xfrm>
        <a:graphic>
          <a:graphicData uri="http://schemas.openxmlformats.org/presentationml/2006/ole">
            <mc:AlternateContent xmlns:mc="http://schemas.openxmlformats.org/markup-compatibility/2006">
              <mc:Choice xmlns:v="urn:schemas-microsoft-com:vml" Requires="v">
                <p:oleObj spid="_x0000_s1031" name="Equation" r:id="rId15" imgW="33832800" imgH="9448800" progId="Equation.DSMT4">
                  <p:embed/>
                </p:oleObj>
              </mc:Choice>
              <mc:Fallback>
                <p:oleObj name="Equation" r:id="rId15" imgW="33832800" imgH="9448800" progId="Equation.DSMT4">
                  <p:embed/>
                  <p:pic>
                    <p:nvPicPr>
                      <p:cNvPr id="0" name="图片 1030"/>
                      <p:cNvPicPr>
                        <a:picLocks noChangeAspect="1"/>
                      </p:cNvPicPr>
                      <p:nvPr/>
                    </p:nvPicPr>
                    <p:blipFill>
                      <a:blip r:embed="rId16"/>
                      <a:stretch>
                        <a:fillRect/>
                      </a:stretch>
                    </p:blipFill>
                    <p:spPr>
                      <a:xfrm>
                        <a:off x="4932040" y="5733256"/>
                        <a:ext cx="1584176" cy="442428"/>
                      </a:xfrm>
                      <a:prstGeom prst="rect">
                        <a:avLst/>
                      </a:prstGeom>
                      <a:noFill/>
                      <a:ln w="9525">
                        <a:noFill/>
                      </a:ln>
                    </p:spPr>
                  </p:pic>
                </p:oleObj>
              </mc:Fallback>
            </mc:AlternateContent>
          </a:graphicData>
        </a:graphic>
      </p:graphicFrame>
      <p:sp>
        <p:nvSpPr>
          <p:cNvPr id="16398" name="Rectangle 14"/>
          <p:cNvSpPr>
            <a:spLocks noChangeArrowheads="1"/>
          </p:cNvSpPr>
          <p:nvPr/>
        </p:nvSpPr>
        <p:spPr bwMode="auto">
          <a:xfrm>
            <a:off x="4139952" y="6237312"/>
            <a:ext cx="3060848"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1" name="对象 20"/>
          <p:cNvGraphicFramePr>
            <a:graphicFrameLocks noChangeAspect="1"/>
          </p:cNvGraphicFramePr>
          <p:nvPr/>
        </p:nvGraphicFramePr>
        <p:xfrm>
          <a:off x="4368800" y="1854200"/>
          <a:ext cx="914400" cy="198438"/>
        </p:xfrm>
        <a:graphic>
          <a:graphicData uri="http://schemas.openxmlformats.org/presentationml/2006/ole">
            <mc:AlternateContent xmlns:mc="http://schemas.openxmlformats.org/markup-compatibility/2006">
              <mc:Choice xmlns:v="urn:schemas-microsoft-com:vml" Requires="v">
                <p:oleObj spid="_x0000_s1032" name="Equation" r:id="rId17" imgW="2743200" imgH="4267200" progId="Equation.DSMT4">
                  <p:embed/>
                </p:oleObj>
              </mc:Choice>
              <mc:Fallback>
                <p:oleObj name="Equation" r:id="rId17" imgW="2743200" imgH="4267200" progId="Equation.DSMT4">
                  <p:embed/>
                  <p:pic>
                    <p:nvPicPr>
                      <p:cNvPr id="0" name="图片 1031"/>
                      <p:cNvPicPr>
                        <a:picLocks noChangeAspect="1"/>
                      </p:cNvPicPr>
                      <p:nvPr/>
                    </p:nvPicPr>
                    <p:blipFill>
                      <a:blip r:embed="rId18"/>
                      <a:stretch>
                        <a:fillRect/>
                      </a:stretch>
                    </p:blipFill>
                    <p:spPr>
                      <a:xfrm>
                        <a:off x="4368800" y="1854200"/>
                        <a:ext cx="914400" cy="198438"/>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386"/>
                                        </p:tgtEl>
                                        <p:attrNameLst>
                                          <p:attrName>style.visibility</p:attrName>
                                        </p:attrNameLst>
                                      </p:cBhvr>
                                      <p:to>
                                        <p:strVal val="visible"/>
                                      </p:to>
                                    </p:set>
                                    <p:animEffect transition="in" filter="blinds(horizontal)">
                                      <p:cBhvr>
                                        <p:cTn id="32" dur="500"/>
                                        <p:tgtEl>
                                          <p:spTgt spid="1638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6387"/>
                                        </p:tgtEl>
                                        <p:attrNameLst>
                                          <p:attrName>style.visibility</p:attrName>
                                        </p:attrNameLst>
                                      </p:cBhvr>
                                      <p:to>
                                        <p:strVal val="visible"/>
                                      </p:to>
                                    </p:set>
                                    <p:animEffect transition="in" filter="blinds(horizontal)">
                                      <p:cBhvr>
                                        <p:cTn id="37" dur="500"/>
                                        <p:tgtEl>
                                          <p:spTgt spid="16387"/>
                                        </p:tgtEl>
                                      </p:cBhvr>
                                    </p:animEffect>
                                  </p:childTnLst>
                                </p:cTn>
                              </p:par>
                              <p:par>
                                <p:cTn id="38" presetID="3" presetClass="entr" presetSubtype="10" fill="hold" nodeType="withEffect">
                                  <p:stCondLst>
                                    <p:cond delay="0"/>
                                  </p:stCondLst>
                                  <p:childTnLst>
                                    <p:set>
                                      <p:cBhvr>
                                        <p:cTn id="39" dur="1" fill="hold">
                                          <p:stCondLst>
                                            <p:cond delay="0"/>
                                          </p:stCondLst>
                                        </p:cTn>
                                        <p:tgtEl>
                                          <p:spTgt spid="16388"/>
                                        </p:tgtEl>
                                        <p:attrNameLst>
                                          <p:attrName>style.visibility</p:attrName>
                                        </p:attrNameLst>
                                      </p:cBhvr>
                                      <p:to>
                                        <p:strVal val="visible"/>
                                      </p:to>
                                    </p:set>
                                    <p:animEffect transition="in" filter="blinds(horizontal)">
                                      <p:cBhvr>
                                        <p:cTn id="40" dur="500"/>
                                        <p:tgtEl>
                                          <p:spTgt spid="1638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6389"/>
                                        </p:tgtEl>
                                        <p:attrNameLst>
                                          <p:attrName>style.visibility</p:attrName>
                                        </p:attrNameLst>
                                      </p:cBhvr>
                                      <p:to>
                                        <p:strVal val="visible"/>
                                      </p:to>
                                    </p:set>
                                    <p:animEffect transition="in" filter="blinds(horizontal)">
                                      <p:cBhvr>
                                        <p:cTn id="43" dur="500"/>
                                        <p:tgtEl>
                                          <p:spTgt spid="16389"/>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16390"/>
                                        </p:tgtEl>
                                        <p:attrNameLst>
                                          <p:attrName>style.visibility</p:attrName>
                                        </p:attrNameLst>
                                      </p:cBhvr>
                                      <p:to>
                                        <p:strVal val="visible"/>
                                      </p:to>
                                    </p:set>
                                    <p:animEffect transition="in" filter="blinds(horizontal)">
                                      <p:cBhvr>
                                        <p:cTn id="48" dur="500"/>
                                        <p:tgtEl>
                                          <p:spTgt spid="16390"/>
                                        </p:tgtEl>
                                      </p:cBhvr>
                                    </p:animEffect>
                                  </p:childTnLst>
                                </p:cTn>
                              </p:par>
                              <p:par>
                                <p:cTn id="49" presetID="3" presetClass="entr" presetSubtype="10" fill="hold" nodeType="withEffect">
                                  <p:stCondLst>
                                    <p:cond delay="0"/>
                                  </p:stCondLst>
                                  <p:childTnLst>
                                    <p:set>
                                      <p:cBhvr>
                                        <p:cTn id="50" dur="1" fill="hold">
                                          <p:stCondLst>
                                            <p:cond delay="0"/>
                                          </p:stCondLst>
                                        </p:cTn>
                                        <p:tgtEl>
                                          <p:spTgt spid="16391"/>
                                        </p:tgtEl>
                                        <p:attrNameLst>
                                          <p:attrName>style.visibility</p:attrName>
                                        </p:attrNameLst>
                                      </p:cBhvr>
                                      <p:to>
                                        <p:strVal val="visible"/>
                                      </p:to>
                                    </p:set>
                                    <p:animEffect transition="in" filter="blinds(horizontal)">
                                      <p:cBhvr>
                                        <p:cTn id="51" dur="500"/>
                                        <p:tgtEl>
                                          <p:spTgt spid="16391"/>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6392"/>
                                        </p:tgtEl>
                                        <p:attrNameLst>
                                          <p:attrName>style.visibility</p:attrName>
                                        </p:attrNameLst>
                                      </p:cBhvr>
                                      <p:to>
                                        <p:strVal val="visible"/>
                                      </p:to>
                                    </p:set>
                                    <p:animEffect transition="in" filter="blinds(horizontal)">
                                      <p:cBhvr>
                                        <p:cTn id="54" dur="500"/>
                                        <p:tgtEl>
                                          <p:spTgt spid="16392"/>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6393"/>
                                        </p:tgtEl>
                                        <p:attrNameLst>
                                          <p:attrName>style.visibility</p:attrName>
                                        </p:attrNameLst>
                                      </p:cBhvr>
                                      <p:to>
                                        <p:strVal val="visible"/>
                                      </p:to>
                                    </p:set>
                                    <p:animEffect transition="in" filter="blinds(horizontal)">
                                      <p:cBhvr>
                                        <p:cTn id="59" dur="500"/>
                                        <p:tgtEl>
                                          <p:spTgt spid="16393"/>
                                        </p:tgtEl>
                                      </p:cBhvr>
                                    </p:animEffect>
                                  </p:childTnLst>
                                </p:cTn>
                              </p:par>
                              <p:par>
                                <p:cTn id="60" presetID="3" presetClass="entr" presetSubtype="10" fill="hold" nodeType="withEffect">
                                  <p:stCondLst>
                                    <p:cond delay="0"/>
                                  </p:stCondLst>
                                  <p:childTnLst>
                                    <p:set>
                                      <p:cBhvr>
                                        <p:cTn id="61" dur="1" fill="hold">
                                          <p:stCondLst>
                                            <p:cond delay="0"/>
                                          </p:stCondLst>
                                        </p:cTn>
                                        <p:tgtEl>
                                          <p:spTgt spid="16394"/>
                                        </p:tgtEl>
                                        <p:attrNameLst>
                                          <p:attrName>style.visibility</p:attrName>
                                        </p:attrNameLst>
                                      </p:cBhvr>
                                      <p:to>
                                        <p:strVal val="visible"/>
                                      </p:to>
                                    </p:set>
                                    <p:animEffect transition="in" filter="blinds(horizontal)">
                                      <p:cBhvr>
                                        <p:cTn id="62" dur="500"/>
                                        <p:tgtEl>
                                          <p:spTgt spid="1639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6395"/>
                                        </p:tgtEl>
                                        <p:attrNameLst>
                                          <p:attrName>style.visibility</p:attrName>
                                        </p:attrNameLst>
                                      </p:cBhvr>
                                      <p:to>
                                        <p:strVal val="visible"/>
                                      </p:to>
                                    </p:set>
                                    <p:animEffect transition="in" filter="wipe(down)">
                                      <p:cBhvr>
                                        <p:cTn id="67" dur="500"/>
                                        <p:tgtEl>
                                          <p:spTgt spid="1639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16396"/>
                                        </p:tgtEl>
                                        <p:attrNameLst>
                                          <p:attrName>style.visibility</p:attrName>
                                        </p:attrNameLst>
                                      </p:cBhvr>
                                      <p:to>
                                        <p:strVal val="visible"/>
                                      </p:to>
                                    </p:set>
                                    <p:animEffect transition="in" filter="wipe(down)">
                                      <p:cBhvr>
                                        <p:cTn id="72" dur="500"/>
                                        <p:tgtEl>
                                          <p:spTgt spid="1639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16397"/>
                                        </p:tgtEl>
                                        <p:attrNameLst>
                                          <p:attrName>style.visibility</p:attrName>
                                        </p:attrNameLst>
                                      </p:cBhvr>
                                      <p:to>
                                        <p:strVal val="visible"/>
                                      </p:to>
                                    </p:set>
                                    <p:animEffect transition="in" filter="wipe(down)">
                                      <p:cBhvr>
                                        <p:cTn id="77" dur="500"/>
                                        <p:tgtEl>
                                          <p:spTgt spid="1639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6398"/>
                                        </p:tgtEl>
                                        <p:attrNameLst>
                                          <p:attrName>style.visibility</p:attrName>
                                        </p:attrNameLst>
                                      </p:cBhvr>
                                      <p:to>
                                        <p:strVal val="visible"/>
                                      </p:to>
                                    </p:set>
                                    <p:animEffect transition="in" filter="wipe(down)">
                                      <p:cBhvr>
                                        <p:cTn id="82" dur="500"/>
                                        <p:tgtEl>
                                          <p:spTgt spid="16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P spid="11" grpId="0" autoUpdateAnimBg="0"/>
      <p:bldP spid="12" grpId="0" autoUpdateAnimBg="0"/>
      <p:bldP spid="16386" grpId="0" bldLvl="0" animBg="1" autoUpdateAnimBg="0"/>
      <p:bldP spid="16389" grpId="0" bldLvl="0" animBg="1"/>
      <p:bldP spid="16392" grpId="0" bldLvl="0" animBg="1"/>
      <p:bldP spid="16393" grpId="0" bldLvl="0" animBg="1"/>
      <p:bldP spid="1639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19458" name="Picture 2" descr="id:2147497696;FounderCES"/>
          <p:cNvPicPr>
            <a:picLocks noChangeAspect="1" noChangeArrowheads="1"/>
          </p:cNvPicPr>
          <p:nvPr/>
        </p:nvPicPr>
        <p:blipFill>
          <a:blip r:embed="rId2" cstate="print"/>
          <a:srcRect/>
          <a:stretch>
            <a:fillRect/>
          </a:stretch>
        </p:blipFill>
        <p:spPr bwMode="auto">
          <a:xfrm>
            <a:off x="971600" y="188640"/>
            <a:ext cx="720080" cy="360040"/>
          </a:xfrm>
          <a:prstGeom prst="rect">
            <a:avLst/>
          </a:prstGeom>
          <a:noFill/>
          <a:ln w="9525">
            <a:noFill/>
            <a:miter lim="800000"/>
            <a:headEnd/>
            <a:tailEnd/>
          </a:ln>
        </p:spPr>
      </p:pic>
      <p:sp>
        <p:nvSpPr>
          <p:cNvPr id="19459" name="Rectangle 3"/>
          <p:cNvSpPr>
            <a:spLocks noChangeArrowheads="1"/>
          </p:cNvSpPr>
          <p:nvPr/>
        </p:nvSpPr>
        <p:spPr bwMode="auto">
          <a:xfrm>
            <a:off x="1691680" y="188640"/>
            <a:ext cx="6912768"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楷体_GBK"/>
              </a:rPr>
              <a:t>(</a:t>
            </a:r>
            <a:r>
              <a:rPr kumimoji="0" lang="zh-CN" altLang="en-US"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楷体_GBK"/>
              </a:rPr>
              <a:t>教材例</a:t>
            </a:r>
            <a:r>
              <a:rPr kumimoji="0" lang="en-US" altLang="zh-CN" sz="20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楷体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如图所示，在</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是</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上一点，</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AE</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，垂足为</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求</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的长</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9460" name="图片 475"/>
          <p:cNvPicPr>
            <a:picLocks noChangeAspect="1" noChangeArrowheads="1"/>
          </p:cNvPicPr>
          <p:nvPr/>
        </p:nvPicPr>
        <p:blipFill>
          <a:blip r:embed="rId3" cstate="print">
            <a:duotone>
              <a:prstClr val="black"/>
              <a:schemeClr val="accent6">
                <a:tint val="45000"/>
                <a:satMod val="400000"/>
              </a:schemeClr>
            </a:duotone>
          </a:blip>
          <a:srcRect/>
          <a:stretch>
            <a:fillRect/>
          </a:stretch>
        </p:blipFill>
        <p:spPr bwMode="auto">
          <a:xfrm>
            <a:off x="6516216" y="836712"/>
            <a:ext cx="2018170" cy="1224136"/>
          </a:xfrm>
          <a:prstGeom prst="rect">
            <a:avLst/>
          </a:prstGeom>
          <a:noFill/>
          <a:ln w="9525">
            <a:noFill/>
            <a:miter lim="800000"/>
            <a:headEnd/>
            <a:tailEnd/>
          </a:ln>
        </p:spPr>
      </p:pic>
      <p:sp>
        <p:nvSpPr>
          <p:cNvPr id="5" name="矩形 4"/>
          <p:cNvSpPr/>
          <p:nvPr/>
        </p:nvSpPr>
        <p:spPr>
          <a:xfrm>
            <a:off x="395536" y="908720"/>
            <a:ext cx="4572000" cy="461665"/>
          </a:xfrm>
          <a:prstGeom prst="rect">
            <a:avLst/>
          </a:prstGeom>
        </p:spPr>
        <p:txBody>
          <a:bodyPr>
            <a:spAutoFit/>
          </a:bodyPr>
          <a:lstStyle/>
          <a:p>
            <a:r>
              <a:rPr lang="zh-CN" altLang="zh-CN" sz="2400" dirty="0" smtClean="0">
                <a:solidFill>
                  <a:srgbClr val="FF0000"/>
                </a:solidFill>
                <a:latin typeface="Times New Roman" panose="02020603050405020304" pitchFamily="18" charset="0"/>
                <a:cs typeface="Times New Roman" panose="02020603050405020304" pitchFamily="18" charset="0"/>
              </a:rPr>
              <a:t>解</a:t>
            </a:r>
            <a:r>
              <a:rPr lang="en-US"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ED</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AB</a:t>
            </a:r>
            <a:r>
              <a:rPr lang="zh-CN" altLang="zh-CN"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a:t>
            </a:r>
            <a:r>
              <a:rPr lang="zh-CN" altLang="zh-CN" sz="2400" dirty="0" smtClean="0">
                <a:latin typeface="Times New Roman" panose="02020603050405020304" pitchFamily="18" charset="0"/>
                <a:cs typeface="Times New Roman" panose="02020603050405020304" pitchFamily="18" charset="0"/>
              </a:rPr>
              <a:t>∠</a:t>
            </a:r>
            <a:r>
              <a:rPr lang="en-US" altLang="zh-CN" sz="2400" i="1" dirty="0" smtClean="0">
                <a:latin typeface="Times New Roman" panose="02020603050405020304" pitchFamily="18" charset="0"/>
                <a:cs typeface="Times New Roman" panose="02020603050405020304" pitchFamily="18" charset="0"/>
              </a:rPr>
              <a:t>EDA</a:t>
            </a:r>
            <a:r>
              <a:rPr lang="en-US" altLang="zh-CN" sz="2400" dirty="0" smtClean="0">
                <a:latin typeface="Times New Roman" panose="02020603050405020304" pitchFamily="18" charset="0"/>
                <a:cs typeface="Times New Roman" panose="02020603050405020304" pitchFamily="18" charset="0"/>
              </a:rPr>
              <a:t>=90°</a:t>
            </a:r>
            <a:r>
              <a:rPr lang="zh-CN" altLang="zh-CN" sz="2400" dirty="0" smtClean="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9461" name="Rectangle 5"/>
          <p:cNvSpPr>
            <a:spLocks noChangeArrowheads="1"/>
          </p:cNvSpPr>
          <p:nvPr/>
        </p:nvSpPr>
        <p:spPr bwMode="auto">
          <a:xfrm>
            <a:off x="179512" y="1340768"/>
            <a:ext cx="720080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又</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AED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9462" name="Object 6"/>
          <p:cNvGraphicFramePr>
            <a:graphicFrameLocks noChangeAspect="1"/>
          </p:cNvGraphicFramePr>
          <p:nvPr/>
        </p:nvGraphicFramePr>
        <p:xfrm>
          <a:off x="323528" y="1772816"/>
          <a:ext cx="1224136" cy="566392"/>
        </p:xfrm>
        <a:graphic>
          <a:graphicData uri="http://schemas.openxmlformats.org/presentationml/2006/ole">
            <mc:AlternateContent xmlns:mc="http://schemas.openxmlformats.org/markup-compatibility/2006">
              <mc:Choice xmlns:v="urn:schemas-microsoft-com:vml" Requires="v">
                <p:oleObj spid="_x0000_s2049" name="Equation" r:id="rId4" imgW="20421600" imgH="9448800" progId="Equation.DSMT4">
                  <p:embed/>
                </p:oleObj>
              </mc:Choice>
              <mc:Fallback>
                <p:oleObj name="Equation" r:id="rId4" imgW="20421600" imgH="9448800" progId="Equation.DSMT4">
                  <p:embed/>
                  <p:pic>
                    <p:nvPicPr>
                      <p:cNvPr id="0" name="图片 2048"/>
                      <p:cNvPicPr>
                        <a:picLocks noChangeAspect="1"/>
                      </p:cNvPicPr>
                      <p:nvPr/>
                    </p:nvPicPr>
                    <p:blipFill>
                      <a:blip r:embed="rId5"/>
                      <a:stretch>
                        <a:fillRect/>
                      </a:stretch>
                    </p:blipFill>
                    <p:spPr>
                      <a:xfrm>
                        <a:off x="323528" y="1772816"/>
                        <a:ext cx="1224136" cy="566392"/>
                      </a:xfrm>
                      <a:prstGeom prst="rect">
                        <a:avLst/>
                      </a:prstGeom>
                      <a:noFill/>
                      <a:ln w="9525">
                        <a:noFill/>
                      </a:ln>
                    </p:spPr>
                  </p:pic>
                </p:oleObj>
              </mc:Fallback>
            </mc:AlternateContent>
          </a:graphicData>
        </a:graphic>
      </p:graphicFrame>
      <p:graphicFrame>
        <p:nvGraphicFramePr>
          <p:cNvPr id="19463" name="Object 7"/>
          <p:cNvGraphicFramePr>
            <a:graphicFrameLocks noChangeAspect="1"/>
          </p:cNvGraphicFramePr>
          <p:nvPr/>
        </p:nvGraphicFramePr>
        <p:xfrm>
          <a:off x="1782763" y="1773238"/>
          <a:ext cx="2624137" cy="606425"/>
        </p:xfrm>
        <a:graphic>
          <a:graphicData uri="http://schemas.openxmlformats.org/presentationml/2006/ole">
            <mc:AlternateContent xmlns:mc="http://schemas.openxmlformats.org/markup-compatibility/2006">
              <mc:Choice xmlns:v="urn:schemas-microsoft-com:vml" Requires="v">
                <p:oleObj spid="_x0000_s2050" name="Equation" r:id="rId6" imgW="40843200" imgH="9448800" progId="Equation.DSMT4">
                  <p:embed/>
                </p:oleObj>
              </mc:Choice>
              <mc:Fallback>
                <p:oleObj name="Equation" r:id="rId6" imgW="40843200" imgH="9448800" progId="Equation.DSMT4">
                  <p:embed/>
                  <p:pic>
                    <p:nvPicPr>
                      <p:cNvPr id="0" name="图片 2049"/>
                      <p:cNvPicPr>
                        <a:picLocks noChangeAspect="1"/>
                      </p:cNvPicPr>
                      <p:nvPr/>
                    </p:nvPicPr>
                    <p:blipFill>
                      <a:blip r:embed="rId7"/>
                      <a:stretch>
                        <a:fillRect/>
                      </a:stretch>
                    </p:blipFill>
                    <p:spPr>
                      <a:xfrm>
                        <a:off x="1782763" y="1773238"/>
                        <a:ext cx="2624137" cy="606425"/>
                      </a:xfrm>
                      <a:prstGeom prst="rect">
                        <a:avLst/>
                      </a:prstGeom>
                      <a:noFill/>
                      <a:ln w="9525">
                        <a:noFill/>
                      </a:ln>
                    </p:spPr>
                  </p:pic>
                </p:oleObj>
              </mc:Fallback>
            </mc:AlternateContent>
          </a:graphicData>
        </a:graphic>
      </p:graphicFrame>
      <p:pic>
        <p:nvPicPr>
          <p:cNvPr id="19464" name="Picture 8" descr="id:2147497710;FounderCES"/>
          <p:cNvPicPr>
            <a:picLocks noChangeAspect="1" noChangeArrowheads="1"/>
          </p:cNvPicPr>
          <p:nvPr/>
        </p:nvPicPr>
        <p:blipFill>
          <a:blip r:embed="rId8" cstate="print"/>
          <a:srcRect/>
          <a:stretch>
            <a:fillRect/>
          </a:stretch>
        </p:blipFill>
        <p:spPr bwMode="auto">
          <a:xfrm>
            <a:off x="179512" y="2348880"/>
            <a:ext cx="720080" cy="360040"/>
          </a:xfrm>
          <a:prstGeom prst="rect">
            <a:avLst/>
          </a:prstGeom>
          <a:noFill/>
          <a:ln w="9525">
            <a:noFill/>
            <a:miter lim="800000"/>
            <a:headEnd/>
            <a:tailEnd/>
          </a:ln>
        </p:spPr>
      </p:pic>
      <p:sp>
        <p:nvSpPr>
          <p:cNvPr id="19465" name="Rectangle 9"/>
          <p:cNvSpPr>
            <a:spLocks noChangeArrowheads="1"/>
          </p:cNvSpPr>
          <p:nvPr/>
        </p:nvSpPr>
        <p:spPr bwMode="auto">
          <a:xfrm>
            <a:off x="971600" y="2348880"/>
            <a:ext cx="7272808"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如图所示，在</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于</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，图中共有哪几对相似三角形</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并选择其中一对进行证明</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9466" name="图片 478"/>
          <p:cNvPicPr>
            <a:picLocks noChangeAspect="1" noChangeArrowheads="1"/>
          </p:cNvPicPr>
          <p:nvPr/>
        </p:nvPicPr>
        <p:blipFill>
          <a:blip r:embed="rId9" cstate="print">
            <a:duotone>
              <a:prstClr val="black"/>
              <a:schemeClr val="accent6">
                <a:tint val="45000"/>
                <a:satMod val="400000"/>
              </a:schemeClr>
            </a:duotone>
          </a:blip>
          <a:srcRect/>
          <a:stretch>
            <a:fillRect/>
          </a:stretch>
        </p:blipFill>
        <p:spPr bwMode="auto">
          <a:xfrm>
            <a:off x="6948264" y="3356992"/>
            <a:ext cx="1683880" cy="1152128"/>
          </a:xfrm>
          <a:prstGeom prst="rect">
            <a:avLst/>
          </a:prstGeom>
          <a:noFill/>
          <a:ln w="9525">
            <a:noFill/>
            <a:miter lim="800000"/>
            <a:headEnd/>
            <a:tailEnd/>
          </a:ln>
        </p:spPr>
      </p:pic>
      <p:sp>
        <p:nvSpPr>
          <p:cNvPr id="19467" name="Rectangle 11"/>
          <p:cNvSpPr>
            <a:spLocks noChangeArrowheads="1"/>
          </p:cNvSpPr>
          <p:nvPr/>
        </p:nvSpPr>
        <p:spPr bwMode="auto">
          <a:xfrm>
            <a:off x="179512" y="2996952"/>
            <a:ext cx="6624736"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000" b="1" i="0" u="none" strike="noStrike" cap="none" normalizeH="0" baseline="0" dirty="0" smtClean="0">
                <a:ln>
                  <a:noFill/>
                </a:ln>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zh-CN" sz="2000" b="1" i="0" u="none" strike="noStrike" cap="none" normalizeH="0" baseline="0" dirty="0" smtClean="0">
                <a:ln>
                  <a:noFill/>
                </a:ln>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解析</a:t>
            </a:r>
            <a:r>
              <a:rPr kumimoji="0" lang="zh-CN" altLang="zh-CN" sz="2000" b="1" i="0" u="none" strike="noStrike" cap="none" normalizeH="0" baseline="0" dirty="0" smtClean="0">
                <a:ln>
                  <a:noFill/>
                </a:ln>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zh-CN" sz="20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kumimoji="0" 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由</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CD</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，得∠</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ADC</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CDB</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，所以图中共有三个直角三角形，根据直角三角形的两锐角互余，可得∠</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BCD</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，由同角的余角相等，得∠</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BCD</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，根据两角分别相等的两个三角形相似易得△</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CDB</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ACB</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CBD.</a:t>
            </a:r>
            <a:endParaRPr kumimoji="0" lang="en-US" altLang="zh-CN" sz="20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19468" name="Rectangle 12"/>
          <p:cNvSpPr>
            <a:spLocks noChangeArrowheads="1"/>
          </p:cNvSpPr>
          <p:nvPr/>
        </p:nvSpPr>
        <p:spPr bwMode="auto">
          <a:xfrm>
            <a:off x="179512" y="4869160"/>
            <a:ext cx="7632848"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解</a:t>
            </a:r>
            <a:r>
              <a:rPr kumimoji="0" lang="en-US" altLang="zh-CN" sz="2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CBD</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469" name="Rectangle 13"/>
          <p:cNvSpPr>
            <a:spLocks noChangeArrowheads="1"/>
          </p:cNvSpPr>
          <p:nvPr/>
        </p:nvSpPr>
        <p:spPr bwMode="auto">
          <a:xfrm>
            <a:off x="107504" y="5301208"/>
            <a:ext cx="8892480"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答案不唯一</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证明</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如下</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470" name="Rectangle 14"/>
          <p:cNvSpPr>
            <a:spLocks noChangeArrowheads="1"/>
          </p:cNvSpPr>
          <p:nvPr/>
        </p:nvSpPr>
        <p:spPr bwMode="auto">
          <a:xfrm>
            <a:off x="179512" y="5661248"/>
            <a:ext cx="8424936"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，又</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ADC</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471" name="Rectangle 15"/>
          <p:cNvSpPr>
            <a:spLocks noChangeArrowheads="1"/>
          </p:cNvSpPr>
          <p:nvPr/>
        </p:nvSpPr>
        <p:spPr bwMode="auto">
          <a:xfrm>
            <a:off x="395536" y="6021288"/>
            <a:ext cx="6984776"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cs typeface="方正书宋_GBK" charset="-122"/>
              </a:rPr>
              <a:t>【</a:t>
            </a:r>
            <a:r>
              <a:rPr kumimoji="0" lang="zh-CN" sz="2000" b="1" i="0"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cs typeface="方正书宋_GBK" charset="-122"/>
              </a:rPr>
              <a:t>归纳</a:t>
            </a:r>
            <a:r>
              <a:rPr kumimoji="0" lang="zh-CN" altLang="zh-CN" sz="2000" b="1" i="0"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cs typeface="方正书宋_GBK" charset="-122"/>
              </a:rPr>
              <a:t>】</a:t>
            </a:r>
            <a:r>
              <a:rPr kumimoji="0" lang="zh-CN" sz="2000" b="1" i="0"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cs typeface="方正书宋_GBK" charset="-122"/>
              </a:rPr>
              <a:t>直角三角形斜边上的高把直角三角形分成的两个直角三角形与原三角形相似</a:t>
            </a:r>
            <a:r>
              <a:rPr kumimoji="0" lang="en-US" altLang="zh-CN" sz="2000" b="1" i="1"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cs typeface="宋体" panose="02010600030101010101" pitchFamily="2" charset="-122"/>
              </a:rPr>
              <a:t>.</a:t>
            </a:r>
            <a:endParaRPr kumimoji="0" lang="en-US" altLang="zh-CN" sz="2000" b="1" i="0"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wipe(down)">
                                      <p:cBhvr>
                                        <p:cTn id="12" dur="500"/>
                                        <p:tgtEl>
                                          <p:spTgt spid="1946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9462"/>
                                        </p:tgtEl>
                                        <p:attrNameLst>
                                          <p:attrName>style.visibility</p:attrName>
                                        </p:attrNameLst>
                                      </p:cBhvr>
                                      <p:to>
                                        <p:strVal val="visible"/>
                                      </p:to>
                                    </p:set>
                                    <p:animEffect transition="in" filter="box(in)">
                                      <p:cBhvr>
                                        <p:cTn id="17" dur="500"/>
                                        <p:tgtEl>
                                          <p:spTgt spid="1946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9463"/>
                                        </p:tgtEl>
                                        <p:attrNameLst>
                                          <p:attrName>style.visibility</p:attrName>
                                        </p:attrNameLst>
                                      </p:cBhvr>
                                      <p:to>
                                        <p:strVal val="visible"/>
                                      </p:to>
                                    </p:set>
                                    <p:animEffect transition="in" filter="box(in)">
                                      <p:cBhvr>
                                        <p:cTn id="22" dur="500"/>
                                        <p:tgtEl>
                                          <p:spTgt spid="1946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9464"/>
                                        </p:tgtEl>
                                        <p:attrNameLst>
                                          <p:attrName>style.visibility</p:attrName>
                                        </p:attrNameLst>
                                      </p:cBhvr>
                                      <p:to>
                                        <p:strVal val="visible"/>
                                      </p:to>
                                    </p:set>
                                    <p:animEffect transition="in" filter="blinds(horizontal)">
                                      <p:cBhvr>
                                        <p:cTn id="27" dur="500"/>
                                        <p:tgtEl>
                                          <p:spTgt spid="19464"/>
                                        </p:tgtEl>
                                      </p:cBhvr>
                                    </p:animEffect>
                                  </p:childTnLst>
                                </p:cTn>
                              </p:par>
                            </p:childTnLst>
                          </p:cTn>
                        </p:par>
                        <p:par>
                          <p:cTn id="28" fill="hold">
                            <p:stCondLst>
                              <p:cond delay="500"/>
                            </p:stCondLst>
                            <p:childTnLst>
                              <p:par>
                                <p:cTn id="29" presetID="3" presetClass="entr" presetSubtype="10" fill="hold" nodeType="afterEffect">
                                  <p:stCondLst>
                                    <p:cond delay="0"/>
                                  </p:stCondLst>
                                  <p:childTnLst>
                                    <p:set>
                                      <p:cBhvr>
                                        <p:cTn id="30" dur="1" fill="hold">
                                          <p:stCondLst>
                                            <p:cond delay="0"/>
                                          </p:stCondLst>
                                        </p:cTn>
                                        <p:tgtEl>
                                          <p:spTgt spid="19466"/>
                                        </p:tgtEl>
                                        <p:attrNameLst>
                                          <p:attrName>style.visibility</p:attrName>
                                        </p:attrNameLst>
                                      </p:cBhvr>
                                      <p:to>
                                        <p:strVal val="visible"/>
                                      </p:to>
                                    </p:set>
                                    <p:animEffect transition="in" filter="blinds(horizontal)">
                                      <p:cBhvr>
                                        <p:cTn id="31" dur="500"/>
                                        <p:tgtEl>
                                          <p:spTgt spid="1946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9465"/>
                                        </p:tgtEl>
                                        <p:attrNameLst>
                                          <p:attrName>style.visibility</p:attrName>
                                        </p:attrNameLst>
                                      </p:cBhvr>
                                      <p:to>
                                        <p:strVal val="visible"/>
                                      </p:to>
                                    </p:set>
                                    <p:animEffect transition="in" filter="blinds(horizontal)">
                                      <p:cBhvr>
                                        <p:cTn id="36" dur="500"/>
                                        <p:tgtEl>
                                          <p:spTgt spid="1946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9467"/>
                                        </p:tgtEl>
                                        <p:attrNameLst>
                                          <p:attrName>style.visibility</p:attrName>
                                        </p:attrNameLst>
                                      </p:cBhvr>
                                      <p:to>
                                        <p:strVal val="visible"/>
                                      </p:to>
                                    </p:set>
                                    <p:animEffect transition="in" filter="wipe(down)">
                                      <p:cBhvr>
                                        <p:cTn id="41" dur="500"/>
                                        <p:tgtEl>
                                          <p:spTgt spid="1946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9468"/>
                                        </p:tgtEl>
                                        <p:attrNameLst>
                                          <p:attrName>style.visibility</p:attrName>
                                        </p:attrNameLst>
                                      </p:cBhvr>
                                      <p:to>
                                        <p:strVal val="visible"/>
                                      </p:to>
                                    </p:set>
                                    <p:animEffect transition="in" filter="wipe(down)">
                                      <p:cBhvr>
                                        <p:cTn id="46" dur="500"/>
                                        <p:tgtEl>
                                          <p:spTgt spid="1946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9469"/>
                                        </p:tgtEl>
                                        <p:attrNameLst>
                                          <p:attrName>style.visibility</p:attrName>
                                        </p:attrNameLst>
                                      </p:cBhvr>
                                      <p:to>
                                        <p:strVal val="visible"/>
                                      </p:to>
                                    </p:set>
                                    <p:animEffect transition="in" filter="blinds(horizontal)">
                                      <p:cBhvr>
                                        <p:cTn id="51" dur="500"/>
                                        <p:tgtEl>
                                          <p:spTgt spid="19469"/>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9470"/>
                                        </p:tgtEl>
                                        <p:attrNameLst>
                                          <p:attrName>style.visibility</p:attrName>
                                        </p:attrNameLst>
                                      </p:cBhvr>
                                      <p:to>
                                        <p:strVal val="visible"/>
                                      </p:to>
                                    </p:set>
                                    <p:animEffect transition="in" filter="blinds(horizontal)">
                                      <p:cBhvr>
                                        <p:cTn id="56" dur="500"/>
                                        <p:tgtEl>
                                          <p:spTgt spid="19470"/>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19471">
                                            <p:txEl>
                                              <p:pRg st="0" end="0"/>
                                            </p:txEl>
                                          </p:spTgt>
                                        </p:tgtEl>
                                        <p:attrNameLst>
                                          <p:attrName>style.visibility</p:attrName>
                                        </p:attrNameLst>
                                      </p:cBhvr>
                                      <p:to>
                                        <p:strVal val="visible"/>
                                      </p:to>
                                    </p:set>
                                    <p:animEffect transition="in" filter="blinds(horizontal)">
                                      <p:cBhvr>
                                        <p:cTn id="61" dur="500"/>
                                        <p:tgtEl>
                                          <p:spTgt spid="194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19461" grpId="0" bldLvl="0" animBg="1" autoUpdateAnimBg="0"/>
      <p:bldP spid="19465" grpId="0" bldLvl="0" animBg="1" autoUpdateAnimBg="0"/>
      <p:bldP spid="19467" grpId="0" bldLvl="0" animBg="1" autoUpdateAnimBg="0"/>
      <p:bldP spid="19468" grpId="0" bldLvl="0" animBg="1"/>
      <p:bldP spid="19469" grpId="0" bldLvl="0" animBg="1"/>
      <p:bldP spid="1947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971600" y="332656"/>
            <a:ext cx="2042547" cy="461665"/>
          </a:xfrm>
          <a:prstGeom prst="rect">
            <a:avLst/>
          </a:prstGeom>
        </p:spPr>
        <p:txBody>
          <a:bodyPr wrap="none">
            <a:spAutoFit/>
          </a:bodyPr>
          <a:lstStyle/>
          <a:p>
            <a:r>
              <a:rPr lang="en-US" altLang="zh-CN" sz="2400" b="1" dirty="0" smtClean="0">
                <a:solidFill>
                  <a:srgbClr val="FF00FF"/>
                </a:solidFill>
                <a:latin typeface="宋体" panose="02010600030101010101" pitchFamily="2" charset="-122"/>
                <a:ea typeface="宋体" panose="02010600030101010101" pitchFamily="2" charset="-122"/>
                <a:cs typeface="方正黑体_GBK"/>
              </a:rPr>
              <a:t>[</a:t>
            </a:r>
            <a:r>
              <a:rPr lang="zh-CN" altLang="en-US" sz="2400" b="1" dirty="0" smtClean="0">
                <a:solidFill>
                  <a:srgbClr val="FF00FF"/>
                </a:solidFill>
                <a:latin typeface="宋体" panose="02010600030101010101" pitchFamily="2" charset="-122"/>
                <a:ea typeface="宋体" panose="02010600030101010101" pitchFamily="2" charset="-122"/>
                <a:cs typeface="方正黑体_GBK"/>
              </a:rPr>
              <a:t>知识拓展</a:t>
            </a:r>
            <a:r>
              <a:rPr lang="en-US" altLang="zh-CN" sz="2400" b="1" dirty="0" smtClean="0">
                <a:solidFill>
                  <a:srgbClr val="FF00FF"/>
                </a:solidFill>
                <a:latin typeface="宋体" panose="02010600030101010101" pitchFamily="2" charset="-122"/>
                <a:ea typeface="宋体" panose="02010600030101010101" pitchFamily="2" charset="-122"/>
                <a:cs typeface="方正黑体_GBK"/>
              </a:rPr>
              <a:t>]</a:t>
            </a:r>
            <a:r>
              <a:rPr lang="zh-CN" altLang="en-US" sz="2400" b="1" i="1" dirty="0" smtClean="0">
                <a:solidFill>
                  <a:srgbClr val="FF00FF"/>
                </a:solidFill>
                <a:latin typeface="宋体" panose="02010600030101010101" pitchFamily="2" charset="-122"/>
                <a:ea typeface="宋体" panose="02010600030101010101" pitchFamily="2" charset="-122"/>
                <a:cs typeface="方正书宋_GBK"/>
              </a:rPr>
              <a:t>　</a:t>
            </a:r>
            <a:endParaRPr lang="zh-CN" altLang="en-US" sz="3200" dirty="0"/>
          </a:p>
        </p:txBody>
      </p:sp>
      <p:sp>
        <p:nvSpPr>
          <p:cNvPr id="4" name="矩形 3"/>
          <p:cNvSpPr/>
          <p:nvPr/>
        </p:nvSpPr>
        <p:spPr>
          <a:xfrm>
            <a:off x="395536" y="764704"/>
            <a:ext cx="7776863" cy="1200329"/>
          </a:xfrm>
          <a:prstGeom prst="rect">
            <a:avLst/>
          </a:prstGeom>
        </p:spPr>
        <p:txBody>
          <a:bodyPr wrap="square">
            <a:spAutoFit/>
          </a:bodyPr>
          <a:lstStyle/>
          <a:p>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在有一组对应角相等的情况下，可以从两个方面选择突破口</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寻找另一组对应角相等</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寻找两个三角形中夹这个已知角的两条边的比相等</a:t>
            </a:r>
            <a:r>
              <a:rPr lang="en-US" altLang="zh-CN" sz="2400" i="1"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3200" dirty="0"/>
          </a:p>
        </p:txBody>
      </p:sp>
      <p:sp>
        <p:nvSpPr>
          <p:cNvPr id="5" name="矩形 4"/>
          <p:cNvSpPr/>
          <p:nvPr/>
        </p:nvSpPr>
        <p:spPr>
          <a:xfrm>
            <a:off x="467544" y="1916832"/>
            <a:ext cx="7560840" cy="830997"/>
          </a:xfrm>
          <a:prstGeom prst="rect">
            <a:avLst/>
          </a:prstGeom>
        </p:spPr>
        <p:txBody>
          <a:bodyPr wrap="square">
            <a:spAutoFit/>
          </a:bodyPr>
          <a:lstStyle/>
          <a:p>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直角三角形斜边上的高把直角三角形分成的两个直角三角形与原三角形相似</a:t>
            </a:r>
            <a:r>
              <a:rPr lang="en-US" altLang="zh-CN" sz="2400" i="1"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dirty="0"/>
          </a:p>
        </p:txBody>
      </p:sp>
      <p:sp>
        <p:nvSpPr>
          <p:cNvPr id="6" name="矩形 5"/>
          <p:cNvSpPr/>
          <p:nvPr/>
        </p:nvSpPr>
        <p:spPr>
          <a:xfrm>
            <a:off x="467544" y="2708920"/>
            <a:ext cx="8352928" cy="830997"/>
          </a:xfrm>
          <a:prstGeom prst="rect">
            <a:avLst/>
          </a:prstGeom>
        </p:spPr>
        <p:txBody>
          <a:bodyPr wrap="square">
            <a:spAutoFit/>
          </a:bodyPr>
          <a:lstStyle/>
          <a:p>
            <a:pPr lvl="0" eaLnBrk="0" hangingPunct="0"/>
            <a:r>
              <a:rPr lang="en-US" altLang="zh-CN" sz="2400" dirty="0" smtClean="0">
                <a:solidFill>
                  <a:srgbClr val="000000"/>
                </a:solidFill>
                <a:latin typeface="+mn-ea"/>
                <a:ea typeface="+mn-ea"/>
                <a:cs typeface="方正书宋_GBK"/>
              </a:rPr>
              <a:t>(</a:t>
            </a:r>
            <a:r>
              <a:rPr lang="en-US" altLang="zh-CN" sz="2400" dirty="0" smtClean="0">
                <a:solidFill>
                  <a:srgbClr val="000000"/>
                </a:solidFill>
                <a:latin typeface="+mn-ea"/>
                <a:ea typeface="+mn-ea"/>
                <a:cs typeface="Times New Roman" panose="02020603050405020304" pitchFamily="18" charset="0"/>
              </a:rPr>
              <a:t>3</a:t>
            </a:r>
            <a:r>
              <a:rPr lang="en-US" altLang="zh-CN" sz="2400" dirty="0" smtClean="0">
                <a:solidFill>
                  <a:srgbClr val="000000"/>
                </a:solidFill>
                <a:latin typeface="+mn-ea"/>
                <a:ea typeface="+mn-ea"/>
                <a:cs typeface="方正书宋_GBK"/>
              </a:rPr>
              <a:t>)</a:t>
            </a:r>
            <a:r>
              <a:rPr lang="zh-CN" altLang="en-US" sz="2400" dirty="0" smtClean="0">
                <a:solidFill>
                  <a:srgbClr val="000000"/>
                </a:solidFill>
                <a:latin typeface="+mn-ea"/>
                <a:ea typeface="+mn-ea"/>
                <a:cs typeface="方正书宋_GBK"/>
              </a:rPr>
              <a:t>若两个直角三角形满足一个锐角相等或两组直角边成比例或斜边和一条直角边成比例，则这两个直角三角形相似</a:t>
            </a:r>
            <a:r>
              <a:rPr lang="en-US" altLang="zh-CN" sz="2400" i="1" dirty="0" smtClean="0">
                <a:solidFill>
                  <a:srgbClr val="000000"/>
                </a:solidFill>
                <a:latin typeface="+mn-ea"/>
                <a:ea typeface="+mn-ea"/>
                <a:cs typeface="宋体" panose="02010600030101010101" pitchFamily="2" charset="-122"/>
              </a:rPr>
              <a:t>.</a:t>
            </a:r>
            <a:endParaRPr lang="en-US" altLang="zh-CN" sz="2400" dirty="0" smtClean="0">
              <a:latin typeface="+mn-ea"/>
              <a:ea typeface="+mn-ea"/>
              <a:cs typeface="宋体" panose="02010600030101010101" pitchFamily="2" charset="-122"/>
            </a:endParaRPr>
          </a:p>
        </p:txBody>
      </p:sp>
      <p:sp>
        <p:nvSpPr>
          <p:cNvPr id="20482" name="Rectangle 2"/>
          <p:cNvSpPr>
            <a:spLocks noChangeArrowheads="1"/>
          </p:cNvSpPr>
          <p:nvPr/>
        </p:nvSpPr>
        <p:spPr bwMode="auto">
          <a:xfrm>
            <a:off x="395605" y="4106545"/>
            <a:ext cx="7212965" cy="19380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相似三角形的判定定理</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两角分别相等的两个三角形相似</a:t>
            </a:r>
            <a:r>
              <a:rPr kumimoji="0" lang="en-US" altLang="zh-CN" sz="2400" b="0"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4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直角三角形相似的判定方法</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一条直角边和斜边对应成比例的两个直角三角形相似</a:t>
            </a:r>
            <a:r>
              <a:rPr kumimoji="0" lang="en-US" altLang="zh-CN" sz="2400" b="0"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一个锐角相等或两边对应成比例的两个直角三角形相似</a:t>
            </a:r>
            <a:r>
              <a:rPr kumimoji="0" lang="en-US" altLang="zh-CN" sz="2400" b="0"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 </a:t>
            </a:r>
            <a:endParaRPr kumimoji="0" lang="en-US" altLang="zh-CN" sz="24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矩形 7"/>
          <p:cNvSpPr/>
          <p:nvPr/>
        </p:nvSpPr>
        <p:spPr>
          <a:xfrm>
            <a:off x="683568" y="3645024"/>
            <a:ext cx="1415772"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课堂小结</a:t>
            </a:r>
            <a:endParaRPr lang="zh-CN" altLang="en-US" sz="2400" b="1" dirty="0">
              <a:solidFill>
                <a:srgbClr val="FF0000"/>
              </a:solidFill>
            </a:endParaRPr>
          </a:p>
        </p:txBody>
      </p:sp>
      <p:sp>
        <p:nvSpPr>
          <p:cNvPr id="9" name="动作按钮: 第一张 8">
            <a:hlinkClick r:id="" action="ppaction://hlinkshowjump?jump=firstslide" highlightClick="1"/>
          </p:cNvPr>
          <p:cNvSpPr/>
          <p:nvPr/>
        </p:nvSpPr>
        <p:spPr>
          <a:xfrm>
            <a:off x="5795992" y="6126187"/>
            <a:ext cx="720080"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482"/>
                                        </p:tgtEl>
                                        <p:attrNameLst>
                                          <p:attrName>style.visibility</p:attrName>
                                        </p:attrNameLst>
                                      </p:cBhvr>
                                      <p:to>
                                        <p:strVal val="visible"/>
                                      </p:to>
                                    </p:set>
                                    <p:animEffect transition="in" filter="wipe(down)">
                                      <p:cBhvr>
                                        <p:cTn id="2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0482"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pSp>
        <p:nvGrpSpPr>
          <p:cNvPr id="1032" name="Group 9"/>
          <p:cNvGrpSpPr/>
          <p:nvPr/>
        </p:nvGrpSpPr>
        <p:grpSpPr bwMode="auto">
          <a:xfrm>
            <a:off x="5130393" y="278175"/>
            <a:ext cx="2483769" cy="1008062"/>
            <a:chOff x="-1951" y="453"/>
            <a:chExt cx="1682" cy="635"/>
          </a:xfrm>
        </p:grpSpPr>
        <p:pic>
          <p:nvPicPr>
            <p:cNvPr id="1033" name="Picture 10"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02" y="453"/>
              <a:ext cx="1633" cy="635"/>
            </a:xfrm>
            <a:prstGeom prst="rect">
              <a:avLst/>
            </a:prstGeom>
            <a:noFill/>
            <a:ln w="9525">
              <a:noFill/>
              <a:miter lim="800000"/>
              <a:headEnd/>
              <a:tailEnd/>
            </a:ln>
          </p:spPr>
        </p:pic>
        <p:sp>
          <p:nvSpPr>
            <p:cNvPr id="1034" name="Rectangle 2"/>
            <p:cNvSpPr txBox="1">
              <a:spLocks noChangeArrowheads="1"/>
            </p:cNvSpPr>
            <p:nvPr/>
          </p:nvSpPr>
          <p:spPr bwMode="auto">
            <a:xfrm>
              <a:off x="-1951" y="453"/>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dirty="0">
                  <a:solidFill>
                    <a:srgbClr val="CC0000"/>
                  </a:solidFill>
                  <a:ea typeface="黑体" panose="02010609060101010101" pitchFamily="2" charset="-122"/>
                </a:rPr>
                <a:t>检测反馈</a:t>
              </a:r>
              <a:endParaRPr lang="zh-CN" altLang="en-US" sz="3200" b="1" dirty="0">
                <a:solidFill>
                  <a:srgbClr val="CC0000"/>
                </a:solidFill>
                <a:ea typeface="黑体" panose="02010609060101010101" pitchFamily="2" charset="-122"/>
              </a:endParaRPr>
            </a:p>
          </p:txBody>
        </p:sp>
      </p:grpSp>
      <p:pic>
        <p:nvPicPr>
          <p:cNvPr id="32770" name="图片 481"/>
          <p:cNvPicPr>
            <a:picLocks noChangeAspect="1" noChangeArrowheads="1"/>
          </p:cNvPicPr>
          <p:nvPr/>
        </p:nvPicPr>
        <p:blipFill>
          <a:blip r:embed="rId3">
            <a:duotone>
              <a:prstClr val="black"/>
              <a:schemeClr val="accent6">
                <a:tint val="45000"/>
                <a:satMod val="400000"/>
              </a:schemeClr>
            </a:duotone>
          </a:blip>
          <a:srcRect/>
          <a:stretch>
            <a:fillRect/>
          </a:stretch>
        </p:blipFill>
        <p:spPr bwMode="auto">
          <a:xfrm>
            <a:off x="6429388" y="1285860"/>
            <a:ext cx="2395477" cy="1500198"/>
          </a:xfrm>
          <a:prstGeom prst="rect">
            <a:avLst/>
          </a:prstGeom>
          <a:noFill/>
          <a:ln w="9525">
            <a:noFill/>
            <a:miter lim="800000"/>
            <a:headEnd/>
            <a:tailEnd/>
          </a:ln>
        </p:spPr>
      </p:pic>
      <p:graphicFrame>
        <p:nvGraphicFramePr>
          <p:cNvPr id="32771" name="Object 3"/>
          <p:cNvGraphicFramePr>
            <a:graphicFrameLocks noChangeAspect="1"/>
          </p:cNvGraphicFramePr>
          <p:nvPr/>
        </p:nvGraphicFramePr>
        <p:xfrm>
          <a:off x="3500747" y="2812091"/>
          <a:ext cx="1244403" cy="714380"/>
        </p:xfrm>
        <a:graphic>
          <a:graphicData uri="http://schemas.openxmlformats.org/presentationml/2006/ole">
            <mc:AlternateContent xmlns:mc="http://schemas.openxmlformats.org/markup-compatibility/2006">
              <mc:Choice xmlns:v="urn:schemas-microsoft-com:vml" Requires="v">
                <p:oleObj spid="_x0000_s3073" name="Equation" r:id="rId4" imgW="16459200" imgH="9448800" progId="Equation.DSMT4">
                  <p:embed/>
                </p:oleObj>
              </mc:Choice>
              <mc:Fallback>
                <p:oleObj name="Equation" r:id="rId4" imgW="16459200" imgH="9448800" progId="Equation.DSMT4">
                  <p:embed/>
                  <p:pic>
                    <p:nvPicPr>
                      <p:cNvPr id="0" name="图片 3072"/>
                      <p:cNvPicPr>
                        <a:picLocks noChangeAspect="1"/>
                      </p:cNvPicPr>
                      <p:nvPr/>
                    </p:nvPicPr>
                    <p:blipFill>
                      <a:blip r:embed="rId5"/>
                      <a:stretch>
                        <a:fillRect/>
                      </a:stretch>
                    </p:blipFill>
                    <p:spPr>
                      <a:xfrm>
                        <a:off x="3500747" y="2812091"/>
                        <a:ext cx="1244403" cy="714380"/>
                      </a:xfrm>
                      <a:prstGeom prst="rect">
                        <a:avLst/>
                      </a:prstGeom>
                      <a:noFill/>
                      <a:ln w="9525">
                        <a:noFill/>
                      </a:ln>
                    </p:spPr>
                  </p:pic>
                </p:oleObj>
              </mc:Fallback>
            </mc:AlternateContent>
          </a:graphicData>
        </a:graphic>
      </p:graphicFrame>
      <p:graphicFrame>
        <p:nvGraphicFramePr>
          <p:cNvPr id="32772" name="Object 4"/>
          <p:cNvGraphicFramePr>
            <a:graphicFrameLocks noChangeAspect="1"/>
          </p:cNvGraphicFramePr>
          <p:nvPr/>
        </p:nvGraphicFramePr>
        <p:xfrm>
          <a:off x="1000417" y="2883529"/>
          <a:ext cx="1143008" cy="656172"/>
        </p:xfrm>
        <a:graphic>
          <a:graphicData uri="http://schemas.openxmlformats.org/presentationml/2006/ole">
            <mc:AlternateContent xmlns:mc="http://schemas.openxmlformats.org/markup-compatibility/2006">
              <mc:Choice xmlns:v="urn:schemas-microsoft-com:vml" Requires="v">
                <p:oleObj spid="_x0000_s3074" name="Equation" r:id="rId6" imgW="16459200" imgH="9448800" progId="Equation.DSMT4">
                  <p:embed/>
                </p:oleObj>
              </mc:Choice>
              <mc:Fallback>
                <p:oleObj name="Equation" r:id="rId6" imgW="16459200" imgH="9448800" progId="Equation.DSMT4">
                  <p:embed/>
                  <p:pic>
                    <p:nvPicPr>
                      <p:cNvPr id="0" name="图片 3073"/>
                      <p:cNvPicPr>
                        <a:picLocks noChangeAspect="1"/>
                      </p:cNvPicPr>
                      <p:nvPr/>
                    </p:nvPicPr>
                    <p:blipFill>
                      <a:blip r:embed="rId7"/>
                      <a:stretch>
                        <a:fillRect/>
                      </a:stretch>
                    </p:blipFill>
                    <p:spPr>
                      <a:xfrm>
                        <a:off x="1000417" y="2883529"/>
                        <a:ext cx="1143008" cy="656172"/>
                      </a:xfrm>
                      <a:prstGeom prst="rect">
                        <a:avLst/>
                      </a:prstGeom>
                      <a:noFill/>
                      <a:ln w="9525">
                        <a:noFill/>
                      </a:ln>
                    </p:spPr>
                  </p:pic>
                </p:oleObj>
              </mc:Fallback>
            </mc:AlternateContent>
          </a:graphicData>
        </a:graphic>
      </p:graphicFrame>
      <p:graphicFrame>
        <p:nvGraphicFramePr>
          <p:cNvPr id="32773" name="Object 5"/>
          <p:cNvGraphicFramePr>
            <a:graphicFrameLocks noChangeAspect="1"/>
          </p:cNvGraphicFramePr>
          <p:nvPr/>
        </p:nvGraphicFramePr>
        <p:xfrm>
          <a:off x="1643042" y="5143512"/>
          <a:ext cx="1000132" cy="574150"/>
        </p:xfrm>
        <a:graphic>
          <a:graphicData uri="http://schemas.openxmlformats.org/presentationml/2006/ole">
            <mc:AlternateContent xmlns:mc="http://schemas.openxmlformats.org/markup-compatibility/2006">
              <mc:Choice xmlns:v="urn:schemas-microsoft-com:vml" Requires="v">
                <p:oleObj spid="_x0000_s3075" name="Equation" r:id="rId8" imgW="16459200" imgH="9448800" progId="Equation.DSMT4">
                  <p:embed/>
                </p:oleObj>
              </mc:Choice>
              <mc:Fallback>
                <p:oleObj name="Equation" r:id="rId8" imgW="16459200" imgH="9448800" progId="Equation.DSMT4">
                  <p:embed/>
                  <p:pic>
                    <p:nvPicPr>
                      <p:cNvPr id="0" name="图片 3074"/>
                      <p:cNvPicPr>
                        <a:picLocks noChangeAspect="1"/>
                      </p:cNvPicPr>
                      <p:nvPr/>
                    </p:nvPicPr>
                    <p:blipFill>
                      <a:blip r:embed="rId9"/>
                      <a:stretch>
                        <a:fillRect/>
                      </a:stretch>
                    </p:blipFill>
                    <p:spPr>
                      <a:xfrm>
                        <a:off x="1643042" y="5143512"/>
                        <a:ext cx="1000132" cy="574150"/>
                      </a:xfrm>
                      <a:prstGeom prst="rect">
                        <a:avLst/>
                      </a:prstGeom>
                      <a:noFill/>
                      <a:ln w="9525">
                        <a:noFill/>
                      </a:ln>
                    </p:spPr>
                  </p:pic>
                </p:oleObj>
              </mc:Fallback>
            </mc:AlternateContent>
          </a:graphicData>
        </a:graphic>
      </p:graphicFrame>
      <p:graphicFrame>
        <p:nvGraphicFramePr>
          <p:cNvPr id="32774" name="Object 6"/>
          <p:cNvGraphicFramePr>
            <a:graphicFrameLocks noChangeAspect="1"/>
          </p:cNvGraphicFramePr>
          <p:nvPr/>
        </p:nvGraphicFramePr>
        <p:xfrm>
          <a:off x="2500298" y="5715016"/>
          <a:ext cx="871538" cy="500062"/>
        </p:xfrm>
        <a:graphic>
          <a:graphicData uri="http://schemas.openxmlformats.org/presentationml/2006/ole">
            <mc:AlternateContent xmlns:mc="http://schemas.openxmlformats.org/markup-compatibility/2006">
              <mc:Choice xmlns:v="urn:schemas-microsoft-com:vml" Requires="v">
                <p:oleObj spid="_x0000_s3076" name="Equation" r:id="rId10" imgW="16459200" imgH="9448800" progId="Equation.DSMT4">
                  <p:embed/>
                </p:oleObj>
              </mc:Choice>
              <mc:Fallback>
                <p:oleObj name="Equation" r:id="rId10" imgW="16459200" imgH="9448800" progId="Equation.DSMT4">
                  <p:embed/>
                  <p:pic>
                    <p:nvPicPr>
                      <p:cNvPr id="0" name="图片 3075"/>
                      <p:cNvPicPr>
                        <a:picLocks noChangeAspect="1"/>
                      </p:cNvPicPr>
                      <p:nvPr/>
                    </p:nvPicPr>
                    <p:blipFill>
                      <a:blip r:embed="rId11"/>
                      <a:stretch>
                        <a:fillRect/>
                      </a:stretch>
                    </p:blipFill>
                    <p:spPr>
                      <a:xfrm>
                        <a:off x="2500298" y="5715016"/>
                        <a:ext cx="871538" cy="500062"/>
                      </a:xfrm>
                      <a:prstGeom prst="rect">
                        <a:avLst/>
                      </a:prstGeom>
                      <a:noFill/>
                      <a:ln w="9525">
                        <a:noFill/>
                      </a:ln>
                    </p:spPr>
                  </p:pic>
                </p:oleObj>
              </mc:Fallback>
            </mc:AlternateContent>
          </a:graphicData>
        </a:graphic>
      </p:graphicFrame>
      <p:sp>
        <p:nvSpPr>
          <p:cNvPr id="32775" name="Rectangle 7"/>
          <p:cNvSpPr>
            <a:spLocks noChangeArrowheads="1"/>
          </p:cNvSpPr>
          <p:nvPr/>
        </p:nvSpPr>
        <p:spPr bwMode="auto">
          <a:xfrm>
            <a:off x="286037" y="1169017"/>
            <a:ext cx="6000792"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如图所示，已知</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，则不一定能使</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ADE</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的条件是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CAE</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2776" name="Rectangle 8"/>
          <p:cNvSpPr>
            <a:spLocks noChangeArrowheads="1"/>
          </p:cNvSpPr>
          <p:nvPr/>
        </p:nvSpPr>
        <p:spPr bwMode="auto">
          <a:xfrm>
            <a:off x="285720" y="3357562"/>
            <a:ext cx="842968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解析</a:t>
            </a:r>
            <a:r>
              <a:rPr kumimoji="0" lang="en-US" altLang="zh-CN" sz="2400" b="0"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由题意得</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E</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，若添加</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BAD</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CAE</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，则可得</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利用两角法可判定</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错误</a:t>
            </a:r>
            <a:r>
              <a:rPr kumimoji="0" lang="en-US" altLang="zh-CN"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a:t>
            </a:r>
            <a:r>
              <a:rPr kumimoji="0" lang="zh-CN" altLang="en-US" sz="24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若添加</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，利用两角法可判定△</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错误</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若添加      </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利用</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两边及夹角法可判定△</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错误</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若添加        </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不能</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判定△</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ADE.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故选</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13" name="矩形 12"/>
          <p:cNvSpPr/>
          <p:nvPr/>
        </p:nvSpPr>
        <p:spPr>
          <a:xfrm>
            <a:off x="4572317" y="1740521"/>
            <a:ext cx="501072" cy="470525"/>
          </a:xfrm>
          <a:prstGeom prst="rect">
            <a:avLst/>
          </a:prstGeom>
        </p:spPr>
        <p:txBody>
          <a:bodyPr wrap="square">
            <a:spAutoFit/>
          </a:bodyPr>
          <a:lstStyle/>
          <a:p>
            <a:r>
              <a:rPr lang="en-US" altLang="zh-CN" sz="2400" dirty="0" smtClean="0">
                <a:solidFill>
                  <a:srgbClr val="FF0000"/>
                </a:solidFill>
                <a:latin typeface="Times New Roman" panose="02020603050405020304" pitchFamily="18" charset="0"/>
                <a:ea typeface="楷体_GB2312" pitchFamily="49" charset="-122"/>
                <a:cs typeface="Times New Roman" panose="02020603050405020304" pitchFamily="18" charset="0"/>
              </a:rPr>
              <a:t>D</a:t>
            </a:r>
            <a:endParaRPr lang="zh-CN" altLang="en-US" sz="3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wipe(down)">
                                      <p:cBhvr>
                                        <p:cTn id="7" dur="500"/>
                                        <p:tgtEl>
                                          <p:spTgt spid="32773"/>
                                        </p:tgtEl>
                                      </p:cBhvr>
                                    </p:animEffect>
                                  </p:childTnLst>
                                </p:cTn>
                              </p:par>
                              <p:par>
                                <p:cTn id="8" presetID="22" presetClass="entr" presetSubtype="4" fill="hold" nodeType="withEffect">
                                  <p:stCondLst>
                                    <p:cond delay="0"/>
                                  </p:stCondLst>
                                  <p:childTnLst>
                                    <p:set>
                                      <p:cBhvr>
                                        <p:cTn id="9" dur="1" fill="hold">
                                          <p:stCondLst>
                                            <p:cond delay="0"/>
                                          </p:stCondLst>
                                        </p:cTn>
                                        <p:tgtEl>
                                          <p:spTgt spid="32774"/>
                                        </p:tgtEl>
                                        <p:attrNameLst>
                                          <p:attrName>style.visibility</p:attrName>
                                        </p:attrNameLst>
                                      </p:cBhvr>
                                      <p:to>
                                        <p:strVal val="visible"/>
                                      </p:to>
                                    </p:set>
                                    <p:animEffect transition="in" filter="wipe(down)">
                                      <p:cBhvr>
                                        <p:cTn id="10" dur="500"/>
                                        <p:tgtEl>
                                          <p:spTgt spid="3277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2776"/>
                                        </p:tgtEl>
                                        <p:attrNameLst>
                                          <p:attrName>style.visibility</p:attrName>
                                        </p:attrNameLst>
                                      </p:cBhvr>
                                      <p:to>
                                        <p:strVal val="visible"/>
                                      </p:to>
                                    </p:set>
                                    <p:animEffect transition="in" filter="wipe(down)">
                                      <p:cBhvr>
                                        <p:cTn id="13" dur="500"/>
                                        <p:tgtEl>
                                          <p:spTgt spid="3277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6" grpId="0" bldLvl="0" animBg="1"/>
      <p:bldP spid="13"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2836</Words>
  <Application>WPS 演示</Application>
  <PresentationFormat>宽屏</PresentationFormat>
  <Paragraphs>154</Paragraphs>
  <Slides>14</Slides>
  <Notes>0</Notes>
  <HiddenSlides>0</HiddenSlides>
  <MMClips>0</MMClips>
  <ScaleCrop>false</ScaleCrop>
  <HeadingPairs>
    <vt:vector size="8" baseType="variant">
      <vt:variant>
        <vt:lpstr>已用的字体</vt:lpstr>
      </vt:variant>
      <vt:variant>
        <vt:i4>20</vt:i4>
      </vt:variant>
      <vt:variant>
        <vt:lpstr>主题</vt:lpstr>
      </vt:variant>
      <vt:variant>
        <vt:i4>3</vt:i4>
      </vt:variant>
      <vt:variant>
        <vt:lpstr>嵌入 OLE 服务器</vt:lpstr>
      </vt:variant>
      <vt:variant>
        <vt:i4>22</vt:i4>
      </vt:variant>
      <vt:variant>
        <vt:lpstr>幻灯片标题</vt:lpstr>
      </vt:variant>
      <vt:variant>
        <vt:i4>14</vt:i4>
      </vt:variant>
    </vt:vector>
  </HeadingPairs>
  <TitlesOfParts>
    <vt:vector size="59" baseType="lpstr">
      <vt:lpstr>Arial</vt:lpstr>
      <vt:lpstr>宋体</vt:lpstr>
      <vt:lpstr>Wingdings</vt:lpstr>
      <vt:lpstr>Calibri</vt:lpstr>
      <vt:lpstr>楷体_GB2312</vt:lpstr>
      <vt:lpstr>新宋体</vt:lpstr>
      <vt:lpstr>楷体</vt:lpstr>
      <vt:lpstr>黑体</vt:lpstr>
      <vt:lpstr>方正书宋_GBK</vt:lpstr>
      <vt:lpstr>Arial Unicode MS</vt:lpstr>
      <vt:lpstr>Times New Roman</vt:lpstr>
      <vt:lpstr>方正黑体_GBK</vt:lpstr>
      <vt:lpstr>方正楷体_GBK</vt:lpstr>
      <vt:lpstr>方正书宋_GBK</vt:lpstr>
      <vt:lpstr>隶书</vt:lpstr>
      <vt:lpstr>Arial</vt:lpstr>
      <vt:lpstr>NEU-B6-S92</vt:lpstr>
      <vt:lpstr>NEU-BZ-S92</vt:lpstr>
      <vt:lpstr>微软雅黑</vt:lpstr>
      <vt:lpstr>Segoe Print</vt:lpstr>
      <vt:lpstr>1_Office 主题</vt:lpstr>
      <vt:lpstr>2_Office 主题</vt:lpstr>
      <vt:lpstr>3_Office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dc:creator>
  <cp:lastModifiedBy>lenovop</cp:lastModifiedBy>
  <cp:revision>5</cp:revision>
  <dcterms:created xsi:type="dcterms:W3CDTF">2020-09-09T03:32:00Z</dcterms:created>
  <dcterms:modified xsi:type="dcterms:W3CDTF">2020-10-09T03:41:24Z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