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tiff" ContentType="image/tiff"/>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 id="2147483659" r:id="rId4"/>
  </p:sldMasterIdLst>
  <p:notesMasterIdLst>
    <p:notesMasterId r:id="rId19"/>
  </p:notesMasterIdLst>
  <p:sldIdLst>
    <p:sldId id="270" r:id="rId5"/>
    <p:sldId id="257" r:id="rId6"/>
    <p:sldId id="258" r:id="rId7"/>
    <p:sldId id="259" r:id="rId8"/>
    <p:sldId id="260" r:id="rId9"/>
    <p:sldId id="261" r:id="rId10"/>
    <p:sldId id="262" r:id="rId11"/>
    <p:sldId id="263" r:id="rId12"/>
    <p:sldId id="264" r:id="rId13"/>
    <p:sldId id="265" r:id="rId14"/>
    <p:sldId id="266" r:id="rId15"/>
    <p:sldId id="267" r:id="rId16"/>
    <p:sldId id="268" r:id="rId17"/>
    <p:sldId id="271" r:id="rId1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7" name="页脚占位符 6"/>
          <p:cNvSpPr>
            <a:spLocks noGrp="1"/>
          </p:cNvSpPr>
          <p:nvPr>
            <p:ph type="ftr" sz="quarter" idx="11"/>
          </p:nvPr>
        </p:nvSpPr>
        <p:spPr>
          <a:xfrm>
            <a:off x="3124200" y="6245225"/>
            <a:ext cx="2895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8" name="灯片编号占位符 7"/>
          <p:cNvSpPr>
            <a:spLocks noGrp="1"/>
          </p:cNvSpPr>
          <p:nvPr>
            <p:ph type="sldNum" sz="quarter" idx="12"/>
          </p:nvPr>
        </p:nvSpPr>
        <p:spPr>
          <a:xfrm>
            <a:off x="6553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fld id="{416B3185-152A-4D21-A480-52B16A24AC90}" type="slidenum">
              <a:rPr lang="en-US" altLang="zh-CN"/>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图文框 1"/>
          <p:cNvSpPr/>
          <p:nvPr userDrawn="1"/>
        </p:nvSpPr>
        <p:spPr>
          <a:xfrm>
            <a:off x="0" y="0"/>
            <a:ext cx="9144000" cy="6858000"/>
          </a:xfrm>
          <a:prstGeom prst="frame">
            <a:avLst>
              <a:gd name="adj1" fmla="val 1421"/>
            </a:avLst>
          </a:prstGeom>
          <a:solidFill>
            <a:schemeClr val="accent3">
              <a:lumMod val="75000"/>
            </a:schemeClr>
          </a:solidFill>
          <a:ln w="19050"/>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1.jpeg"/><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9" cstate="print"/>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B050">
            <a:alpha val="18000"/>
          </a:srgbClr>
        </a:solidFill>
        <a:effectLst/>
      </p:bgPr>
    </p:bg>
    <p:spTree>
      <p:nvGrpSpPr>
        <p:cNvPr id="1" name=""/>
        <p:cNvGrpSpPr/>
        <p:nvPr/>
      </p:nvGrpSpPr>
      <p:grpSpPr>
        <a:xfrm>
          <a:off x="0" y="0"/>
          <a:ext cx="0" cy="0"/>
          <a:chOff x="0" y="0"/>
          <a:chExt cx="0" cy="0"/>
        </a:xfrm>
      </p:grpSpPr>
      <p:sp>
        <p:nvSpPr>
          <p:cNvPr id="2" name="图文框 1"/>
          <p:cNvSpPr/>
          <p:nvPr userDrawn="1"/>
        </p:nvSpPr>
        <p:spPr>
          <a:xfrm>
            <a:off x="0" y="0"/>
            <a:ext cx="9144000" cy="6858000"/>
          </a:xfrm>
          <a:prstGeom prst="frame">
            <a:avLst>
              <a:gd name="adj1" fmla="val 1421"/>
            </a:avLst>
          </a:prstGeom>
          <a:solidFill>
            <a:schemeClr val="accent3">
              <a:lumMod val="75000"/>
            </a:schemeClr>
          </a:solidFill>
          <a:ln w="19050"/>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solidFill>
                <a:schemeClr val="tx1"/>
              </a:solidFill>
            </a:endParaRPr>
          </a:p>
        </p:txBody>
      </p:sp>
    </p:spTree>
  </p:cSld>
  <p:clrMap bg1="lt1" tx1="dk1" bg2="lt2" tx2="dk2" accent1="accent1" accent2="accent2" accent3="accent3" accent4="accent4" accent5="accent5" accent6="accent6" hlink="hlink" folHlink="folHlink"/>
  <p:sldLayoutIdLst>
    <p:sldLayoutId id="2147483658"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0B050">
            <a:alpha val="18000"/>
          </a:srgb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tiff"/></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21.pn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oleObject" Target="../embeddings/oleObject5.bin"/><Relationship Id="rId7" Type="http://schemas.openxmlformats.org/officeDocument/2006/relationships/image" Target="../media/image25.wmf"/><Relationship Id="rId6" Type="http://schemas.openxmlformats.org/officeDocument/2006/relationships/oleObject" Target="../embeddings/oleObject4.bin"/><Relationship Id="rId5" Type="http://schemas.openxmlformats.org/officeDocument/2006/relationships/image" Target="../media/image24.wmf"/><Relationship Id="rId4" Type="http://schemas.openxmlformats.org/officeDocument/2006/relationships/oleObject" Target="../embeddings/oleObject3.bin"/><Relationship Id="rId3" Type="http://schemas.openxmlformats.org/officeDocument/2006/relationships/image" Target="../media/image23.png"/><Relationship Id="rId2" Type="http://schemas.openxmlformats.org/officeDocument/2006/relationships/image" Target="../media/image22.png"/><Relationship Id="rId13" Type="http://schemas.openxmlformats.org/officeDocument/2006/relationships/vmlDrawing" Target="../drawings/vmlDrawing2.vml"/><Relationship Id="rId12" Type="http://schemas.openxmlformats.org/officeDocument/2006/relationships/slideLayout" Target="../slideLayouts/slideLayout2.xml"/><Relationship Id="rId11" Type="http://schemas.openxmlformats.org/officeDocument/2006/relationships/image" Target="../media/image9.png"/><Relationship Id="rId10" Type="http://schemas.openxmlformats.org/officeDocument/2006/relationships/image" Target="../media/image8.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0.xml"/><Relationship Id="rId2" Type="http://schemas.openxmlformats.org/officeDocument/2006/relationships/image" Target="../media/image27.png"/><Relationship Id="rId1" Type="http://schemas.openxmlformats.org/officeDocument/2006/relationships/image" Target="../media/image26.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jpe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13.png"/><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20.png"/><Relationship Id="rId5" Type="http://schemas.openxmlformats.org/officeDocument/2006/relationships/image" Target="../media/image19.wmf"/><Relationship Id="rId4" Type="http://schemas.openxmlformats.org/officeDocument/2006/relationships/oleObject" Target="../embeddings/oleObject2.bin"/><Relationship Id="rId3" Type="http://schemas.openxmlformats.org/officeDocument/2006/relationships/image" Target="../media/image18.wmf"/><Relationship Id="rId2" Type="http://schemas.openxmlformats.org/officeDocument/2006/relationships/oleObject" Target="../embeddings/oleObject1.bin"/><Relationship Id="rId11" Type="http://schemas.openxmlformats.org/officeDocument/2006/relationships/vmlDrawing" Target="../drawings/vmlDrawing1.vml"/><Relationship Id="rId10" Type="http://schemas.openxmlformats.org/officeDocument/2006/relationships/slideLayout" Target="../slideLayouts/slideLayout8.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7236296" y="3717032"/>
            <a:ext cx="770384" cy="672075"/>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2800" b="1" smtClean="0"/>
              <a:t>人</a:t>
            </a:r>
            <a:endParaRPr lang="zh-CN" altLang="en-US" sz="2800" b="1" dirty="0"/>
          </a:p>
        </p:txBody>
      </p:sp>
      <p:sp>
        <p:nvSpPr>
          <p:cNvPr id="13" name="TextBox 12"/>
          <p:cNvSpPr txBox="1"/>
          <p:nvPr/>
        </p:nvSpPr>
        <p:spPr>
          <a:xfrm>
            <a:off x="6494513" y="3813043"/>
            <a:ext cx="881973" cy="369332"/>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wrap="none" rtlCol="0">
            <a:spAutoFit/>
          </a:bodyPr>
          <a:lstStyle/>
          <a:p>
            <a:r>
              <a:rPr lang="zh-CN" altLang="en-US" b="1" dirty="0" smtClean="0">
                <a:solidFill>
                  <a:schemeClr val="accent6">
                    <a:lumMod val="75000"/>
                  </a:schemeClr>
                </a:solidFill>
              </a:rPr>
              <a:t>新课标</a:t>
            </a:r>
            <a:endParaRPr lang="zh-CN" altLang="en-US" b="1" dirty="0">
              <a:solidFill>
                <a:schemeClr val="accent6">
                  <a:lumMod val="75000"/>
                </a:schemeClr>
              </a:solidFill>
            </a:endParaRPr>
          </a:p>
        </p:txBody>
      </p:sp>
      <p:sp>
        <p:nvSpPr>
          <p:cNvPr id="15" name="椭圆 14"/>
          <p:cNvSpPr/>
          <p:nvPr/>
        </p:nvSpPr>
        <p:spPr>
          <a:xfrm>
            <a:off x="4283968" y="4965171"/>
            <a:ext cx="1130424" cy="1027179"/>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400" b="1" dirty="0">
                <a:latin typeface="+mn-ea"/>
              </a:rPr>
              <a:t>数学</a:t>
            </a:r>
            <a:endParaRPr lang="zh-CN" altLang="en-US" sz="2400" b="1" dirty="0">
              <a:latin typeface="+mn-ea"/>
            </a:endParaRPr>
          </a:p>
        </p:txBody>
      </p:sp>
      <p:sp>
        <p:nvSpPr>
          <p:cNvPr id="16" name="TextBox 15"/>
          <p:cNvSpPr txBox="1"/>
          <p:nvPr/>
        </p:nvSpPr>
        <p:spPr>
          <a:xfrm>
            <a:off x="5724128" y="4965172"/>
            <a:ext cx="1282723" cy="769441"/>
          </a:xfrm>
          <a:prstGeom prst="rect">
            <a:avLst/>
          </a:prstGeom>
          <a:noFill/>
        </p:spPr>
        <p:txBody>
          <a:bodyPr wrap="none" rtlCol="0">
            <a:spAutoFit/>
          </a:bodyPr>
          <a:lstStyle/>
          <a:p>
            <a:r>
              <a:rPr lang="en-US" altLang="zh-CN" sz="4400" b="1" dirty="0" smtClean="0">
                <a:latin typeface="+mn-ea"/>
              </a:rPr>
              <a:t>9</a:t>
            </a:r>
            <a:r>
              <a:rPr lang="zh-CN" altLang="en-US" b="1" dirty="0" smtClean="0">
                <a:latin typeface="+mn-ea"/>
              </a:rPr>
              <a:t>年级</a:t>
            </a:r>
            <a:r>
              <a:rPr lang="en-US" altLang="zh-CN" b="1" dirty="0" smtClean="0">
                <a:latin typeface="+mn-ea"/>
              </a:rPr>
              <a:t>/</a:t>
            </a:r>
            <a:r>
              <a:rPr lang="zh-CN" altLang="en-US" b="1" dirty="0" smtClean="0">
                <a:latin typeface="+mn-ea"/>
              </a:rPr>
              <a:t>下</a:t>
            </a:r>
            <a:endParaRPr lang="zh-CN" altLang="en-US" b="1" dirty="0">
              <a:latin typeface="+mn-ea"/>
            </a:endParaRPr>
          </a:p>
        </p:txBody>
      </p:sp>
      <p:pic>
        <p:nvPicPr>
          <p:cNvPr id="18" name="图片 17" descr="梓耕教育LOGO.TIF"/>
          <p:cNvPicPr>
            <a:picLocks noChangeAspect="1"/>
          </p:cNvPicPr>
          <p:nvPr/>
        </p:nvPicPr>
        <p:blipFill>
          <a:blip r:embed="rId1" cstate="print">
            <a:clrChange>
              <a:clrFrom>
                <a:srgbClr val="FFFFFE"/>
              </a:clrFrom>
              <a:clrTo>
                <a:srgbClr val="FFFFFE">
                  <a:alpha val="0"/>
                </a:srgbClr>
              </a:clrTo>
            </a:clrChange>
          </a:blip>
          <a:stretch>
            <a:fillRect/>
          </a:stretch>
        </p:blipFill>
        <p:spPr>
          <a:xfrm>
            <a:off x="8028384" y="260648"/>
            <a:ext cx="971600" cy="715088"/>
          </a:xfrm>
          <a:prstGeom prst="rect">
            <a:avLst/>
          </a:prstGeom>
        </p:spPr>
      </p:pic>
      <p:pic>
        <p:nvPicPr>
          <p:cNvPr id="20" name="图片 19"/>
          <p:cNvPicPr>
            <a:picLocks noChangeAspect="1"/>
          </p:cNvPicPr>
          <p:nvPr/>
        </p:nvPicPr>
        <p:blipFill rotWithShape="1">
          <a:blip r:embed="rId2">
            <a:extLst>
              <a:ext uri="{28A0092B-C50C-407E-A947-70E740481C1C}">
                <a14:useLocalDpi xmlns:a14="http://schemas.microsoft.com/office/drawing/2010/main" val="0"/>
              </a:ext>
            </a:extLst>
          </a:blip>
          <a:srcRect r="52080"/>
          <a:stretch>
            <a:fillRect/>
          </a:stretch>
        </p:blipFill>
        <p:spPr>
          <a:xfrm>
            <a:off x="71406" y="761981"/>
            <a:ext cx="3624794" cy="5673152"/>
          </a:xfrm>
          <a:prstGeom prst="rect">
            <a:avLst/>
          </a:prstGeom>
          <a:effectLst>
            <a:outerShdw blurRad="50800" dist="38100" dir="5400000" sx="101000" sy="101000" algn="t" rotWithShape="0">
              <a:prstClr val="black">
                <a:alpha val="40000"/>
              </a:prstClr>
            </a:outerShdw>
          </a:effectLst>
        </p:spPr>
      </p:pic>
      <p:pic>
        <p:nvPicPr>
          <p:cNvPr id="12" name="图片 11" descr="图片6.png"/>
          <p:cNvPicPr>
            <a:picLocks noChangeAspect="1"/>
          </p:cNvPicPr>
          <p:nvPr/>
        </p:nvPicPr>
        <p:blipFill>
          <a:blip r:embed="rId3"/>
          <a:stretch>
            <a:fillRect/>
          </a:stretch>
        </p:blipFill>
        <p:spPr>
          <a:xfrm>
            <a:off x="3214678" y="1142984"/>
            <a:ext cx="5620048" cy="2129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000100" y="4500570"/>
            <a:ext cx="5500726" cy="132343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中心投影的应用</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①</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根据点光源下两种或两种以上物体及影子的情况判断点光源的位置</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②</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已知点光源的位置，可以画物体在点光源下的影子</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3" name="矩形 2"/>
          <p:cNvSpPr/>
          <p:nvPr/>
        </p:nvSpPr>
        <p:spPr>
          <a:xfrm>
            <a:off x="928662" y="285728"/>
            <a:ext cx="1723549" cy="461665"/>
          </a:xfrm>
          <a:prstGeom prst="rect">
            <a:avLst/>
          </a:prstGeom>
        </p:spPr>
        <p:txBody>
          <a:bodyPr wrap="none">
            <a:spAutoFit/>
          </a:bodyPr>
          <a:lstStyle/>
          <a:p>
            <a:r>
              <a:rPr lang="en-US" altLang="zh-CN" sz="2400" b="1" dirty="0" smtClean="0">
                <a:solidFill>
                  <a:srgbClr val="FF00FF"/>
                </a:solidFill>
                <a:latin typeface="宋体" panose="02010600030101010101" pitchFamily="2" charset="-122"/>
                <a:ea typeface="宋体" panose="02010600030101010101" pitchFamily="2" charset="-122"/>
                <a:cs typeface="方正黑体_GBK"/>
              </a:rPr>
              <a:t>[</a:t>
            </a:r>
            <a:r>
              <a:rPr lang="zh-CN" altLang="en-US" sz="2400" b="1" dirty="0" smtClean="0">
                <a:solidFill>
                  <a:srgbClr val="FF00FF"/>
                </a:solidFill>
                <a:latin typeface="宋体" panose="02010600030101010101" pitchFamily="2" charset="-122"/>
                <a:ea typeface="宋体" panose="02010600030101010101" pitchFamily="2" charset="-122"/>
                <a:cs typeface="方正黑体_GBK"/>
              </a:rPr>
              <a:t>知识拓展</a:t>
            </a:r>
            <a:r>
              <a:rPr lang="en-US" altLang="zh-CN" sz="2400" b="1" dirty="0" smtClean="0">
                <a:solidFill>
                  <a:srgbClr val="FF00FF"/>
                </a:solidFill>
                <a:latin typeface="宋体" panose="02010600030101010101" pitchFamily="2" charset="-122"/>
                <a:ea typeface="宋体" panose="02010600030101010101" pitchFamily="2" charset="-122"/>
                <a:cs typeface="方正黑体_GBK"/>
              </a:rPr>
              <a:t>]</a:t>
            </a:r>
            <a:endParaRPr lang="zh-CN" altLang="en-US" sz="2400" b="1" dirty="0"/>
          </a:p>
        </p:txBody>
      </p:sp>
      <p:sp>
        <p:nvSpPr>
          <p:cNvPr id="4" name="矩形 3"/>
          <p:cNvSpPr/>
          <p:nvPr/>
        </p:nvSpPr>
        <p:spPr>
          <a:xfrm>
            <a:off x="1071538" y="785794"/>
            <a:ext cx="5595962" cy="707886"/>
          </a:xfrm>
          <a:prstGeom prst="rect">
            <a:avLst/>
          </a:prstGeom>
        </p:spPr>
        <p:txBody>
          <a:bodyPr wrap="square">
            <a:spAutoFit/>
          </a:bodyPr>
          <a:lstStyle/>
          <a:p>
            <a:pPr lvl="0"/>
            <a:r>
              <a:rPr lang="en-US" altLang="zh-CN" sz="2000" dirty="0" smtClean="0">
                <a:solidFill>
                  <a:srgbClr val="000000"/>
                </a:solidFill>
                <a:latin typeface="宋体" panose="02010600030101010101" pitchFamily="2" charset="-122"/>
                <a:ea typeface="宋体" panose="02010600030101010101" pitchFamily="2" charset="-122"/>
                <a:cs typeface="方正书宋_GBK"/>
              </a:rPr>
              <a:t>(</a:t>
            </a:r>
            <a:r>
              <a:rPr lang="en-US" altLang="zh-CN" sz="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000" dirty="0" smtClean="0">
                <a:solidFill>
                  <a:srgbClr val="000000"/>
                </a:solidFill>
                <a:latin typeface="宋体" panose="02010600030101010101" pitchFamily="2" charset="-122"/>
                <a:ea typeface="宋体" panose="02010600030101010101" pitchFamily="2" charset="-122"/>
                <a:cs typeface="方正书宋_GBK"/>
              </a:rPr>
              <a:t>)</a:t>
            </a:r>
            <a:r>
              <a:rPr lang="zh-CN" altLang="en-US" sz="2000" dirty="0" smtClean="0">
                <a:solidFill>
                  <a:srgbClr val="000000"/>
                </a:solidFill>
                <a:latin typeface="宋体" panose="02010600030101010101" pitchFamily="2" charset="-122"/>
                <a:ea typeface="宋体" panose="02010600030101010101" pitchFamily="2" charset="-122"/>
                <a:cs typeface="方正书宋_GBK"/>
              </a:rPr>
              <a:t>光线移动时，物体影子的大小、方向也随着变化，物体的形状与影子的形状有密切的联系</a:t>
            </a:r>
            <a:r>
              <a:rPr lang="en-US" altLang="zh-CN" sz="2000" i="1" dirty="0" smtClean="0">
                <a:solidFill>
                  <a:srgbClr val="000000"/>
                </a:solidFill>
                <a:latin typeface="宋体" panose="02010600030101010101" pitchFamily="2" charset="-122"/>
                <a:ea typeface="宋体" panose="02010600030101010101" pitchFamily="2" charset="-122"/>
              </a:rPr>
              <a:t>.</a:t>
            </a:r>
            <a:endParaRPr lang="en-US" altLang="zh-CN" sz="2000" dirty="0" smtClean="0">
              <a:solidFill>
                <a:prstClr val="black"/>
              </a:solidFill>
              <a:latin typeface="Arial" panose="020B0604020202020204" pitchFamily="34" charset="0"/>
              <a:ea typeface="宋体" panose="02010600030101010101" pitchFamily="2" charset="-122"/>
            </a:endParaRPr>
          </a:p>
        </p:txBody>
      </p:sp>
      <p:sp>
        <p:nvSpPr>
          <p:cNvPr id="5" name="矩形 4"/>
          <p:cNvSpPr/>
          <p:nvPr/>
        </p:nvSpPr>
        <p:spPr>
          <a:xfrm>
            <a:off x="1071538" y="1714488"/>
            <a:ext cx="5464189" cy="707886"/>
          </a:xfrm>
          <a:prstGeom prst="rect">
            <a:avLst/>
          </a:prstGeom>
        </p:spPr>
        <p:txBody>
          <a:bodyPr wrap="square">
            <a:spAutoFit/>
          </a:bodyPr>
          <a:lstStyle/>
          <a:p>
            <a:r>
              <a:rPr lang="en-US" altLang="zh-CN" sz="2000" dirty="0" smtClean="0">
                <a:solidFill>
                  <a:srgbClr val="000000"/>
                </a:solidFill>
                <a:latin typeface="宋体" panose="02010600030101010101" pitchFamily="2" charset="-122"/>
                <a:ea typeface="宋体" panose="02010600030101010101" pitchFamily="2" charset="-122"/>
                <a:cs typeface="方正书宋_GBK"/>
              </a:rPr>
              <a:t>(</a:t>
            </a:r>
            <a:r>
              <a:rPr lang="en-US" altLang="zh-CN" sz="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000" dirty="0" smtClean="0">
                <a:solidFill>
                  <a:srgbClr val="000000"/>
                </a:solidFill>
                <a:latin typeface="宋体" panose="02010600030101010101" pitchFamily="2" charset="-122"/>
                <a:ea typeface="宋体" panose="02010600030101010101" pitchFamily="2" charset="-122"/>
                <a:cs typeface="方正书宋_GBK"/>
              </a:rPr>
              <a:t>)</a:t>
            </a:r>
            <a:r>
              <a:rPr lang="zh-CN" altLang="en-US" sz="2000" dirty="0" smtClean="0">
                <a:solidFill>
                  <a:srgbClr val="000000"/>
                </a:solidFill>
                <a:latin typeface="宋体" panose="02010600030101010101" pitchFamily="2" charset="-122"/>
                <a:ea typeface="宋体" panose="02010600030101010101" pitchFamily="2" charset="-122"/>
                <a:cs typeface="方正书宋_GBK"/>
              </a:rPr>
              <a:t>光是沿直线传播的，因此我们可以由投影与物体确定光线方向</a:t>
            </a:r>
            <a:r>
              <a:rPr lang="en-US" altLang="zh-CN" sz="2000" i="1" dirty="0" smtClean="0">
                <a:solidFill>
                  <a:srgbClr val="000000"/>
                </a:solidFill>
                <a:latin typeface="宋体" panose="02010600030101010101" pitchFamily="2" charset="-122"/>
                <a:ea typeface="宋体" panose="02010600030101010101" pitchFamily="2" charset="-122"/>
              </a:rPr>
              <a:t>.</a:t>
            </a:r>
            <a:endParaRPr lang="zh-CN" altLang="en-US" sz="3200" dirty="0"/>
          </a:p>
        </p:txBody>
      </p:sp>
      <p:sp>
        <p:nvSpPr>
          <p:cNvPr id="6" name="矩形 5"/>
          <p:cNvSpPr/>
          <p:nvPr/>
        </p:nvSpPr>
        <p:spPr>
          <a:xfrm>
            <a:off x="1000100" y="2643182"/>
            <a:ext cx="5214974" cy="1631216"/>
          </a:xfrm>
          <a:prstGeom prst="rect">
            <a:avLst/>
          </a:prstGeom>
        </p:spPr>
        <p:txBody>
          <a:bodyPr wrap="square">
            <a:spAutoFit/>
          </a:bodyPr>
          <a:lstStyle/>
          <a:p>
            <a:r>
              <a:rPr lang="en-US" altLang="zh-CN" sz="2000" dirty="0" smtClean="0">
                <a:solidFill>
                  <a:srgbClr val="000000"/>
                </a:solidFill>
                <a:latin typeface="宋体" panose="02010600030101010101" pitchFamily="2" charset="-122"/>
                <a:ea typeface="宋体" panose="02010600030101010101" pitchFamily="2" charset="-122"/>
                <a:cs typeface="方正书宋_GBK"/>
              </a:rPr>
              <a:t>(</a:t>
            </a:r>
            <a:r>
              <a:rPr lang="en-US" altLang="zh-CN" sz="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000" dirty="0" smtClean="0">
                <a:solidFill>
                  <a:srgbClr val="000000"/>
                </a:solidFill>
                <a:latin typeface="宋体" panose="02010600030101010101" pitchFamily="2" charset="-122"/>
                <a:ea typeface="宋体" panose="02010600030101010101" pitchFamily="2" charset="-122"/>
                <a:cs typeface="方正书宋_GBK"/>
              </a:rPr>
              <a:t>)</a:t>
            </a:r>
            <a:r>
              <a:rPr lang="zh-CN" altLang="en-US" sz="2000" dirty="0" smtClean="0">
                <a:solidFill>
                  <a:srgbClr val="000000"/>
                </a:solidFill>
                <a:latin typeface="宋体" panose="02010600030101010101" pitchFamily="2" charset="-122"/>
                <a:ea typeface="宋体" panose="02010600030101010101" pitchFamily="2" charset="-122"/>
                <a:cs typeface="方正书宋_GBK"/>
              </a:rPr>
              <a:t>平行投影的应用</a:t>
            </a:r>
            <a:r>
              <a:rPr lang="en-US" altLang="zh-CN" sz="2000" dirty="0" smtClean="0">
                <a:solidFill>
                  <a:srgbClr val="000000"/>
                </a:solidFill>
                <a:latin typeface="宋体" panose="02010600030101010101" pitchFamily="2" charset="-122"/>
                <a:ea typeface="宋体" panose="02010600030101010101" pitchFamily="2" charset="-122"/>
                <a:cs typeface="方正书宋_GBK"/>
              </a:rPr>
              <a:t>:</a:t>
            </a:r>
            <a:r>
              <a:rPr lang="en-US" altLang="zh-CN" sz="2000" dirty="0" smtClean="0">
                <a:solidFill>
                  <a:srgbClr val="000000"/>
                </a:solidFill>
                <a:latin typeface="宋体" panose="02010600030101010101" pitchFamily="2" charset="-122"/>
                <a:ea typeface="宋体" panose="02010600030101010101" pitchFamily="2" charset="-122"/>
              </a:rPr>
              <a:t>①</a:t>
            </a:r>
            <a:r>
              <a:rPr lang="zh-CN" altLang="en-US" sz="2000" dirty="0" smtClean="0">
                <a:solidFill>
                  <a:srgbClr val="000000"/>
                </a:solidFill>
                <a:latin typeface="宋体" panose="02010600030101010101" pitchFamily="2" charset="-122"/>
                <a:ea typeface="宋体" panose="02010600030101010101" pitchFamily="2" charset="-122"/>
                <a:cs typeface="方正书宋_GBK"/>
              </a:rPr>
              <a:t>根据阳光下影子的大小、位置的变化判断时刻的不同</a:t>
            </a:r>
            <a:r>
              <a:rPr lang="en-US" altLang="zh-CN" sz="2000" dirty="0" smtClean="0">
                <a:solidFill>
                  <a:srgbClr val="000000"/>
                </a:solidFill>
                <a:latin typeface="宋体" panose="02010600030101010101" pitchFamily="2" charset="-122"/>
                <a:ea typeface="宋体" panose="02010600030101010101" pitchFamily="2" charset="-122"/>
                <a:cs typeface="方正书宋_GBK"/>
              </a:rPr>
              <a:t>;</a:t>
            </a:r>
            <a:r>
              <a:rPr lang="en-US" altLang="zh-CN" sz="2000" dirty="0" smtClean="0">
                <a:solidFill>
                  <a:srgbClr val="000000"/>
                </a:solidFill>
                <a:latin typeface="宋体" panose="02010600030101010101" pitchFamily="2" charset="-122"/>
                <a:ea typeface="宋体" panose="02010600030101010101" pitchFamily="2" charset="-122"/>
              </a:rPr>
              <a:t>②</a:t>
            </a:r>
            <a:r>
              <a:rPr lang="zh-CN" altLang="en-US" sz="2000" dirty="0" smtClean="0">
                <a:solidFill>
                  <a:srgbClr val="000000"/>
                </a:solidFill>
                <a:latin typeface="宋体" panose="02010600030101010101" pitchFamily="2" charset="-122"/>
                <a:ea typeface="宋体" panose="02010600030101010101" pitchFamily="2" charset="-122"/>
                <a:cs typeface="方正书宋_GBK"/>
              </a:rPr>
              <a:t>已知一个物体及其在阳光下的影子，可作出同一时刻另一个物体在阳光下的影子</a:t>
            </a:r>
            <a:r>
              <a:rPr lang="en-US" altLang="zh-CN" sz="2000" dirty="0" smtClean="0">
                <a:solidFill>
                  <a:srgbClr val="000000"/>
                </a:solidFill>
                <a:latin typeface="宋体" panose="02010600030101010101" pitchFamily="2" charset="-122"/>
                <a:ea typeface="宋体" panose="02010600030101010101" pitchFamily="2" charset="-122"/>
                <a:cs typeface="方正书宋_GBK"/>
              </a:rPr>
              <a:t>;</a:t>
            </a:r>
            <a:r>
              <a:rPr lang="en-US" altLang="zh-CN" sz="2000" dirty="0" smtClean="0">
                <a:solidFill>
                  <a:srgbClr val="000000"/>
                </a:solidFill>
                <a:latin typeface="宋体" panose="02010600030101010101" pitchFamily="2" charset="-122"/>
                <a:ea typeface="宋体" panose="02010600030101010101" pitchFamily="2" charset="-122"/>
              </a:rPr>
              <a:t>③</a:t>
            </a:r>
            <a:r>
              <a:rPr lang="zh-CN" altLang="en-US" sz="2000" dirty="0" smtClean="0">
                <a:solidFill>
                  <a:srgbClr val="000000"/>
                </a:solidFill>
                <a:latin typeface="宋体" panose="02010600030101010101" pitchFamily="2" charset="-122"/>
                <a:ea typeface="宋体" panose="02010600030101010101" pitchFamily="2" charset="-122"/>
                <a:cs typeface="方正书宋_GBK"/>
              </a:rPr>
              <a:t>根据物高和影长的关系可以求物高或影长</a:t>
            </a:r>
            <a:r>
              <a:rPr lang="en-US" altLang="zh-CN" sz="2000" i="1" dirty="0" smtClean="0">
                <a:solidFill>
                  <a:srgbClr val="000000"/>
                </a:solidFill>
                <a:latin typeface="宋体" panose="02010600030101010101" pitchFamily="2" charset="-122"/>
                <a:ea typeface="宋体" panose="02010600030101010101" pitchFamily="2" charset="-122"/>
              </a:rPr>
              <a:t>.</a:t>
            </a:r>
            <a:endParaRPr lang="zh-CN" altLang="en-US" sz="3200" dirty="0"/>
          </a:p>
        </p:txBody>
      </p:sp>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2"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3"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4"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2529"/>
                                        </p:tgtEl>
                                        <p:attrNameLst>
                                          <p:attrName>style.visibility</p:attrName>
                                        </p:attrNameLst>
                                      </p:cBhvr>
                                      <p:to>
                                        <p:strVal val="visible"/>
                                      </p:to>
                                    </p:set>
                                    <p:animEffect transition="in" filter="diamond(in)">
                                      <p:cBhvr>
                                        <p:cTn id="22" dur="2000"/>
                                        <p:tgtEl>
                                          <p:spTgt spid="225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bldLvl="0" animBg="1"/>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grpSp>
        <p:nvGrpSpPr>
          <p:cNvPr id="1032" name="Group 9"/>
          <p:cNvGrpSpPr/>
          <p:nvPr/>
        </p:nvGrpSpPr>
        <p:grpSpPr bwMode="auto">
          <a:xfrm>
            <a:off x="5801588" y="983660"/>
            <a:ext cx="2483769" cy="1008062"/>
            <a:chOff x="-1951" y="453"/>
            <a:chExt cx="1682" cy="635"/>
          </a:xfrm>
        </p:grpSpPr>
        <p:pic>
          <p:nvPicPr>
            <p:cNvPr id="1033" name="Picture 10" descr="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902" y="453"/>
              <a:ext cx="1633" cy="635"/>
            </a:xfrm>
            <a:prstGeom prst="rect">
              <a:avLst/>
            </a:prstGeom>
            <a:noFill/>
            <a:ln w="9525">
              <a:noFill/>
              <a:miter lim="800000"/>
              <a:headEnd/>
              <a:tailEnd/>
            </a:ln>
          </p:spPr>
        </p:pic>
        <p:sp>
          <p:nvSpPr>
            <p:cNvPr id="1034" name="Rectangle 2"/>
            <p:cNvSpPr txBox="1">
              <a:spLocks noChangeArrowheads="1"/>
            </p:cNvSpPr>
            <p:nvPr/>
          </p:nvSpPr>
          <p:spPr bwMode="auto">
            <a:xfrm>
              <a:off x="-1951" y="453"/>
              <a:ext cx="1497" cy="635"/>
            </a:xfrm>
            <a:prstGeom prst="rect">
              <a:avLst/>
            </a:prstGeom>
            <a:noFill/>
            <a:ln w="9525">
              <a:noFill/>
              <a:miter lim="800000"/>
            </a:ln>
          </p:spPr>
          <p:txBody>
            <a:bodyPr lIns="91403" tIns="45700" rIns="91403" bIns="45700" anchor="ctr"/>
            <a:lstStyle/>
            <a:p>
              <a:pPr algn="r" defTabSz="923925">
                <a:buFont typeface="Arial" panose="020B0604020202020204" pitchFamily="34" charset="0"/>
                <a:buNone/>
              </a:pPr>
              <a:r>
                <a:rPr lang="zh-CN" altLang="en-US" sz="3200" b="1" dirty="0">
                  <a:solidFill>
                    <a:srgbClr val="CC0000"/>
                  </a:solidFill>
                  <a:ea typeface="黑体" panose="02010609060101010101" pitchFamily="2" charset="-122"/>
                </a:rPr>
                <a:t>检测反馈</a:t>
              </a:r>
              <a:endParaRPr lang="zh-CN" altLang="en-US" sz="3200" b="1" dirty="0">
                <a:solidFill>
                  <a:srgbClr val="CC0000"/>
                </a:solidFill>
                <a:ea typeface="黑体" panose="02010609060101010101" pitchFamily="2" charset="-122"/>
              </a:endParaRPr>
            </a:p>
          </p:txBody>
        </p:sp>
      </p:grpSp>
      <p:sp>
        <p:nvSpPr>
          <p:cNvPr id="3073" name="Rectangle 1"/>
          <p:cNvSpPr>
            <a:spLocks noChangeArrowheads="1"/>
          </p:cNvSpPr>
          <p:nvPr/>
        </p:nvSpPr>
        <p:spPr bwMode="auto">
          <a:xfrm>
            <a:off x="214282" y="714356"/>
            <a:ext cx="8001056" cy="101566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平行投影中的光线是　　</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0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平行的</a:t>
            </a:r>
            <a:r>
              <a:rPr kumimoji="0" lang="zh-CN" altLang="en-US"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0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聚成一点的</a:t>
            </a:r>
            <a:endParaRPr kumimoji="0" lang="zh-CN" altLang="en-US"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0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不平行的　　</a:t>
            </a:r>
            <a:r>
              <a:rPr kumimoji="0" lang="en-US" altLang="zh-CN" sz="20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向四面八方发散的</a:t>
            </a:r>
            <a:endParaRPr kumimoji="0" lang="zh-CN" altLang="en-US"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6" name="矩形 5"/>
          <p:cNvSpPr/>
          <p:nvPr/>
        </p:nvSpPr>
        <p:spPr>
          <a:xfrm>
            <a:off x="357158" y="1785926"/>
            <a:ext cx="6072229" cy="400110"/>
          </a:xfrm>
          <a:prstGeom prst="rect">
            <a:avLst/>
          </a:prstGeom>
        </p:spPr>
        <p:txBody>
          <a:bodyPr wrap="square">
            <a:spAutoFit/>
          </a:bodyPr>
          <a:lstStyle/>
          <a:p>
            <a:pPr lvl="0" eaLnBrk="0" hangingPunct="0"/>
            <a:r>
              <a:rPr lang="zh-CN" altLang="en-US" sz="2000" dirty="0" smtClean="0">
                <a:solidFill>
                  <a:srgbClr val="FF0000"/>
                </a:solidFill>
                <a:latin typeface="楷体_GB2312" pitchFamily="49" charset="-122"/>
                <a:ea typeface="楷体_GB2312" pitchFamily="49" charset="-122"/>
                <a:cs typeface="方正黑体_GBK"/>
              </a:rPr>
              <a:t>解析</a:t>
            </a:r>
            <a:r>
              <a:rPr lang="en-US" altLang="zh-CN" sz="2000" dirty="0" smtClean="0">
                <a:solidFill>
                  <a:srgbClr val="FF0000"/>
                </a:solidFill>
                <a:latin typeface="楷体_GB2312" pitchFamily="49" charset="-122"/>
                <a:ea typeface="楷体_GB2312" pitchFamily="49" charset="-122"/>
                <a:cs typeface="方正黑体_GBK"/>
              </a:rPr>
              <a:t>:</a:t>
            </a:r>
            <a:r>
              <a:rPr lang="zh-CN" altLang="en-US" sz="2000" dirty="0" smtClean="0">
                <a:solidFill>
                  <a:srgbClr val="000000"/>
                </a:solidFill>
                <a:latin typeface="楷体_GB2312" pitchFamily="49" charset="-122"/>
                <a:ea typeface="楷体_GB2312" pitchFamily="49" charset="-122"/>
                <a:cs typeface="方正楷体_GBK"/>
              </a:rPr>
              <a:t>平行投影中的光线是平行的</a:t>
            </a:r>
            <a:r>
              <a:rPr lang="en-US" altLang="zh-CN" sz="2000" i="1" dirty="0" smtClean="0">
                <a:solidFill>
                  <a:srgbClr val="000000"/>
                </a:solidFill>
                <a:latin typeface="楷体_GB2312" pitchFamily="49" charset="-122"/>
                <a:ea typeface="楷体_GB2312" pitchFamily="49" charset="-122"/>
              </a:rPr>
              <a:t>.</a:t>
            </a:r>
            <a:r>
              <a:rPr lang="zh-CN" altLang="en-US" sz="2000" dirty="0" smtClean="0">
                <a:solidFill>
                  <a:srgbClr val="000000"/>
                </a:solidFill>
                <a:latin typeface="楷体_GB2312" pitchFamily="49" charset="-122"/>
                <a:ea typeface="楷体_GB2312" pitchFamily="49" charset="-122"/>
                <a:cs typeface="方正楷体_GBK"/>
              </a:rPr>
              <a:t>故选</a:t>
            </a:r>
            <a:r>
              <a:rPr lang="en-US" altLang="zh-CN" sz="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000" dirty="0" smtClean="0">
                <a:solidFill>
                  <a:srgbClr val="000000"/>
                </a:solidFill>
                <a:latin typeface="宋体" panose="02010600030101010101" pitchFamily="2" charset="-122"/>
                <a:ea typeface="宋体" panose="02010600030101010101" pitchFamily="2" charset="-122"/>
              </a:rPr>
              <a:t>.</a:t>
            </a:r>
            <a:endParaRPr lang="en-US" altLang="zh-CN" sz="2000" dirty="0" smtClean="0">
              <a:solidFill>
                <a:prstClr val="black"/>
              </a:solidFill>
              <a:latin typeface="Arial" panose="020B0604020202020204" pitchFamily="34" charset="0"/>
              <a:ea typeface="宋体" panose="02010600030101010101" pitchFamily="2" charset="-122"/>
            </a:endParaRPr>
          </a:p>
        </p:txBody>
      </p:sp>
      <p:sp>
        <p:nvSpPr>
          <p:cNvPr id="7" name="矩形 6"/>
          <p:cNvSpPr/>
          <p:nvPr/>
        </p:nvSpPr>
        <p:spPr>
          <a:xfrm>
            <a:off x="3571868" y="714356"/>
            <a:ext cx="370614" cy="400110"/>
          </a:xfrm>
          <a:prstGeom prst="rect">
            <a:avLst/>
          </a:prstGeom>
        </p:spPr>
        <p:txBody>
          <a:bodyPr wrap="none">
            <a:spAutoFit/>
          </a:bodyPr>
          <a:lstStyle/>
          <a:p>
            <a:r>
              <a:rPr lang="en-US" altLang="zh-CN" sz="20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3200" dirty="0">
              <a:solidFill>
                <a:srgbClr val="FF0000"/>
              </a:solidFill>
            </a:endParaRPr>
          </a:p>
        </p:txBody>
      </p:sp>
      <p:sp>
        <p:nvSpPr>
          <p:cNvPr id="3074" name="Rectangle 2"/>
          <p:cNvSpPr>
            <a:spLocks noChangeArrowheads="1"/>
          </p:cNvSpPr>
          <p:nvPr/>
        </p:nvSpPr>
        <p:spPr bwMode="auto">
          <a:xfrm>
            <a:off x="357158" y="2571744"/>
            <a:ext cx="7572428" cy="163121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下列投影中属于中心投影的是　　</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en-US" altLang="zh-CN" sz="20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阳光下跑动的运动员的影子</a:t>
            </a:r>
            <a:endParaRPr kumimoji="0" lang="zh-CN" altLang="en-US"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en-US" altLang="zh-CN" sz="20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阳光下木杆的影子</a:t>
            </a:r>
            <a:endParaRPr kumimoji="0" lang="zh-CN" altLang="en-US"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en-US" altLang="zh-CN" sz="20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阳光下汽车的影子</a:t>
            </a:r>
            <a:endParaRPr kumimoji="0" lang="zh-CN" altLang="en-US"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en-US" altLang="zh-CN" sz="20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路灯下行人的影子</a:t>
            </a:r>
            <a:endParaRPr kumimoji="0" lang="zh-CN" altLang="en-US"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3075" name="Rectangle 3"/>
          <p:cNvSpPr>
            <a:spLocks noChangeArrowheads="1"/>
          </p:cNvSpPr>
          <p:nvPr/>
        </p:nvSpPr>
        <p:spPr bwMode="auto">
          <a:xfrm>
            <a:off x="357158" y="4214818"/>
            <a:ext cx="8215370" cy="70788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000" b="0" i="0" u="none" strike="noStrike" cap="none" normalizeH="0" baseline="0" dirty="0" smtClean="0">
                <a:ln>
                  <a:noFill/>
                </a:ln>
                <a:solidFill>
                  <a:srgbClr val="FF0000"/>
                </a:solidFill>
                <a:effectLst/>
                <a:latin typeface="楷体_GB2312" pitchFamily="49" charset="-122"/>
                <a:ea typeface="楷体_GB2312" pitchFamily="49" charset="-122"/>
                <a:cs typeface="方正黑体_GBK"/>
              </a:rPr>
              <a:t>解析</a:t>
            </a:r>
            <a:r>
              <a:rPr kumimoji="0" lang="en-US" altLang="zh-CN" sz="2000" b="0" i="0" u="none" strike="noStrike" cap="none" normalizeH="0" baseline="0" dirty="0" smtClean="0">
                <a:ln>
                  <a:noFill/>
                </a:ln>
                <a:solidFill>
                  <a:srgbClr val="FF0000"/>
                </a:solidFill>
                <a:effectLst/>
                <a:latin typeface="楷体_GB2312" pitchFamily="49" charset="-122"/>
                <a:ea typeface="楷体_GB2312" pitchFamily="49" charset="-122"/>
                <a:cs typeface="方正黑体_GBK"/>
              </a:rPr>
              <a:t>:</a:t>
            </a:r>
            <a:r>
              <a:rPr kumimoji="0" lang="zh-CN" altLang="en-US" sz="20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中心投影的光源为点光源，平行投影的光源为阳光、探照灯光等平行光，在各选项中只有</a:t>
            </a:r>
            <a:r>
              <a:rPr kumimoji="0" lang="en-US" altLang="zh-CN" sz="2000" b="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D</a:t>
            </a:r>
            <a:r>
              <a:rPr kumimoji="0" lang="zh-CN" altLang="en-US" sz="20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选项中的投影为中心投影</a:t>
            </a:r>
            <a:r>
              <a:rPr kumimoji="0" lang="en-US" altLang="zh-CN" sz="2000" b="0" i="1" u="none" strike="noStrike" cap="none" normalizeH="0" baseline="0" dirty="0" smtClean="0">
                <a:ln>
                  <a:noFill/>
                </a:ln>
                <a:solidFill>
                  <a:srgbClr val="000000"/>
                </a:solidFill>
                <a:effectLst/>
                <a:latin typeface="楷体_GB2312" pitchFamily="49" charset="-122"/>
                <a:ea typeface="楷体_GB2312" pitchFamily="49" charset="-122"/>
              </a:rPr>
              <a:t>.</a:t>
            </a:r>
            <a:r>
              <a:rPr kumimoji="0" lang="zh-CN" altLang="en-US" sz="20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故选</a:t>
            </a:r>
            <a:r>
              <a:rPr kumimoji="0" lang="en-US" altLang="zh-CN" sz="2000" b="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D</a:t>
            </a:r>
            <a:r>
              <a:rPr kumimoji="0" lang="en-US" altLang="zh-CN" sz="2000" b="0" i="0" u="none" strike="noStrike" cap="none" normalizeH="0" baseline="0" dirty="0" smtClean="0">
                <a:ln>
                  <a:noFill/>
                </a:ln>
                <a:solidFill>
                  <a:srgbClr val="000000"/>
                </a:solidFill>
                <a:effectLst/>
                <a:latin typeface="楷体_GB2312" pitchFamily="49" charset="-122"/>
                <a:ea typeface="楷体_GB2312" pitchFamily="49" charset="-122"/>
              </a:rPr>
              <a:t>.</a:t>
            </a:r>
            <a:endParaRPr kumimoji="0" lang="en-US" altLang="zh-CN" sz="2000" b="0" i="0" u="none" strike="noStrike" cap="none" normalizeH="0" baseline="0" dirty="0" smtClean="0">
              <a:ln>
                <a:noFill/>
              </a:ln>
              <a:solidFill>
                <a:schemeClr val="tx1"/>
              </a:solidFill>
              <a:effectLst/>
              <a:latin typeface="楷体_GB2312" pitchFamily="49" charset="-122"/>
              <a:ea typeface="楷体_GB2312" pitchFamily="49" charset="-122"/>
            </a:endParaRPr>
          </a:p>
        </p:txBody>
      </p:sp>
      <p:sp>
        <p:nvSpPr>
          <p:cNvPr id="10" name="矩形 9"/>
          <p:cNvSpPr/>
          <p:nvPr/>
        </p:nvSpPr>
        <p:spPr>
          <a:xfrm>
            <a:off x="4714876" y="2643182"/>
            <a:ext cx="370614" cy="400110"/>
          </a:xfrm>
          <a:prstGeom prst="rect">
            <a:avLst/>
          </a:prstGeom>
        </p:spPr>
        <p:txBody>
          <a:bodyPr wrap="none">
            <a:spAutoFit/>
          </a:bodyPr>
          <a:lstStyle/>
          <a:p>
            <a:r>
              <a:rPr lang="en-US" altLang="zh-CN" sz="2000" dirty="0" smtClean="0">
                <a:solidFill>
                  <a:srgbClr val="FF0000"/>
                </a:solidFill>
                <a:latin typeface="Times New Roman" panose="02020603050405020304" pitchFamily="18" charset="0"/>
                <a:ea typeface="楷体_GB2312" pitchFamily="49" charset="-122"/>
                <a:cs typeface="Times New Roman" panose="02020603050405020304" pitchFamily="18" charset="0"/>
              </a:rPr>
              <a:t>D</a:t>
            </a:r>
            <a:endParaRPr lang="zh-CN" altLang="en-US" sz="3200" dirty="0">
              <a:solidFill>
                <a:srgbClr val="FF0000"/>
              </a:solidFill>
            </a:endParaRPr>
          </a:p>
        </p:txBody>
      </p:sp>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3"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4"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5"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diamond(in)">
                                      <p:cBhvr>
                                        <p:cTn id="17" dur="2000"/>
                                        <p:tgtEl>
                                          <p:spTgt spid="3074"/>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grpId="0" nodeType="clickEffect">
                                  <p:stCondLst>
                                    <p:cond delay="0"/>
                                  </p:stCondLst>
                                  <p:childTnLst>
                                    <p:set>
                                      <p:cBhvr>
                                        <p:cTn id="21" dur="1" fill="hold">
                                          <p:stCondLst>
                                            <p:cond delay="0"/>
                                          </p:stCondLst>
                                        </p:cTn>
                                        <p:tgtEl>
                                          <p:spTgt spid="3075"/>
                                        </p:tgtEl>
                                        <p:attrNameLst>
                                          <p:attrName>style.visibility</p:attrName>
                                        </p:attrNameLst>
                                      </p:cBhvr>
                                      <p:to>
                                        <p:strVal val="visible"/>
                                      </p:to>
                                    </p:set>
                                    <p:animEffect transition="in" filter="wheel(4)">
                                      <p:cBhvr>
                                        <p:cTn id="22" dur="2000"/>
                                        <p:tgtEl>
                                          <p:spTgt spid="3075"/>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diamond(in)">
                                      <p:cBhvr>
                                        <p:cTn id="2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074" grpId="0" bldLvl="0" animBg="1"/>
      <p:bldP spid="3075" grpId="0" bldLvl="0" animBg="1"/>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3554" name="图片 382"/>
          <p:cNvPicPr>
            <a:picLocks noChangeAspect="1" noChangeArrowheads="1"/>
          </p:cNvPicPr>
          <p:nvPr/>
        </p:nvPicPr>
        <p:blipFill>
          <a:blip r:embed="rId2">
            <a:duotone>
              <a:prstClr val="black"/>
              <a:schemeClr val="accent6">
                <a:tint val="45000"/>
                <a:satMod val="400000"/>
              </a:schemeClr>
            </a:duotone>
          </a:blip>
          <a:srcRect/>
          <a:stretch>
            <a:fillRect/>
          </a:stretch>
        </p:blipFill>
        <p:spPr bwMode="auto">
          <a:xfrm>
            <a:off x="4143372" y="1214422"/>
            <a:ext cx="4253489" cy="1143008"/>
          </a:xfrm>
          <a:prstGeom prst="rect">
            <a:avLst/>
          </a:prstGeom>
          <a:noFill/>
          <a:ln w="9525">
            <a:noFill/>
            <a:miter lim="800000"/>
            <a:headEnd/>
            <a:tailEnd/>
          </a:ln>
        </p:spPr>
      </p:pic>
      <p:sp>
        <p:nvSpPr>
          <p:cNvPr id="3" name="矩形 2"/>
          <p:cNvSpPr/>
          <p:nvPr/>
        </p:nvSpPr>
        <p:spPr>
          <a:xfrm>
            <a:off x="928662" y="214290"/>
            <a:ext cx="7643866" cy="707886"/>
          </a:xfrm>
          <a:prstGeom prst="rect">
            <a:avLst/>
          </a:prstGeom>
        </p:spPr>
        <p:txBody>
          <a:bodyPr wrap="square">
            <a:spAutoFit/>
          </a:bodyPr>
          <a:lstStyle/>
          <a:p>
            <a:r>
              <a:rPr lang="en-US" sz="2000" dirty="0" smtClean="0"/>
              <a:t>3</a:t>
            </a:r>
            <a:r>
              <a:rPr lang="en-US" sz="2000" i="1" dirty="0" smtClean="0"/>
              <a:t>.</a:t>
            </a:r>
            <a:r>
              <a:rPr lang="zh-CN" altLang="en-US" sz="2000" dirty="0" smtClean="0"/>
              <a:t>下图是小红在某天四个时刻看到一根木棒及其影子的情况，那么她看到的先后顺序是</a:t>
            </a:r>
            <a:r>
              <a:rPr lang="zh-CN" altLang="en-US" sz="2000" i="1" u="sng" dirty="0" smtClean="0"/>
              <a:t>　　　　           </a:t>
            </a:r>
            <a:r>
              <a:rPr lang="en-US" sz="2000" i="1" dirty="0" smtClean="0"/>
              <a:t>. </a:t>
            </a:r>
            <a:endParaRPr lang="zh-CN" altLang="en-US" sz="2000" dirty="0"/>
          </a:p>
        </p:txBody>
      </p:sp>
      <p:sp>
        <p:nvSpPr>
          <p:cNvPr id="23555" name="Rectangle 3"/>
          <p:cNvSpPr>
            <a:spLocks noChangeArrowheads="1"/>
          </p:cNvSpPr>
          <p:nvPr/>
        </p:nvSpPr>
        <p:spPr bwMode="auto">
          <a:xfrm>
            <a:off x="857224" y="1142984"/>
            <a:ext cx="3357586" cy="132343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000" b="0" i="0" u="none" strike="noStrike" cap="none" normalizeH="0" baseline="0" dirty="0" smtClean="0">
                <a:ln>
                  <a:noFill/>
                </a:ln>
                <a:solidFill>
                  <a:srgbClr val="000000"/>
                </a:solidFill>
                <a:effectLst/>
                <a:latin typeface="楷体_GB2312" pitchFamily="49" charset="-122"/>
                <a:ea typeface="楷体_GB2312" pitchFamily="49" charset="-122"/>
                <a:cs typeface="方正黑体_GBK"/>
              </a:rPr>
              <a:t>解析</a:t>
            </a:r>
            <a:r>
              <a:rPr kumimoji="0" lang="en-US" altLang="zh-CN" sz="2000" b="0" i="0" u="none" strike="noStrike" cap="none" normalizeH="0" baseline="0" dirty="0" smtClean="0">
                <a:ln>
                  <a:noFill/>
                </a:ln>
                <a:solidFill>
                  <a:srgbClr val="000000"/>
                </a:solidFill>
                <a:effectLst/>
                <a:latin typeface="楷体_GB2312" pitchFamily="49" charset="-122"/>
                <a:ea typeface="楷体_GB2312" pitchFamily="49" charset="-122"/>
                <a:cs typeface="方正黑体_GBK"/>
              </a:rPr>
              <a:t>:</a:t>
            </a:r>
            <a:r>
              <a:rPr kumimoji="0" lang="zh-CN" altLang="en-US" sz="20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根据平行投影的特点以及北半球影长的规律可知影子由长变短再变长</a:t>
            </a:r>
            <a:r>
              <a:rPr kumimoji="0" lang="en-US" altLang="zh-CN" sz="2000" b="0" i="1" u="none" strike="noStrike" cap="none" normalizeH="0" baseline="0" dirty="0" smtClean="0">
                <a:ln>
                  <a:noFill/>
                </a:ln>
                <a:solidFill>
                  <a:srgbClr val="000000"/>
                </a:solidFill>
                <a:effectLst/>
                <a:latin typeface="楷体_GB2312" pitchFamily="49" charset="-122"/>
                <a:ea typeface="楷体_GB2312" pitchFamily="49" charset="-122"/>
              </a:rPr>
              <a:t>.</a:t>
            </a:r>
            <a:r>
              <a:rPr kumimoji="0" lang="zh-CN" altLang="en-US" sz="20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故填</a:t>
            </a:r>
            <a:r>
              <a:rPr kumimoji="0" lang="zh-CN" altLang="en-US" sz="2000" b="0" i="0" u="none" strike="noStrike" cap="none" normalizeH="0" baseline="0" dirty="0" smtClean="0">
                <a:ln>
                  <a:noFill/>
                </a:ln>
                <a:solidFill>
                  <a:srgbClr val="000000"/>
                </a:solidFill>
                <a:effectLst/>
                <a:latin typeface="楷体_GB2312" pitchFamily="49" charset="-122"/>
                <a:ea typeface="楷体_GB2312" pitchFamily="49" charset="-122"/>
              </a:rPr>
              <a:t>④③①②</a:t>
            </a:r>
            <a:r>
              <a:rPr kumimoji="0" lang="en-US" altLang="zh-CN" sz="2000" b="0" i="1" u="none" strike="noStrike" cap="none" normalizeH="0" baseline="0" dirty="0" smtClean="0">
                <a:ln>
                  <a:noFill/>
                </a:ln>
                <a:solidFill>
                  <a:srgbClr val="000000"/>
                </a:solidFill>
                <a:effectLst/>
                <a:latin typeface="楷体_GB2312" pitchFamily="49" charset="-122"/>
                <a:ea typeface="楷体_GB2312" pitchFamily="49" charset="-122"/>
              </a:rPr>
              <a:t>.</a:t>
            </a:r>
            <a:endParaRPr kumimoji="0" lang="en-US" altLang="zh-CN" sz="2000" b="0" i="0" u="none" strike="noStrike" cap="none" normalizeH="0" baseline="0" dirty="0" smtClean="0">
              <a:ln>
                <a:noFill/>
              </a:ln>
              <a:solidFill>
                <a:schemeClr val="tx1"/>
              </a:solidFill>
              <a:effectLst/>
              <a:latin typeface="楷体_GB2312" pitchFamily="49" charset="-122"/>
              <a:ea typeface="楷体_GB2312" pitchFamily="49" charset="-122"/>
            </a:endParaRPr>
          </a:p>
        </p:txBody>
      </p:sp>
      <p:sp>
        <p:nvSpPr>
          <p:cNvPr id="5" name="矩形 4"/>
          <p:cNvSpPr/>
          <p:nvPr/>
        </p:nvSpPr>
        <p:spPr>
          <a:xfrm>
            <a:off x="3500430" y="500042"/>
            <a:ext cx="1210588" cy="400110"/>
          </a:xfrm>
          <a:prstGeom prst="rect">
            <a:avLst/>
          </a:prstGeom>
        </p:spPr>
        <p:txBody>
          <a:bodyPr wrap="none">
            <a:spAutoFit/>
          </a:bodyPr>
          <a:lstStyle/>
          <a:p>
            <a:r>
              <a:rPr lang="zh-CN" altLang="en-US" sz="2000" dirty="0" smtClean="0">
                <a:solidFill>
                  <a:srgbClr val="FF0000"/>
                </a:solidFill>
                <a:latin typeface="楷体_GB2312" pitchFamily="49" charset="-122"/>
                <a:ea typeface="楷体_GB2312" pitchFamily="49" charset="-122"/>
              </a:rPr>
              <a:t>④③①②</a:t>
            </a:r>
            <a:endParaRPr lang="zh-CN" altLang="en-US" sz="3200" dirty="0">
              <a:solidFill>
                <a:srgbClr val="FF0000"/>
              </a:solidFill>
            </a:endParaRPr>
          </a:p>
        </p:txBody>
      </p:sp>
      <p:sp>
        <p:nvSpPr>
          <p:cNvPr id="23556" name="Rectangle 4"/>
          <p:cNvSpPr>
            <a:spLocks noChangeArrowheads="1"/>
          </p:cNvSpPr>
          <p:nvPr/>
        </p:nvSpPr>
        <p:spPr bwMode="auto">
          <a:xfrm>
            <a:off x="500034" y="2571744"/>
            <a:ext cx="8072494" cy="147732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下列影子</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①</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阳光下遮阳伞的影子</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②</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灯光下小明读书的影子</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③</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阳光下大树的影子</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④</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阳光下农民锄地的影子</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⑤</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路灯下木杆的影子</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其中属于平行投影的是</a:t>
            </a:r>
            <a:r>
              <a:rPr kumimoji="0" lang="zh-CN" altLang="en-US" sz="2000" b="0" i="1" u="sng"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，属于中心投影的是</a:t>
            </a:r>
            <a:r>
              <a:rPr kumimoji="0" lang="zh-CN" altLang="en-US" sz="2000" b="0" i="1" u="sng"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000" b="0" i="1" u="none" strike="noStrike" cap="none" normalizeH="0" baseline="0" dirty="0" smtClean="0">
                <a:ln>
                  <a:noFill/>
                </a:ln>
                <a:solidFill>
                  <a:srgbClr val="000000"/>
                </a:solidFill>
                <a:effectLst/>
                <a:latin typeface="Arial" panose="020B0604020202020204"/>
                <a:ea typeface="宋体" panose="02010600030101010101" pitchFamily="2" charset="-122"/>
              </a:rPr>
              <a:t> </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23557" name="Rectangle 5"/>
          <p:cNvSpPr>
            <a:spLocks noChangeArrowheads="1"/>
          </p:cNvSpPr>
          <p:nvPr/>
        </p:nvSpPr>
        <p:spPr bwMode="auto">
          <a:xfrm>
            <a:off x="571500" y="4347528"/>
            <a:ext cx="6801485" cy="163004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000" b="1" i="0" u="none" strike="noStrike" cap="none" normalizeH="0" baseline="0" dirty="0" smtClean="0">
                <a:ln>
                  <a:noFill/>
                </a:ln>
                <a:solidFill>
                  <a:srgbClr val="FF0000"/>
                </a:solidFill>
                <a:effectLst/>
                <a:latin typeface="楷体_GB2312" pitchFamily="49" charset="-122"/>
                <a:ea typeface="楷体_GB2312" pitchFamily="49" charset="-122"/>
                <a:cs typeface="方正黑体_GBK"/>
              </a:rPr>
              <a:t>解析</a:t>
            </a:r>
            <a:r>
              <a:rPr kumimoji="0" lang="en-US" altLang="zh-CN" sz="2000" b="1" i="0" u="none" strike="noStrike" cap="none" normalizeH="0" baseline="0" dirty="0" smtClean="0">
                <a:ln>
                  <a:noFill/>
                </a:ln>
                <a:solidFill>
                  <a:srgbClr val="FF0000"/>
                </a:solidFill>
                <a:effectLst/>
                <a:latin typeface="楷体_GB2312" pitchFamily="49" charset="-122"/>
                <a:ea typeface="楷体_GB2312" pitchFamily="49" charset="-122"/>
                <a:cs typeface="方正黑体_GBK"/>
              </a:rPr>
              <a:t>:</a:t>
            </a:r>
            <a:r>
              <a:rPr kumimoji="0" lang="en-US" altLang="zh-CN" sz="2000" b="0" i="0" u="none" strike="noStrike" cap="none" normalizeH="0" baseline="0" dirty="0" smtClean="0">
                <a:ln>
                  <a:noFill/>
                </a:ln>
                <a:solidFill>
                  <a:srgbClr val="000000"/>
                </a:solidFill>
                <a:effectLst/>
                <a:latin typeface="楷体_GB2312" pitchFamily="49" charset="-122"/>
                <a:ea typeface="楷体_GB2312" pitchFamily="49" charset="-122"/>
              </a:rPr>
              <a:t>①</a:t>
            </a:r>
            <a:r>
              <a:rPr kumimoji="0" lang="zh-CN" altLang="en-US" sz="20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阳光下遮阳伞的影子、</a:t>
            </a:r>
            <a:r>
              <a:rPr kumimoji="0" lang="zh-CN" altLang="en-US" sz="2000" b="0" i="0" u="none" strike="noStrike" cap="none" normalizeH="0" baseline="0" dirty="0" smtClean="0">
                <a:ln>
                  <a:noFill/>
                </a:ln>
                <a:solidFill>
                  <a:srgbClr val="000000"/>
                </a:solidFill>
                <a:effectLst/>
                <a:latin typeface="楷体_GB2312" pitchFamily="49" charset="-122"/>
                <a:ea typeface="楷体_GB2312" pitchFamily="49" charset="-122"/>
              </a:rPr>
              <a:t>③</a:t>
            </a:r>
            <a:r>
              <a:rPr kumimoji="0" lang="zh-CN" altLang="en-US" sz="20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阳光下大树的影子、</a:t>
            </a:r>
            <a:r>
              <a:rPr kumimoji="0" lang="zh-CN" altLang="en-US" sz="2000" b="0" i="0" u="none" strike="noStrike" cap="none" normalizeH="0" baseline="0" dirty="0" smtClean="0">
                <a:ln>
                  <a:noFill/>
                </a:ln>
                <a:solidFill>
                  <a:srgbClr val="000000"/>
                </a:solidFill>
                <a:effectLst/>
                <a:latin typeface="楷体_GB2312" pitchFamily="49" charset="-122"/>
                <a:ea typeface="楷体_GB2312" pitchFamily="49" charset="-122"/>
              </a:rPr>
              <a:t>④</a:t>
            </a:r>
            <a:r>
              <a:rPr kumimoji="0" lang="zh-CN" altLang="en-US" sz="20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阳光下农民锄地的影子都是太阳光线形成的影子，故属于平行投影</a:t>
            </a:r>
            <a:r>
              <a:rPr kumimoji="0" lang="en-US" altLang="zh-CN" sz="20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a:t>
            </a:r>
            <a:r>
              <a:rPr kumimoji="0" lang="en-US" altLang="zh-CN" sz="2000" b="0" i="0" u="none" strike="noStrike" cap="none" normalizeH="0" baseline="0" dirty="0" smtClean="0">
                <a:ln>
                  <a:noFill/>
                </a:ln>
                <a:solidFill>
                  <a:srgbClr val="000000"/>
                </a:solidFill>
                <a:effectLst/>
                <a:latin typeface="楷体_GB2312" pitchFamily="49" charset="-122"/>
                <a:ea typeface="楷体_GB2312" pitchFamily="49" charset="-122"/>
              </a:rPr>
              <a:t>②</a:t>
            </a:r>
            <a:r>
              <a:rPr kumimoji="0" lang="zh-CN" altLang="en-US" sz="20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灯光下小明读书的影子及</a:t>
            </a:r>
            <a:r>
              <a:rPr kumimoji="0" lang="zh-CN" altLang="en-US" sz="2000" b="0" i="0" u="none" strike="noStrike" cap="none" normalizeH="0" baseline="0" dirty="0" smtClean="0">
                <a:ln>
                  <a:noFill/>
                </a:ln>
                <a:solidFill>
                  <a:srgbClr val="000000"/>
                </a:solidFill>
                <a:effectLst/>
                <a:latin typeface="楷体_GB2312" pitchFamily="49" charset="-122"/>
                <a:ea typeface="楷体_GB2312" pitchFamily="49" charset="-122"/>
              </a:rPr>
              <a:t>⑤</a:t>
            </a:r>
            <a:r>
              <a:rPr kumimoji="0" lang="zh-CN" altLang="en-US" sz="20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路灯下木杆的影子都是灯光形成的影子</a:t>
            </a:r>
            <a:r>
              <a:rPr kumimoji="0" lang="en-US" altLang="zh-CN" sz="2000" b="0" i="1" u="none" strike="noStrike" cap="none" normalizeH="0" baseline="0" dirty="0" smtClean="0">
                <a:ln>
                  <a:noFill/>
                </a:ln>
                <a:solidFill>
                  <a:srgbClr val="000000"/>
                </a:solidFill>
                <a:effectLst/>
                <a:latin typeface="楷体_GB2312" pitchFamily="49" charset="-122"/>
                <a:ea typeface="楷体_GB2312" pitchFamily="49" charset="-122"/>
              </a:rPr>
              <a:t>.</a:t>
            </a:r>
            <a:r>
              <a:rPr kumimoji="0" lang="zh-CN" altLang="en-US" sz="20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故属于平行投影的是</a:t>
            </a:r>
            <a:r>
              <a:rPr kumimoji="0" lang="zh-CN" altLang="en-US" sz="2000" b="0" i="0" u="none" strike="noStrike" cap="none" normalizeH="0" baseline="0" dirty="0" smtClean="0">
                <a:ln>
                  <a:noFill/>
                </a:ln>
                <a:solidFill>
                  <a:srgbClr val="000000"/>
                </a:solidFill>
                <a:effectLst/>
                <a:latin typeface="楷体_GB2312" pitchFamily="49" charset="-122"/>
                <a:ea typeface="楷体_GB2312" pitchFamily="49" charset="-122"/>
              </a:rPr>
              <a:t>①③④</a:t>
            </a:r>
            <a:r>
              <a:rPr kumimoji="0" lang="zh-CN" altLang="en-US" sz="20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，属于中心投影的为</a:t>
            </a:r>
            <a:r>
              <a:rPr kumimoji="0" lang="zh-CN" altLang="en-US" sz="2000" b="0" i="0" u="none" strike="noStrike" cap="none" normalizeH="0" baseline="0" dirty="0" smtClean="0">
                <a:ln>
                  <a:noFill/>
                </a:ln>
                <a:solidFill>
                  <a:srgbClr val="000000"/>
                </a:solidFill>
                <a:effectLst/>
                <a:latin typeface="楷体_GB2312" pitchFamily="49" charset="-122"/>
                <a:ea typeface="楷体_GB2312" pitchFamily="49" charset="-122"/>
              </a:rPr>
              <a:t>②⑤</a:t>
            </a:r>
            <a:r>
              <a:rPr kumimoji="0" lang="en-US" altLang="zh-CN" sz="2000" b="0" i="1" u="none" strike="noStrike" cap="none" normalizeH="0" baseline="0" dirty="0" smtClean="0">
                <a:ln>
                  <a:noFill/>
                </a:ln>
                <a:solidFill>
                  <a:srgbClr val="000000"/>
                </a:solidFill>
                <a:effectLst/>
                <a:latin typeface="楷体_GB2312" pitchFamily="49" charset="-122"/>
                <a:ea typeface="楷体_GB2312" pitchFamily="49" charset="-122"/>
              </a:rPr>
              <a:t>.</a:t>
            </a:r>
            <a:endParaRPr kumimoji="0" lang="en-US" altLang="zh-CN" sz="2000" b="0" i="0" u="none" strike="noStrike" cap="none" normalizeH="0" baseline="0" dirty="0" smtClean="0">
              <a:ln>
                <a:noFill/>
              </a:ln>
              <a:solidFill>
                <a:schemeClr val="tx1"/>
              </a:solidFill>
              <a:effectLst/>
              <a:latin typeface="楷体_GB2312" pitchFamily="49" charset="-122"/>
              <a:ea typeface="楷体_GB2312" pitchFamily="49" charset="-122"/>
            </a:endParaRPr>
          </a:p>
        </p:txBody>
      </p:sp>
      <p:sp>
        <p:nvSpPr>
          <p:cNvPr id="8" name="矩形 7"/>
          <p:cNvSpPr/>
          <p:nvPr/>
        </p:nvSpPr>
        <p:spPr>
          <a:xfrm>
            <a:off x="2714612" y="3500438"/>
            <a:ext cx="954107" cy="400110"/>
          </a:xfrm>
          <a:prstGeom prst="rect">
            <a:avLst/>
          </a:prstGeom>
        </p:spPr>
        <p:txBody>
          <a:bodyPr wrap="none">
            <a:spAutoFit/>
          </a:bodyPr>
          <a:lstStyle/>
          <a:p>
            <a:r>
              <a:rPr lang="zh-CN" altLang="en-US" sz="2000" dirty="0" smtClean="0">
                <a:solidFill>
                  <a:srgbClr val="FF0000"/>
                </a:solidFill>
                <a:latin typeface="楷体_GB2312" pitchFamily="49" charset="-122"/>
                <a:ea typeface="楷体_GB2312" pitchFamily="49" charset="-122"/>
              </a:rPr>
              <a:t>①③④</a:t>
            </a:r>
            <a:endParaRPr lang="zh-CN" altLang="en-US" sz="3200" dirty="0">
              <a:solidFill>
                <a:srgbClr val="FF0000"/>
              </a:solidFill>
            </a:endParaRPr>
          </a:p>
        </p:txBody>
      </p:sp>
      <p:sp>
        <p:nvSpPr>
          <p:cNvPr id="9" name="矩形 8"/>
          <p:cNvSpPr/>
          <p:nvPr/>
        </p:nvSpPr>
        <p:spPr>
          <a:xfrm>
            <a:off x="7000892" y="3571876"/>
            <a:ext cx="697627" cy="400110"/>
          </a:xfrm>
          <a:prstGeom prst="rect">
            <a:avLst/>
          </a:prstGeom>
        </p:spPr>
        <p:txBody>
          <a:bodyPr wrap="none">
            <a:spAutoFit/>
          </a:bodyPr>
          <a:lstStyle/>
          <a:p>
            <a:r>
              <a:rPr lang="zh-CN" altLang="en-US" sz="2000" dirty="0" smtClean="0">
                <a:solidFill>
                  <a:srgbClr val="FF0000"/>
                </a:solidFill>
                <a:latin typeface="楷体_GB2312" pitchFamily="49" charset="-122"/>
                <a:ea typeface="楷体_GB2312" pitchFamily="49" charset="-122"/>
              </a:rPr>
              <a:t>②⑤</a:t>
            </a:r>
            <a:endParaRPr lang="zh-CN" altLang="en-US" sz="3200" dirty="0">
              <a:solidFill>
                <a:srgbClr val="FF0000"/>
              </a:solidFill>
            </a:endParaRPr>
          </a:p>
        </p:txBody>
      </p:sp>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3"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4"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5"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box(in)">
                                      <p:cBhvr>
                                        <p:cTn id="7" dur="500"/>
                                        <p:tgtEl>
                                          <p:spTgt spid="2355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3556"/>
                                        </p:tgtEl>
                                        <p:attrNameLst>
                                          <p:attrName>style.visibility</p:attrName>
                                        </p:attrNameLst>
                                      </p:cBhvr>
                                      <p:to>
                                        <p:strVal val="visible"/>
                                      </p:to>
                                    </p:set>
                                    <p:animEffect transition="in" filter="diamond(in)">
                                      <p:cBhvr>
                                        <p:cTn id="17" dur="2000"/>
                                        <p:tgtEl>
                                          <p:spTgt spid="23556"/>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3557"/>
                                        </p:tgtEl>
                                        <p:attrNameLst>
                                          <p:attrName>style.visibility</p:attrName>
                                        </p:attrNameLst>
                                      </p:cBhvr>
                                      <p:to>
                                        <p:strVal val="visible"/>
                                      </p:to>
                                    </p:set>
                                    <p:animEffect transition="in" filter="box(in)">
                                      <p:cBhvr>
                                        <p:cTn id="22" dur="500"/>
                                        <p:tgtEl>
                                          <p:spTgt spid="23557"/>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ox(i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diamond(in)">
                                      <p:cBhvr>
                                        <p:cTn id="3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ldLvl="0" animBg="1"/>
      <p:bldP spid="5" grpId="0"/>
      <p:bldP spid="23556" grpId="0" bldLvl="0" animBg="1"/>
      <p:bldP spid="23557" grpId="0" bldLvl="0" animBg="1"/>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4578" name="图片 385"/>
          <p:cNvPicPr>
            <a:picLocks noChangeAspect="1" noChangeArrowheads="1"/>
          </p:cNvPicPr>
          <p:nvPr/>
        </p:nvPicPr>
        <p:blipFill>
          <a:blip r:embed="rId2">
            <a:duotone>
              <a:prstClr val="black"/>
              <a:schemeClr val="accent5">
                <a:tint val="45000"/>
                <a:satMod val="400000"/>
              </a:schemeClr>
            </a:duotone>
          </a:blip>
          <a:srcRect/>
          <a:stretch>
            <a:fillRect/>
          </a:stretch>
        </p:blipFill>
        <p:spPr bwMode="auto">
          <a:xfrm>
            <a:off x="5715008" y="1785926"/>
            <a:ext cx="2540018" cy="1143008"/>
          </a:xfrm>
          <a:prstGeom prst="rect">
            <a:avLst/>
          </a:prstGeom>
          <a:noFill/>
          <a:ln w="9525">
            <a:noFill/>
            <a:miter lim="800000"/>
            <a:headEnd/>
            <a:tailEnd/>
          </a:ln>
        </p:spPr>
      </p:pic>
      <p:sp>
        <p:nvSpPr>
          <p:cNvPr id="24579" name="Rectangle 3"/>
          <p:cNvSpPr>
            <a:spLocks noChangeArrowheads="1"/>
          </p:cNvSpPr>
          <p:nvPr/>
        </p:nvSpPr>
        <p:spPr bwMode="auto">
          <a:xfrm>
            <a:off x="285720" y="357166"/>
            <a:ext cx="8072494" cy="163121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5</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某一广告牌</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PQ</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旁有两根直立的木杆</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和</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CD</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，某一时刻在太阳光下，木杆</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CD</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的影子刚好不落在广告牌</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PQ</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上</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在图中画出此时的太阳光线</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CE</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及木杆</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的影子</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BF</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若</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米，</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CD</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米，</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CD</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到</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PQ</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的距离</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DQ</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的长为</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米，求此时木杆</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的影长</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pic>
        <p:nvPicPr>
          <p:cNvPr id="24580" name="图片 388"/>
          <p:cNvPicPr>
            <a:picLocks noChangeAspect="1" noChangeArrowheads="1"/>
          </p:cNvPicPr>
          <p:nvPr/>
        </p:nvPicPr>
        <p:blipFill>
          <a:blip r:embed="rId3">
            <a:duotone>
              <a:prstClr val="black"/>
              <a:schemeClr val="accent6">
                <a:tint val="45000"/>
                <a:satMod val="400000"/>
              </a:schemeClr>
            </a:duotone>
          </a:blip>
          <a:srcRect/>
          <a:stretch>
            <a:fillRect/>
          </a:stretch>
        </p:blipFill>
        <p:spPr bwMode="auto">
          <a:xfrm>
            <a:off x="2571736" y="2928934"/>
            <a:ext cx="2571768" cy="1143008"/>
          </a:xfrm>
          <a:prstGeom prst="rect">
            <a:avLst/>
          </a:prstGeom>
          <a:noFill/>
          <a:ln w="9525">
            <a:noFill/>
            <a:miter lim="800000"/>
            <a:headEnd/>
            <a:tailEnd/>
          </a:ln>
        </p:spPr>
      </p:pic>
      <p:sp>
        <p:nvSpPr>
          <p:cNvPr id="24581" name="Rectangle 5"/>
          <p:cNvSpPr>
            <a:spLocks noChangeArrowheads="1"/>
          </p:cNvSpPr>
          <p:nvPr/>
        </p:nvSpPr>
        <p:spPr bwMode="auto">
          <a:xfrm>
            <a:off x="357158" y="2571744"/>
            <a:ext cx="4286280" cy="40011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0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黑体_GBK"/>
              </a:rPr>
              <a:t>解</a:t>
            </a:r>
            <a:r>
              <a:rPr kumimoji="0" lang="en-US" altLang="zh-CN" sz="20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黑体_GBK"/>
              </a:rPr>
              <a:t>:</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如下图所示</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24582" name="Rectangle 6"/>
          <p:cNvSpPr>
            <a:spLocks noChangeArrowheads="1"/>
          </p:cNvSpPr>
          <p:nvPr/>
        </p:nvSpPr>
        <p:spPr bwMode="auto">
          <a:xfrm>
            <a:off x="214282" y="4000504"/>
            <a:ext cx="5786478" cy="147732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设木杆</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的影长</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BF</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为</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米，</a:t>
            </a:r>
            <a:endParaRPr kumimoji="0" lang="zh-CN" altLang="en-US"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由题意，</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得</a:t>
            </a:r>
            <a:r>
              <a:rPr lang="en-US" altLang="zh-CN" sz="2000" dirty="0" smtClean="0">
                <a:solidFill>
                  <a:srgbClr val="000000"/>
                </a:solidFill>
                <a:latin typeface="宋体" panose="02010600030101010101" pitchFamily="2" charset="-122"/>
                <a:ea typeface="宋体" panose="02010600030101010101" pitchFamily="2" charset="-122"/>
                <a:cs typeface="方正书宋_GBK" charset="-122"/>
              </a:rPr>
              <a:t> </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，解得</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lvl="0" eaLnBrk="0" hangingPunct="0">
              <a:lnSpc>
                <a:spcPct val="150000"/>
              </a:lnSpc>
            </a:pP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答</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此时木杆</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的影长</a:t>
            </a:r>
            <a:r>
              <a:rPr lang="zh-CN" altLang="en-US" sz="2000" dirty="0" smtClean="0">
                <a:solidFill>
                  <a:srgbClr val="000000"/>
                </a:solidFill>
                <a:latin typeface="宋体" panose="02010600030101010101" pitchFamily="2" charset="-122"/>
                <a:ea typeface="宋体" panose="02010600030101010101" pitchFamily="2" charset="-122"/>
                <a:cs typeface="方正书宋_GBK" charset="-122"/>
              </a:rPr>
              <a:t>是      米</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graphicFrame>
        <p:nvGraphicFramePr>
          <p:cNvPr id="24583" name="Object 7"/>
          <p:cNvGraphicFramePr>
            <a:graphicFrameLocks noChangeAspect="1"/>
          </p:cNvGraphicFramePr>
          <p:nvPr/>
        </p:nvGraphicFramePr>
        <p:xfrm>
          <a:off x="2143108" y="4429132"/>
          <a:ext cx="642942" cy="622850"/>
        </p:xfrm>
        <a:graphic>
          <a:graphicData uri="http://schemas.openxmlformats.org/presentationml/2006/ole">
            <mc:AlternateContent xmlns:mc="http://schemas.openxmlformats.org/markup-compatibility/2006">
              <mc:Choice xmlns:v="urn:schemas-microsoft-com:vml" Requires="v">
                <p:oleObj spid="_x0000_s2049" name="Equation" r:id="rId4" imgW="9753600" imgH="9448800" progId="Equation.DSMT4">
                  <p:embed/>
                </p:oleObj>
              </mc:Choice>
              <mc:Fallback>
                <p:oleObj name="Equation" r:id="rId4" imgW="9753600" imgH="9448800" progId="Equation.DSMT4">
                  <p:embed/>
                  <p:pic>
                    <p:nvPicPr>
                      <p:cNvPr id="0" name="图片 2048"/>
                      <p:cNvPicPr>
                        <a:picLocks noChangeAspect="1"/>
                      </p:cNvPicPr>
                      <p:nvPr/>
                    </p:nvPicPr>
                    <p:blipFill>
                      <a:blip r:embed="rId5"/>
                      <a:stretch>
                        <a:fillRect/>
                      </a:stretch>
                    </p:blipFill>
                    <p:spPr>
                      <a:xfrm>
                        <a:off x="2143108" y="4429132"/>
                        <a:ext cx="642942" cy="622850"/>
                      </a:xfrm>
                      <a:prstGeom prst="rect">
                        <a:avLst/>
                      </a:prstGeom>
                      <a:noFill/>
                      <a:ln w="9525">
                        <a:noFill/>
                      </a:ln>
                    </p:spPr>
                  </p:pic>
                </p:oleObj>
              </mc:Fallback>
            </mc:AlternateContent>
          </a:graphicData>
        </a:graphic>
      </p:graphicFrame>
      <p:graphicFrame>
        <p:nvGraphicFramePr>
          <p:cNvPr id="24584" name="Object 8"/>
          <p:cNvGraphicFramePr>
            <a:graphicFrameLocks noChangeAspect="1"/>
          </p:cNvGraphicFramePr>
          <p:nvPr/>
        </p:nvGraphicFramePr>
        <p:xfrm>
          <a:off x="4000496" y="4429132"/>
          <a:ext cx="404661" cy="696916"/>
        </p:xfrm>
        <a:graphic>
          <a:graphicData uri="http://schemas.openxmlformats.org/presentationml/2006/ole">
            <mc:AlternateContent xmlns:mc="http://schemas.openxmlformats.org/markup-compatibility/2006">
              <mc:Choice xmlns:v="urn:schemas-microsoft-com:vml" Requires="v">
                <p:oleObj spid="_x0000_s2050" name="Equation" r:id="rId6" imgW="5486400" imgH="9448800" progId="Equation.DSMT4">
                  <p:embed/>
                </p:oleObj>
              </mc:Choice>
              <mc:Fallback>
                <p:oleObj name="Equation" r:id="rId6" imgW="5486400" imgH="9448800" progId="Equation.DSMT4">
                  <p:embed/>
                  <p:pic>
                    <p:nvPicPr>
                      <p:cNvPr id="0" name="图片 2049"/>
                      <p:cNvPicPr>
                        <a:picLocks noChangeAspect="1"/>
                      </p:cNvPicPr>
                      <p:nvPr/>
                    </p:nvPicPr>
                    <p:blipFill>
                      <a:blip r:embed="rId7"/>
                      <a:stretch>
                        <a:fillRect/>
                      </a:stretch>
                    </p:blipFill>
                    <p:spPr>
                      <a:xfrm>
                        <a:off x="4000496" y="4429132"/>
                        <a:ext cx="404661" cy="696916"/>
                      </a:xfrm>
                      <a:prstGeom prst="rect">
                        <a:avLst/>
                      </a:prstGeom>
                      <a:noFill/>
                      <a:ln w="9525">
                        <a:noFill/>
                      </a:ln>
                    </p:spPr>
                  </p:pic>
                </p:oleObj>
              </mc:Fallback>
            </mc:AlternateContent>
          </a:graphicData>
        </a:graphic>
      </p:graphicFrame>
      <p:graphicFrame>
        <p:nvGraphicFramePr>
          <p:cNvPr id="24585" name="Object 9"/>
          <p:cNvGraphicFramePr>
            <a:graphicFrameLocks noChangeAspect="1"/>
          </p:cNvGraphicFramePr>
          <p:nvPr/>
        </p:nvGraphicFramePr>
        <p:xfrm>
          <a:off x="3571868" y="4929198"/>
          <a:ext cx="363317" cy="625475"/>
        </p:xfrm>
        <a:graphic>
          <a:graphicData uri="http://schemas.openxmlformats.org/presentationml/2006/ole">
            <mc:AlternateContent xmlns:mc="http://schemas.openxmlformats.org/markup-compatibility/2006">
              <mc:Choice xmlns:v="urn:schemas-microsoft-com:vml" Requires="v">
                <p:oleObj spid="_x0000_s2051" name="Equation" r:id="rId8" imgW="5486400" imgH="9448800" progId="Equation.DSMT4">
                  <p:embed/>
                </p:oleObj>
              </mc:Choice>
              <mc:Fallback>
                <p:oleObj name="Equation" r:id="rId8" imgW="5486400" imgH="9448800" progId="Equation.DSMT4">
                  <p:embed/>
                  <p:pic>
                    <p:nvPicPr>
                      <p:cNvPr id="0" name="图片 2050"/>
                      <p:cNvPicPr>
                        <a:picLocks noChangeAspect="1"/>
                      </p:cNvPicPr>
                      <p:nvPr/>
                    </p:nvPicPr>
                    <p:blipFill>
                      <a:blip r:embed="rId7"/>
                      <a:stretch>
                        <a:fillRect/>
                      </a:stretch>
                    </p:blipFill>
                    <p:spPr>
                      <a:xfrm>
                        <a:off x="3571868" y="4929198"/>
                        <a:ext cx="363317" cy="625475"/>
                      </a:xfrm>
                      <a:prstGeom prst="rect">
                        <a:avLst/>
                      </a:prstGeom>
                      <a:noFill/>
                      <a:ln w="9525">
                        <a:noFill/>
                      </a:ln>
                    </p:spPr>
                  </p:pic>
                </p:oleObj>
              </mc:Fallback>
            </mc:AlternateContent>
          </a:graphicData>
        </a:graphic>
      </p:graphicFrame>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9"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10"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11"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4581"/>
                                        </p:tgtEl>
                                        <p:attrNameLst>
                                          <p:attrName>style.visibility</p:attrName>
                                        </p:attrNameLst>
                                      </p:cBhvr>
                                      <p:to>
                                        <p:strVal val="visible"/>
                                      </p:to>
                                    </p:set>
                                    <p:animEffect transition="in" filter="diamond(in)">
                                      <p:cBhvr>
                                        <p:cTn id="7" dur="2000"/>
                                        <p:tgtEl>
                                          <p:spTgt spid="24581"/>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24580"/>
                                        </p:tgtEl>
                                        <p:attrNameLst>
                                          <p:attrName>style.visibility</p:attrName>
                                        </p:attrNameLst>
                                      </p:cBhvr>
                                      <p:to>
                                        <p:strVal val="visible"/>
                                      </p:to>
                                    </p:set>
                                    <p:animEffect transition="in" filter="wheel(4)">
                                      <p:cBhvr>
                                        <p:cTn id="12" dur="2000"/>
                                        <p:tgtEl>
                                          <p:spTgt spid="2458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4582"/>
                                        </p:tgtEl>
                                        <p:attrNameLst>
                                          <p:attrName>style.visibility</p:attrName>
                                        </p:attrNameLst>
                                      </p:cBhvr>
                                      <p:to>
                                        <p:strVal val="visible"/>
                                      </p:to>
                                    </p:set>
                                    <p:animEffect transition="in" filter="wipe(down)">
                                      <p:cBhvr>
                                        <p:cTn id="17" dur="500"/>
                                        <p:tgtEl>
                                          <p:spTgt spid="24582"/>
                                        </p:tgtEl>
                                      </p:cBhvr>
                                    </p:animEffect>
                                  </p:childTnLst>
                                </p:cTn>
                              </p:par>
                              <p:par>
                                <p:cTn id="18" presetID="22" presetClass="entr" presetSubtype="4" fill="hold" nodeType="withEffect">
                                  <p:stCondLst>
                                    <p:cond delay="0"/>
                                  </p:stCondLst>
                                  <p:childTnLst>
                                    <p:set>
                                      <p:cBhvr>
                                        <p:cTn id="19" dur="1" fill="hold">
                                          <p:stCondLst>
                                            <p:cond delay="0"/>
                                          </p:stCondLst>
                                        </p:cTn>
                                        <p:tgtEl>
                                          <p:spTgt spid="24583"/>
                                        </p:tgtEl>
                                        <p:attrNameLst>
                                          <p:attrName>style.visibility</p:attrName>
                                        </p:attrNameLst>
                                      </p:cBhvr>
                                      <p:to>
                                        <p:strVal val="visible"/>
                                      </p:to>
                                    </p:set>
                                    <p:animEffect transition="in" filter="wipe(down)">
                                      <p:cBhvr>
                                        <p:cTn id="20" dur="500"/>
                                        <p:tgtEl>
                                          <p:spTgt spid="24583"/>
                                        </p:tgtEl>
                                      </p:cBhvr>
                                    </p:animEffect>
                                  </p:childTnLst>
                                </p:cTn>
                              </p:par>
                              <p:par>
                                <p:cTn id="21" presetID="22" presetClass="entr" presetSubtype="4" fill="hold" nodeType="withEffect">
                                  <p:stCondLst>
                                    <p:cond delay="0"/>
                                  </p:stCondLst>
                                  <p:childTnLst>
                                    <p:set>
                                      <p:cBhvr>
                                        <p:cTn id="22" dur="1" fill="hold">
                                          <p:stCondLst>
                                            <p:cond delay="0"/>
                                          </p:stCondLst>
                                        </p:cTn>
                                        <p:tgtEl>
                                          <p:spTgt spid="24584"/>
                                        </p:tgtEl>
                                        <p:attrNameLst>
                                          <p:attrName>style.visibility</p:attrName>
                                        </p:attrNameLst>
                                      </p:cBhvr>
                                      <p:to>
                                        <p:strVal val="visible"/>
                                      </p:to>
                                    </p:set>
                                    <p:animEffect transition="in" filter="wipe(down)">
                                      <p:cBhvr>
                                        <p:cTn id="23" dur="500"/>
                                        <p:tgtEl>
                                          <p:spTgt spid="24584"/>
                                        </p:tgtEl>
                                      </p:cBhvr>
                                    </p:animEffect>
                                  </p:childTnLst>
                                </p:cTn>
                              </p:par>
                              <p:par>
                                <p:cTn id="24" presetID="22" presetClass="entr" presetSubtype="4" fill="hold" nodeType="withEffect">
                                  <p:stCondLst>
                                    <p:cond delay="0"/>
                                  </p:stCondLst>
                                  <p:childTnLst>
                                    <p:set>
                                      <p:cBhvr>
                                        <p:cTn id="25" dur="1" fill="hold">
                                          <p:stCondLst>
                                            <p:cond delay="0"/>
                                          </p:stCondLst>
                                        </p:cTn>
                                        <p:tgtEl>
                                          <p:spTgt spid="24585"/>
                                        </p:tgtEl>
                                        <p:attrNameLst>
                                          <p:attrName>style.visibility</p:attrName>
                                        </p:attrNameLst>
                                      </p:cBhvr>
                                      <p:to>
                                        <p:strVal val="visible"/>
                                      </p:to>
                                    </p:set>
                                    <p:animEffect transition="in" filter="wipe(down)">
                                      <p:cBhvr>
                                        <p:cTn id="26" dur="500"/>
                                        <p:tgtEl>
                                          <p:spTgt spid="245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bldLvl="0" animBg="1"/>
      <p:bldP spid="2458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78"/>
          <p:cNvSpPr txBox="1"/>
          <p:nvPr/>
        </p:nvSpPr>
        <p:spPr>
          <a:xfrm>
            <a:off x="3923929" y="3429000"/>
            <a:ext cx="2123477" cy="873669"/>
          </a:xfrm>
          <a:prstGeom prst="rect">
            <a:avLst/>
          </a:prstGeom>
          <a:noFill/>
        </p:spPr>
        <p:txBody>
          <a:bodyPr wrap="none" lIns="68580" tIns="34290" rIns="68580" bIns="34290" rtlCol="0">
            <a:prstTxWarp prst="textArchUp">
              <a:avLst/>
            </a:prstTxWarp>
            <a:spAutoFit/>
          </a:bodyPr>
          <a:lstStyle>
            <a:defPPr>
              <a:defRPr lang="zh-CN"/>
            </a:defPPr>
            <a:lvl1pPr>
              <a:defRPr sz="3200" b="1">
                <a:solidFill>
                  <a:srgbClr val="F5841C"/>
                </a:solidFill>
                <a:latin typeface="微软雅黑" panose="020B0503020204020204" charset="-122"/>
                <a:ea typeface="微软雅黑" panose="020B0503020204020204" charset="-122"/>
              </a:defRPr>
            </a:lvl1pPr>
          </a:lstStyle>
          <a:p>
            <a:r>
              <a:rPr lang="zh-CN" altLang="en-US" sz="5400" dirty="0" smtClean="0">
                <a:solidFill>
                  <a:schemeClr val="accent6">
                    <a:lumMod val="75000"/>
                  </a:schemeClr>
                </a:solidFill>
              </a:rPr>
              <a:t>谢    谢</a:t>
            </a:r>
            <a:endParaRPr lang="zh-CN" altLang="en-US" sz="5400" dirty="0">
              <a:solidFill>
                <a:schemeClr val="accent6">
                  <a:lumMod val="75000"/>
                </a:schemeClr>
              </a:solidFill>
            </a:endParaRPr>
          </a:p>
        </p:txBody>
      </p:sp>
      <p:pic>
        <p:nvPicPr>
          <p:cNvPr id="45" name="Picture 3" descr="field.png"/>
          <p:cNvPicPr>
            <a:picLocks noChangeAspect="1"/>
          </p:cNvPicPr>
          <p:nvPr/>
        </p:nvPicPr>
        <p:blipFill>
          <a:blip r:embed="rId1" cstate="print"/>
          <a:stretch>
            <a:fillRect/>
          </a:stretch>
        </p:blipFill>
        <p:spPr>
          <a:xfrm>
            <a:off x="-39278" y="3552395"/>
            <a:ext cx="9183278" cy="3332989"/>
          </a:xfrm>
          <a:prstGeom prst="rect">
            <a:avLst/>
          </a:prstGeom>
        </p:spPr>
      </p:pic>
      <p:pic>
        <p:nvPicPr>
          <p:cNvPr id="50" name="Picture 2" descr="C:\Users\Administrator\Desktop\兔子.png"/>
          <p:cNvPicPr>
            <a:picLocks noChangeAspect="1" noChangeArrowheads="1"/>
          </p:cNvPicPr>
          <p:nvPr/>
        </p:nvPicPr>
        <p:blipFill>
          <a:blip r:embed="rId2" cstate="print"/>
          <a:srcRect/>
          <a:stretch>
            <a:fillRect/>
          </a:stretch>
        </p:blipFill>
        <p:spPr bwMode="auto">
          <a:xfrm>
            <a:off x="6876256" y="5803901"/>
            <a:ext cx="800100" cy="1054100"/>
          </a:xfrm>
          <a:prstGeom prst="rect">
            <a:avLst/>
          </a:prstGeom>
          <a:noFill/>
        </p:spPr>
      </p:pic>
      <p:sp>
        <p:nvSpPr>
          <p:cNvPr id="9" name="Oval 21"/>
          <p:cNvSpPr>
            <a:spLocks noChangeArrowheads="1"/>
          </p:cNvSpPr>
          <p:nvPr/>
        </p:nvSpPr>
        <p:spPr bwMode="auto">
          <a:xfrm>
            <a:off x="5978452" y="1232595"/>
            <a:ext cx="574675" cy="770467"/>
          </a:xfrm>
          <a:prstGeom prst="ellipse">
            <a:avLst/>
          </a:prstGeom>
          <a:solidFill>
            <a:srgbClr val="EB4544">
              <a:alpha val="80000"/>
            </a:srgbClr>
          </a:solidFill>
          <a:ln>
            <a:noFill/>
          </a:ln>
        </p:spPr>
        <p:txBody>
          <a:bodyPr vert="horz" wrap="square" lIns="91440" tIns="45720" rIns="91440" bIns="45720" numCol="1" anchor="t" anchorCtr="0" compatLnSpc="1"/>
          <a:lstStyle/>
          <a:p>
            <a:endParaRPr lang="zh-CN" altLang="en-US"/>
          </a:p>
        </p:txBody>
      </p:sp>
      <p:sp>
        <p:nvSpPr>
          <p:cNvPr id="10" name="Oval 22"/>
          <p:cNvSpPr>
            <a:spLocks noChangeArrowheads="1"/>
          </p:cNvSpPr>
          <p:nvPr/>
        </p:nvSpPr>
        <p:spPr bwMode="auto">
          <a:xfrm>
            <a:off x="6116564" y="2091962"/>
            <a:ext cx="576263" cy="768351"/>
          </a:xfrm>
          <a:prstGeom prst="ellipse">
            <a:avLst/>
          </a:prstGeom>
          <a:solidFill>
            <a:srgbClr val="FBE22D">
              <a:alpha val="80000"/>
            </a:srgbClr>
          </a:solidFill>
          <a:ln>
            <a:noFill/>
          </a:ln>
        </p:spPr>
        <p:txBody>
          <a:bodyPr vert="horz" wrap="square" lIns="91440" tIns="45720" rIns="91440" bIns="45720" numCol="1" anchor="t" anchorCtr="0" compatLnSpc="1"/>
          <a:lstStyle/>
          <a:p>
            <a:endParaRPr lang="zh-CN" altLang="en-US"/>
          </a:p>
        </p:txBody>
      </p:sp>
      <p:sp>
        <p:nvSpPr>
          <p:cNvPr id="11" name="Oval 23"/>
          <p:cNvSpPr>
            <a:spLocks noChangeArrowheads="1"/>
          </p:cNvSpPr>
          <p:nvPr/>
        </p:nvSpPr>
        <p:spPr bwMode="auto">
          <a:xfrm>
            <a:off x="7289726" y="3124895"/>
            <a:ext cx="577850" cy="770467"/>
          </a:xfrm>
          <a:prstGeom prst="ellipse">
            <a:avLst/>
          </a:prstGeom>
          <a:solidFill>
            <a:srgbClr val="D8AEAF">
              <a:alpha val="80000"/>
            </a:srgbClr>
          </a:solidFill>
          <a:ln>
            <a:noFill/>
          </a:ln>
        </p:spPr>
        <p:txBody>
          <a:bodyPr vert="horz" wrap="square" lIns="91440" tIns="45720" rIns="91440" bIns="45720" numCol="1" anchor="t" anchorCtr="0" compatLnSpc="1"/>
          <a:lstStyle/>
          <a:p>
            <a:endParaRPr lang="zh-CN" altLang="en-US"/>
          </a:p>
        </p:txBody>
      </p:sp>
      <p:sp>
        <p:nvSpPr>
          <p:cNvPr id="12" name="Oval 24"/>
          <p:cNvSpPr>
            <a:spLocks noChangeArrowheads="1"/>
          </p:cNvSpPr>
          <p:nvPr/>
        </p:nvSpPr>
        <p:spPr bwMode="auto">
          <a:xfrm>
            <a:off x="7538964" y="2091962"/>
            <a:ext cx="576263" cy="768351"/>
          </a:xfrm>
          <a:prstGeom prst="ellipse">
            <a:avLst/>
          </a:prstGeom>
          <a:solidFill>
            <a:srgbClr val="A5CB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Oval 25"/>
          <p:cNvSpPr>
            <a:spLocks noChangeArrowheads="1"/>
          </p:cNvSpPr>
          <p:nvPr/>
        </p:nvSpPr>
        <p:spPr bwMode="auto">
          <a:xfrm>
            <a:off x="6786489" y="1617828"/>
            <a:ext cx="695325" cy="931333"/>
          </a:xfrm>
          <a:prstGeom prst="ellipse">
            <a:avLst/>
          </a:prstGeom>
          <a:solidFill>
            <a:srgbClr val="FBE22D">
              <a:alpha val="80000"/>
            </a:srgbClr>
          </a:solidFill>
          <a:ln>
            <a:noFill/>
          </a:ln>
        </p:spPr>
        <p:txBody>
          <a:bodyPr vert="horz" wrap="square" lIns="91440" tIns="45720" rIns="91440" bIns="45720" numCol="1" anchor="t" anchorCtr="0" compatLnSpc="1"/>
          <a:lstStyle/>
          <a:p>
            <a:endParaRPr lang="zh-CN" altLang="en-US"/>
          </a:p>
        </p:txBody>
      </p:sp>
      <p:sp>
        <p:nvSpPr>
          <p:cNvPr id="14" name="Oval 26"/>
          <p:cNvSpPr>
            <a:spLocks noChangeArrowheads="1"/>
          </p:cNvSpPr>
          <p:nvPr/>
        </p:nvSpPr>
        <p:spPr bwMode="auto">
          <a:xfrm>
            <a:off x="6607102" y="2477195"/>
            <a:ext cx="852487" cy="1138767"/>
          </a:xfrm>
          <a:prstGeom prst="ellipse">
            <a:avLst/>
          </a:prstGeom>
          <a:solidFill>
            <a:srgbClr val="A5CB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Oval 27"/>
          <p:cNvSpPr>
            <a:spLocks noChangeArrowheads="1"/>
          </p:cNvSpPr>
          <p:nvPr/>
        </p:nvSpPr>
        <p:spPr bwMode="auto">
          <a:xfrm>
            <a:off x="6481689" y="2741780"/>
            <a:ext cx="174625" cy="232833"/>
          </a:xfrm>
          <a:prstGeom prst="ellipse">
            <a:avLst/>
          </a:prstGeom>
          <a:solidFill>
            <a:srgbClr val="B9DBDD">
              <a:alpha val="80000"/>
            </a:srgbClr>
          </a:solidFill>
          <a:ln>
            <a:noFill/>
          </a:ln>
        </p:spPr>
        <p:txBody>
          <a:bodyPr vert="horz" wrap="square" lIns="91440" tIns="45720" rIns="91440" bIns="45720" numCol="1" anchor="t" anchorCtr="0" compatLnSpc="1"/>
          <a:lstStyle/>
          <a:p>
            <a:endParaRPr lang="zh-CN" altLang="en-US"/>
          </a:p>
        </p:txBody>
      </p:sp>
      <p:sp>
        <p:nvSpPr>
          <p:cNvPr id="16" name="Oval 28"/>
          <p:cNvSpPr>
            <a:spLocks noChangeArrowheads="1"/>
          </p:cNvSpPr>
          <p:nvPr/>
        </p:nvSpPr>
        <p:spPr bwMode="auto">
          <a:xfrm>
            <a:off x="7365926" y="2536462"/>
            <a:ext cx="304800" cy="408517"/>
          </a:xfrm>
          <a:prstGeom prst="ellipse">
            <a:avLst/>
          </a:prstGeom>
          <a:solidFill>
            <a:srgbClr val="B9DBDD">
              <a:alpha val="80000"/>
            </a:srgbClr>
          </a:solidFill>
          <a:ln>
            <a:noFill/>
          </a:ln>
        </p:spPr>
        <p:txBody>
          <a:bodyPr vert="horz" wrap="square" lIns="91440" tIns="45720" rIns="91440" bIns="45720" numCol="1" anchor="t" anchorCtr="0" compatLnSpc="1"/>
          <a:lstStyle/>
          <a:p>
            <a:endParaRPr lang="zh-CN" altLang="en-US"/>
          </a:p>
        </p:txBody>
      </p:sp>
      <p:sp>
        <p:nvSpPr>
          <p:cNvPr id="17" name="Oval 29"/>
          <p:cNvSpPr>
            <a:spLocks noChangeArrowheads="1"/>
          </p:cNvSpPr>
          <p:nvPr/>
        </p:nvSpPr>
        <p:spPr bwMode="auto">
          <a:xfrm>
            <a:off x="8244408" y="2468894"/>
            <a:ext cx="400050" cy="535516"/>
          </a:xfrm>
          <a:prstGeom prst="ellipse">
            <a:avLst/>
          </a:prstGeom>
          <a:solidFill>
            <a:srgbClr val="B03896">
              <a:alpha val="80000"/>
            </a:srgbClr>
          </a:solidFill>
          <a:ln>
            <a:noFill/>
          </a:ln>
        </p:spPr>
        <p:txBody>
          <a:bodyPr vert="horz" wrap="square" lIns="91440" tIns="45720" rIns="91440" bIns="45720" numCol="1" anchor="t" anchorCtr="0" compatLnSpc="1"/>
          <a:lstStyle/>
          <a:p>
            <a:endParaRPr lang="zh-CN" altLang="en-US"/>
          </a:p>
        </p:txBody>
      </p:sp>
      <p:sp>
        <p:nvSpPr>
          <p:cNvPr id="18" name="Oval 30"/>
          <p:cNvSpPr>
            <a:spLocks noChangeArrowheads="1"/>
          </p:cNvSpPr>
          <p:nvPr/>
        </p:nvSpPr>
        <p:spPr bwMode="auto">
          <a:xfrm>
            <a:off x="7307189" y="1782928"/>
            <a:ext cx="461963" cy="615951"/>
          </a:xfrm>
          <a:prstGeom prst="ellipse">
            <a:avLst/>
          </a:prstGeom>
          <a:solidFill>
            <a:srgbClr val="A8CE52">
              <a:alpha val="39999"/>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Oval 31"/>
          <p:cNvSpPr>
            <a:spLocks noChangeArrowheads="1"/>
          </p:cNvSpPr>
          <p:nvPr/>
        </p:nvSpPr>
        <p:spPr bwMode="auto">
          <a:xfrm>
            <a:off x="7245276" y="1338428"/>
            <a:ext cx="463550" cy="620184"/>
          </a:xfrm>
          <a:prstGeom prst="ellipse">
            <a:avLst/>
          </a:prstGeom>
          <a:solidFill>
            <a:srgbClr val="EB4544">
              <a:alpha val="80000"/>
            </a:srgbClr>
          </a:solidFill>
          <a:ln>
            <a:noFill/>
          </a:ln>
        </p:spPr>
        <p:txBody>
          <a:bodyPr vert="horz" wrap="square" lIns="91440" tIns="45720" rIns="91440" bIns="45720" numCol="1" anchor="t" anchorCtr="0" compatLnSpc="1"/>
          <a:lstStyle/>
          <a:p>
            <a:endParaRPr lang="zh-CN" altLang="en-US"/>
          </a:p>
        </p:txBody>
      </p:sp>
      <p:sp>
        <p:nvSpPr>
          <p:cNvPr id="20" name="Oval 32"/>
          <p:cNvSpPr>
            <a:spLocks noChangeArrowheads="1"/>
          </p:cNvSpPr>
          <p:nvPr/>
        </p:nvSpPr>
        <p:spPr bwMode="auto">
          <a:xfrm>
            <a:off x="6480101" y="1956495"/>
            <a:ext cx="290512" cy="387351"/>
          </a:xfrm>
          <a:prstGeom prst="ellipse">
            <a:avLst/>
          </a:prstGeom>
          <a:solidFill>
            <a:srgbClr val="B9DBDD">
              <a:alpha val="80000"/>
            </a:srgbClr>
          </a:solidFill>
          <a:ln>
            <a:noFill/>
          </a:ln>
        </p:spPr>
        <p:txBody>
          <a:bodyPr vert="horz" wrap="square" lIns="91440" tIns="45720" rIns="91440" bIns="45720" numCol="1" anchor="t" anchorCtr="0" compatLnSpc="1"/>
          <a:lstStyle/>
          <a:p>
            <a:endParaRPr lang="zh-CN" altLang="en-US"/>
          </a:p>
        </p:txBody>
      </p:sp>
      <p:sp>
        <p:nvSpPr>
          <p:cNvPr id="23" name="Oval 35"/>
          <p:cNvSpPr>
            <a:spLocks noChangeArrowheads="1"/>
          </p:cNvSpPr>
          <p:nvPr/>
        </p:nvSpPr>
        <p:spPr bwMode="auto">
          <a:xfrm>
            <a:off x="6588224" y="356659"/>
            <a:ext cx="1041400" cy="1386416"/>
          </a:xfrm>
          <a:prstGeom prst="ellipse">
            <a:avLst/>
          </a:prstGeom>
          <a:solidFill>
            <a:srgbClr val="A9D25A"/>
          </a:solidFill>
          <a:ln>
            <a:noFill/>
          </a:ln>
        </p:spPr>
        <p:txBody>
          <a:bodyPr/>
          <a:lstStyle/>
          <a:p>
            <a:endParaRPr lang="zh-CN" altLang="en-US"/>
          </a:p>
        </p:txBody>
      </p:sp>
      <p:sp>
        <p:nvSpPr>
          <p:cNvPr id="24" name="Oval 36"/>
          <p:cNvSpPr>
            <a:spLocks noChangeArrowheads="1"/>
          </p:cNvSpPr>
          <p:nvPr/>
        </p:nvSpPr>
        <p:spPr bwMode="auto">
          <a:xfrm>
            <a:off x="7812361" y="1316766"/>
            <a:ext cx="1042987" cy="1384300"/>
          </a:xfrm>
          <a:prstGeom prst="ellipse">
            <a:avLst/>
          </a:prstGeom>
          <a:solidFill>
            <a:srgbClr val="FBE22D"/>
          </a:solidFill>
          <a:ln>
            <a:noFill/>
          </a:ln>
        </p:spPr>
        <p:txBody>
          <a:bodyPr/>
          <a:lstStyle/>
          <a:p>
            <a:endParaRPr lang="zh-CN" altLang="en-US"/>
          </a:p>
        </p:txBody>
      </p:sp>
      <p:sp>
        <p:nvSpPr>
          <p:cNvPr id="26" name="Freeform 39"/>
          <p:cNvSpPr>
            <a:spLocks noEditPoints="1"/>
          </p:cNvSpPr>
          <p:nvPr/>
        </p:nvSpPr>
        <p:spPr bwMode="auto">
          <a:xfrm>
            <a:off x="8770864" y="2238013"/>
            <a:ext cx="157163" cy="241300"/>
          </a:xfrm>
          <a:custGeom>
            <a:avLst/>
            <a:gdLst>
              <a:gd name="T0" fmla="*/ 14 w 72"/>
              <a:gd name="T1" fmla="*/ 49 h 84"/>
              <a:gd name="T2" fmla="*/ 21 w 72"/>
              <a:gd name="T3" fmla="*/ 49 h 84"/>
              <a:gd name="T4" fmla="*/ 18 w 72"/>
              <a:gd name="T5" fmla="*/ 60 h 84"/>
              <a:gd name="T6" fmla="*/ 14 w 72"/>
              <a:gd name="T7" fmla="*/ 63 h 84"/>
              <a:gd name="T8" fmla="*/ 21 w 72"/>
              <a:gd name="T9" fmla="*/ 63 h 84"/>
              <a:gd name="T10" fmla="*/ 18 w 72"/>
              <a:gd name="T11" fmla="*/ 33 h 84"/>
              <a:gd name="T12" fmla="*/ 14 w 72"/>
              <a:gd name="T13" fmla="*/ 36 h 84"/>
              <a:gd name="T14" fmla="*/ 21 w 72"/>
              <a:gd name="T15" fmla="*/ 36 h 84"/>
              <a:gd name="T16" fmla="*/ 69 w 72"/>
              <a:gd name="T17" fmla="*/ 13 h 84"/>
              <a:gd name="T18" fmla="*/ 60 w 72"/>
              <a:gd name="T19" fmla="*/ 13 h 84"/>
              <a:gd name="T20" fmla="*/ 58 w 72"/>
              <a:gd name="T21" fmla="*/ 10 h 84"/>
              <a:gd name="T22" fmla="*/ 45 w 72"/>
              <a:gd name="T23" fmla="*/ 4 h 84"/>
              <a:gd name="T24" fmla="*/ 27 w 72"/>
              <a:gd name="T25" fmla="*/ 4 h 84"/>
              <a:gd name="T26" fmla="*/ 14 w 72"/>
              <a:gd name="T27" fmla="*/ 10 h 84"/>
              <a:gd name="T28" fmla="*/ 12 w 72"/>
              <a:gd name="T29" fmla="*/ 13 h 84"/>
              <a:gd name="T30" fmla="*/ 0 w 72"/>
              <a:gd name="T31" fmla="*/ 16 h 84"/>
              <a:gd name="T32" fmla="*/ 3 w 72"/>
              <a:gd name="T33" fmla="*/ 84 h 84"/>
              <a:gd name="T34" fmla="*/ 72 w 72"/>
              <a:gd name="T35" fmla="*/ 81 h 84"/>
              <a:gd name="T36" fmla="*/ 69 w 72"/>
              <a:gd name="T37" fmla="*/ 13 h 84"/>
              <a:gd name="T38" fmla="*/ 30 w 72"/>
              <a:gd name="T39" fmla="*/ 6 h 84"/>
              <a:gd name="T40" fmla="*/ 42 w 72"/>
              <a:gd name="T41" fmla="*/ 6 h 84"/>
              <a:gd name="T42" fmla="*/ 28 w 72"/>
              <a:gd name="T43" fmla="*/ 10 h 84"/>
              <a:gd name="T44" fmla="*/ 16 w 72"/>
              <a:gd name="T45" fmla="*/ 13 h 84"/>
              <a:gd name="T46" fmla="*/ 56 w 72"/>
              <a:gd name="T47" fmla="*/ 13 h 84"/>
              <a:gd name="T48" fmla="*/ 16 w 72"/>
              <a:gd name="T49" fmla="*/ 19 h 84"/>
              <a:gd name="T50" fmla="*/ 66 w 72"/>
              <a:gd name="T51" fmla="*/ 78 h 84"/>
              <a:gd name="T52" fmla="*/ 7 w 72"/>
              <a:gd name="T53" fmla="*/ 78 h 84"/>
              <a:gd name="T54" fmla="*/ 12 w 72"/>
              <a:gd name="T55" fmla="*/ 19 h 84"/>
              <a:gd name="T56" fmla="*/ 14 w 72"/>
              <a:gd name="T57" fmla="*/ 23 h 84"/>
              <a:gd name="T58" fmla="*/ 60 w 72"/>
              <a:gd name="T59" fmla="*/ 21 h 84"/>
              <a:gd name="T60" fmla="*/ 66 w 72"/>
              <a:gd name="T61" fmla="*/ 19 h 84"/>
              <a:gd name="T62" fmla="*/ 54 w 72"/>
              <a:gd name="T63" fmla="*/ 34 h 84"/>
              <a:gd name="T64" fmla="*/ 27 w 72"/>
              <a:gd name="T65" fmla="*/ 34 h 84"/>
              <a:gd name="T66" fmla="*/ 27 w 72"/>
              <a:gd name="T67" fmla="*/ 38 h 84"/>
              <a:gd name="T68" fmla="*/ 56 w 72"/>
              <a:gd name="T69" fmla="*/ 36 h 84"/>
              <a:gd name="T70" fmla="*/ 54 w 72"/>
              <a:gd name="T71" fmla="*/ 61 h 84"/>
              <a:gd name="T72" fmla="*/ 27 w 72"/>
              <a:gd name="T73" fmla="*/ 61 h 84"/>
              <a:gd name="T74" fmla="*/ 27 w 72"/>
              <a:gd name="T75" fmla="*/ 65 h 84"/>
              <a:gd name="T76" fmla="*/ 56 w 72"/>
              <a:gd name="T77" fmla="*/ 63 h 84"/>
              <a:gd name="T78" fmla="*/ 54 w 72"/>
              <a:gd name="T79" fmla="*/ 48 h 84"/>
              <a:gd name="T80" fmla="*/ 27 w 72"/>
              <a:gd name="T81" fmla="*/ 48 h 84"/>
              <a:gd name="T82" fmla="*/ 27 w 72"/>
              <a:gd name="T83" fmla="*/ 51 h 84"/>
              <a:gd name="T84" fmla="*/ 56 w 72"/>
              <a:gd name="T85" fmla="*/ 4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 h="84">
                <a:moveTo>
                  <a:pt x="18" y="46"/>
                </a:moveTo>
                <a:cubicBezTo>
                  <a:pt x="16" y="46"/>
                  <a:pt x="14" y="48"/>
                  <a:pt x="14" y="49"/>
                </a:cubicBezTo>
                <a:cubicBezTo>
                  <a:pt x="14" y="51"/>
                  <a:pt x="16" y="53"/>
                  <a:pt x="18" y="53"/>
                </a:cubicBezTo>
                <a:cubicBezTo>
                  <a:pt x="19" y="53"/>
                  <a:pt x="21" y="51"/>
                  <a:pt x="21" y="49"/>
                </a:cubicBezTo>
                <a:cubicBezTo>
                  <a:pt x="21" y="48"/>
                  <a:pt x="19" y="46"/>
                  <a:pt x="18" y="46"/>
                </a:cubicBezTo>
                <a:close/>
                <a:moveTo>
                  <a:pt x="18" y="60"/>
                </a:moveTo>
                <a:cubicBezTo>
                  <a:pt x="18" y="60"/>
                  <a:pt x="18" y="60"/>
                  <a:pt x="18" y="60"/>
                </a:cubicBezTo>
                <a:cubicBezTo>
                  <a:pt x="16" y="60"/>
                  <a:pt x="14" y="61"/>
                  <a:pt x="14" y="63"/>
                </a:cubicBezTo>
                <a:cubicBezTo>
                  <a:pt x="14" y="65"/>
                  <a:pt x="16" y="66"/>
                  <a:pt x="18" y="66"/>
                </a:cubicBezTo>
                <a:cubicBezTo>
                  <a:pt x="19" y="66"/>
                  <a:pt x="21" y="65"/>
                  <a:pt x="21" y="63"/>
                </a:cubicBezTo>
                <a:cubicBezTo>
                  <a:pt x="21" y="61"/>
                  <a:pt x="19" y="60"/>
                  <a:pt x="18" y="60"/>
                </a:cubicBezTo>
                <a:close/>
                <a:moveTo>
                  <a:pt x="18" y="33"/>
                </a:moveTo>
                <a:cubicBezTo>
                  <a:pt x="18" y="33"/>
                  <a:pt x="18" y="33"/>
                  <a:pt x="18" y="33"/>
                </a:cubicBezTo>
                <a:cubicBezTo>
                  <a:pt x="16" y="33"/>
                  <a:pt x="14" y="34"/>
                  <a:pt x="14" y="36"/>
                </a:cubicBezTo>
                <a:cubicBezTo>
                  <a:pt x="14" y="38"/>
                  <a:pt x="16" y="39"/>
                  <a:pt x="18" y="39"/>
                </a:cubicBezTo>
                <a:cubicBezTo>
                  <a:pt x="19" y="39"/>
                  <a:pt x="21" y="38"/>
                  <a:pt x="21" y="36"/>
                </a:cubicBezTo>
                <a:cubicBezTo>
                  <a:pt x="21" y="34"/>
                  <a:pt x="19" y="33"/>
                  <a:pt x="18" y="33"/>
                </a:cubicBezTo>
                <a:close/>
                <a:moveTo>
                  <a:pt x="69" y="13"/>
                </a:moveTo>
                <a:cubicBezTo>
                  <a:pt x="69" y="13"/>
                  <a:pt x="69" y="13"/>
                  <a:pt x="69" y="13"/>
                </a:cubicBezTo>
                <a:cubicBezTo>
                  <a:pt x="60" y="13"/>
                  <a:pt x="60" y="13"/>
                  <a:pt x="60" y="13"/>
                </a:cubicBezTo>
                <a:cubicBezTo>
                  <a:pt x="60" y="11"/>
                  <a:pt x="60" y="11"/>
                  <a:pt x="60" y="11"/>
                </a:cubicBezTo>
                <a:cubicBezTo>
                  <a:pt x="60" y="10"/>
                  <a:pt x="59" y="10"/>
                  <a:pt x="58" y="10"/>
                </a:cubicBezTo>
                <a:cubicBezTo>
                  <a:pt x="48" y="10"/>
                  <a:pt x="48" y="10"/>
                  <a:pt x="48" y="10"/>
                </a:cubicBezTo>
                <a:cubicBezTo>
                  <a:pt x="47" y="7"/>
                  <a:pt x="46" y="5"/>
                  <a:pt x="45" y="4"/>
                </a:cubicBezTo>
                <a:cubicBezTo>
                  <a:pt x="43" y="1"/>
                  <a:pt x="39" y="0"/>
                  <a:pt x="36" y="0"/>
                </a:cubicBezTo>
                <a:cubicBezTo>
                  <a:pt x="33" y="0"/>
                  <a:pt x="30" y="1"/>
                  <a:pt x="27" y="4"/>
                </a:cubicBezTo>
                <a:cubicBezTo>
                  <a:pt x="26" y="5"/>
                  <a:pt x="25" y="7"/>
                  <a:pt x="24" y="10"/>
                </a:cubicBezTo>
                <a:cubicBezTo>
                  <a:pt x="14" y="10"/>
                  <a:pt x="14" y="10"/>
                  <a:pt x="14" y="10"/>
                </a:cubicBezTo>
                <a:cubicBezTo>
                  <a:pt x="13" y="10"/>
                  <a:pt x="12" y="10"/>
                  <a:pt x="12" y="11"/>
                </a:cubicBezTo>
                <a:cubicBezTo>
                  <a:pt x="12" y="13"/>
                  <a:pt x="12" y="13"/>
                  <a:pt x="12" y="13"/>
                </a:cubicBezTo>
                <a:cubicBezTo>
                  <a:pt x="3" y="13"/>
                  <a:pt x="3" y="13"/>
                  <a:pt x="3" y="13"/>
                </a:cubicBezTo>
                <a:cubicBezTo>
                  <a:pt x="2" y="13"/>
                  <a:pt x="0" y="15"/>
                  <a:pt x="0" y="16"/>
                </a:cubicBezTo>
                <a:cubicBezTo>
                  <a:pt x="0" y="81"/>
                  <a:pt x="0" y="81"/>
                  <a:pt x="0" y="81"/>
                </a:cubicBezTo>
                <a:cubicBezTo>
                  <a:pt x="0" y="82"/>
                  <a:pt x="2" y="84"/>
                  <a:pt x="3" y="84"/>
                </a:cubicBezTo>
                <a:cubicBezTo>
                  <a:pt x="69" y="84"/>
                  <a:pt x="69" y="84"/>
                  <a:pt x="69" y="84"/>
                </a:cubicBezTo>
                <a:cubicBezTo>
                  <a:pt x="70" y="84"/>
                  <a:pt x="72" y="82"/>
                  <a:pt x="72" y="81"/>
                </a:cubicBezTo>
                <a:cubicBezTo>
                  <a:pt x="72" y="16"/>
                  <a:pt x="72" y="16"/>
                  <a:pt x="72" y="16"/>
                </a:cubicBezTo>
                <a:cubicBezTo>
                  <a:pt x="72" y="15"/>
                  <a:pt x="70" y="13"/>
                  <a:pt x="69" y="13"/>
                </a:cubicBezTo>
                <a:close/>
                <a:moveTo>
                  <a:pt x="30" y="6"/>
                </a:moveTo>
                <a:cubicBezTo>
                  <a:pt x="30" y="6"/>
                  <a:pt x="30" y="6"/>
                  <a:pt x="30" y="6"/>
                </a:cubicBezTo>
                <a:cubicBezTo>
                  <a:pt x="31" y="5"/>
                  <a:pt x="34" y="4"/>
                  <a:pt x="36" y="4"/>
                </a:cubicBezTo>
                <a:cubicBezTo>
                  <a:pt x="38" y="4"/>
                  <a:pt x="41" y="5"/>
                  <a:pt x="42" y="6"/>
                </a:cubicBezTo>
                <a:cubicBezTo>
                  <a:pt x="43" y="7"/>
                  <a:pt x="44" y="8"/>
                  <a:pt x="44" y="10"/>
                </a:cubicBezTo>
                <a:cubicBezTo>
                  <a:pt x="28" y="10"/>
                  <a:pt x="28" y="10"/>
                  <a:pt x="28" y="10"/>
                </a:cubicBezTo>
                <a:cubicBezTo>
                  <a:pt x="28" y="8"/>
                  <a:pt x="29" y="7"/>
                  <a:pt x="30" y="6"/>
                </a:cubicBezTo>
                <a:close/>
                <a:moveTo>
                  <a:pt x="16" y="13"/>
                </a:moveTo>
                <a:cubicBezTo>
                  <a:pt x="16" y="13"/>
                  <a:pt x="16" y="13"/>
                  <a:pt x="16" y="13"/>
                </a:cubicBezTo>
                <a:cubicBezTo>
                  <a:pt x="56" y="13"/>
                  <a:pt x="56" y="13"/>
                  <a:pt x="56" y="13"/>
                </a:cubicBezTo>
                <a:cubicBezTo>
                  <a:pt x="56" y="19"/>
                  <a:pt x="56" y="19"/>
                  <a:pt x="56" y="19"/>
                </a:cubicBezTo>
                <a:cubicBezTo>
                  <a:pt x="16" y="19"/>
                  <a:pt x="16" y="19"/>
                  <a:pt x="16" y="19"/>
                </a:cubicBezTo>
                <a:cubicBezTo>
                  <a:pt x="16" y="13"/>
                  <a:pt x="16" y="13"/>
                  <a:pt x="16" y="13"/>
                </a:cubicBezTo>
                <a:close/>
                <a:moveTo>
                  <a:pt x="66" y="78"/>
                </a:moveTo>
                <a:cubicBezTo>
                  <a:pt x="66" y="78"/>
                  <a:pt x="66" y="78"/>
                  <a:pt x="66" y="78"/>
                </a:cubicBezTo>
                <a:cubicBezTo>
                  <a:pt x="7" y="78"/>
                  <a:pt x="7" y="78"/>
                  <a:pt x="7" y="78"/>
                </a:cubicBezTo>
                <a:cubicBezTo>
                  <a:pt x="7" y="19"/>
                  <a:pt x="7" y="19"/>
                  <a:pt x="7" y="19"/>
                </a:cubicBezTo>
                <a:cubicBezTo>
                  <a:pt x="12" y="19"/>
                  <a:pt x="12" y="19"/>
                  <a:pt x="12" y="19"/>
                </a:cubicBezTo>
                <a:cubicBezTo>
                  <a:pt x="12" y="21"/>
                  <a:pt x="12" y="21"/>
                  <a:pt x="12" y="21"/>
                </a:cubicBezTo>
                <a:cubicBezTo>
                  <a:pt x="12" y="22"/>
                  <a:pt x="13" y="23"/>
                  <a:pt x="14" y="23"/>
                </a:cubicBezTo>
                <a:cubicBezTo>
                  <a:pt x="58" y="23"/>
                  <a:pt x="58" y="23"/>
                  <a:pt x="58" y="23"/>
                </a:cubicBezTo>
                <a:cubicBezTo>
                  <a:pt x="59" y="23"/>
                  <a:pt x="60" y="22"/>
                  <a:pt x="60" y="21"/>
                </a:cubicBezTo>
                <a:cubicBezTo>
                  <a:pt x="60" y="19"/>
                  <a:pt x="60" y="19"/>
                  <a:pt x="60" y="19"/>
                </a:cubicBezTo>
                <a:cubicBezTo>
                  <a:pt x="66" y="19"/>
                  <a:pt x="66" y="19"/>
                  <a:pt x="66" y="19"/>
                </a:cubicBezTo>
                <a:cubicBezTo>
                  <a:pt x="66" y="78"/>
                  <a:pt x="66" y="78"/>
                  <a:pt x="66" y="78"/>
                </a:cubicBezTo>
                <a:close/>
                <a:moveTo>
                  <a:pt x="54" y="34"/>
                </a:moveTo>
                <a:cubicBezTo>
                  <a:pt x="54" y="34"/>
                  <a:pt x="54" y="34"/>
                  <a:pt x="54" y="34"/>
                </a:cubicBezTo>
                <a:cubicBezTo>
                  <a:pt x="27" y="34"/>
                  <a:pt x="27" y="34"/>
                  <a:pt x="27" y="34"/>
                </a:cubicBezTo>
                <a:cubicBezTo>
                  <a:pt x="26" y="34"/>
                  <a:pt x="25" y="35"/>
                  <a:pt x="25" y="36"/>
                </a:cubicBezTo>
                <a:cubicBezTo>
                  <a:pt x="25" y="37"/>
                  <a:pt x="26" y="38"/>
                  <a:pt x="27" y="38"/>
                </a:cubicBezTo>
                <a:cubicBezTo>
                  <a:pt x="54" y="38"/>
                  <a:pt x="54" y="38"/>
                  <a:pt x="54" y="38"/>
                </a:cubicBezTo>
                <a:cubicBezTo>
                  <a:pt x="55" y="38"/>
                  <a:pt x="56" y="37"/>
                  <a:pt x="56" y="36"/>
                </a:cubicBezTo>
                <a:cubicBezTo>
                  <a:pt x="56" y="35"/>
                  <a:pt x="55" y="34"/>
                  <a:pt x="54" y="34"/>
                </a:cubicBezTo>
                <a:close/>
                <a:moveTo>
                  <a:pt x="54" y="61"/>
                </a:moveTo>
                <a:cubicBezTo>
                  <a:pt x="54" y="61"/>
                  <a:pt x="54" y="61"/>
                  <a:pt x="54" y="61"/>
                </a:cubicBezTo>
                <a:cubicBezTo>
                  <a:pt x="27" y="61"/>
                  <a:pt x="27" y="61"/>
                  <a:pt x="27" y="61"/>
                </a:cubicBezTo>
                <a:cubicBezTo>
                  <a:pt x="26" y="61"/>
                  <a:pt x="25" y="62"/>
                  <a:pt x="25" y="63"/>
                </a:cubicBezTo>
                <a:cubicBezTo>
                  <a:pt x="25" y="64"/>
                  <a:pt x="26" y="65"/>
                  <a:pt x="27" y="65"/>
                </a:cubicBezTo>
                <a:cubicBezTo>
                  <a:pt x="54" y="65"/>
                  <a:pt x="54" y="65"/>
                  <a:pt x="54" y="65"/>
                </a:cubicBezTo>
                <a:cubicBezTo>
                  <a:pt x="55" y="65"/>
                  <a:pt x="56" y="64"/>
                  <a:pt x="56" y="63"/>
                </a:cubicBezTo>
                <a:cubicBezTo>
                  <a:pt x="56" y="62"/>
                  <a:pt x="55" y="61"/>
                  <a:pt x="54" y="61"/>
                </a:cubicBezTo>
                <a:close/>
                <a:moveTo>
                  <a:pt x="54" y="48"/>
                </a:moveTo>
                <a:cubicBezTo>
                  <a:pt x="54" y="48"/>
                  <a:pt x="54" y="48"/>
                  <a:pt x="54" y="48"/>
                </a:cubicBezTo>
                <a:cubicBezTo>
                  <a:pt x="27" y="48"/>
                  <a:pt x="27" y="48"/>
                  <a:pt x="27" y="48"/>
                </a:cubicBezTo>
                <a:cubicBezTo>
                  <a:pt x="26" y="48"/>
                  <a:pt x="25" y="48"/>
                  <a:pt x="25" y="49"/>
                </a:cubicBezTo>
                <a:cubicBezTo>
                  <a:pt x="25" y="51"/>
                  <a:pt x="26" y="51"/>
                  <a:pt x="27" y="51"/>
                </a:cubicBezTo>
                <a:cubicBezTo>
                  <a:pt x="54" y="51"/>
                  <a:pt x="54" y="51"/>
                  <a:pt x="54" y="51"/>
                </a:cubicBezTo>
                <a:cubicBezTo>
                  <a:pt x="55" y="51"/>
                  <a:pt x="56" y="51"/>
                  <a:pt x="56" y="49"/>
                </a:cubicBezTo>
                <a:cubicBezTo>
                  <a:pt x="56" y="48"/>
                  <a:pt x="55" y="48"/>
                  <a:pt x="54"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64"/>
                                        </p:tgtEl>
                                        <p:attrNameLst>
                                          <p:attrName>style.visibility</p:attrName>
                                        </p:attrNameLst>
                                      </p:cBhvr>
                                      <p:to>
                                        <p:strVal val="visible"/>
                                      </p:to>
                                    </p:set>
                                    <p:animEffect transition="in" filter="wipe(down)">
                                      <p:cBhvr>
                                        <p:cTn id="13" dur="580">
                                          <p:stCondLst>
                                            <p:cond delay="0"/>
                                          </p:stCondLst>
                                        </p:cTn>
                                        <p:tgtEl>
                                          <p:spTgt spid="64"/>
                                        </p:tgtEl>
                                      </p:cBhvr>
                                    </p:animEffect>
                                    <p:anim calcmode="lin" valueType="num">
                                      <p:cBhvr>
                                        <p:cTn id="14"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19" dur="26">
                                          <p:stCondLst>
                                            <p:cond delay="650"/>
                                          </p:stCondLst>
                                        </p:cTn>
                                        <p:tgtEl>
                                          <p:spTgt spid="64"/>
                                        </p:tgtEl>
                                      </p:cBhvr>
                                      <p:to x="100000" y="60000"/>
                                    </p:animScale>
                                    <p:animScale>
                                      <p:cBhvr>
                                        <p:cTn id="20" dur="166" decel="50000">
                                          <p:stCondLst>
                                            <p:cond delay="676"/>
                                          </p:stCondLst>
                                        </p:cTn>
                                        <p:tgtEl>
                                          <p:spTgt spid="64"/>
                                        </p:tgtEl>
                                      </p:cBhvr>
                                      <p:to x="100000" y="100000"/>
                                    </p:animScale>
                                    <p:animScale>
                                      <p:cBhvr>
                                        <p:cTn id="21" dur="26">
                                          <p:stCondLst>
                                            <p:cond delay="1312"/>
                                          </p:stCondLst>
                                        </p:cTn>
                                        <p:tgtEl>
                                          <p:spTgt spid="64"/>
                                        </p:tgtEl>
                                      </p:cBhvr>
                                      <p:to x="100000" y="80000"/>
                                    </p:animScale>
                                    <p:animScale>
                                      <p:cBhvr>
                                        <p:cTn id="22" dur="166" decel="50000">
                                          <p:stCondLst>
                                            <p:cond delay="1338"/>
                                          </p:stCondLst>
                                        </p:cTn>
                                        <p:tgtEl>
                                          <p:spTgt spid="64"/>
                                        </p:tgtEl>
                                      </p:cBhvr>
                                      <p:to x="100000" y="100000"/>
                                    </p:animScale>
                                    <p:animScale>
                                      <p:cBhvr>
                                        <p:cTn id="23" dur="26">
                                          <p:stCondLst>
                                            <p:cond delay="1642"/>
                                          </p:stCondLst>
                                        </p:cTn>
                                        <p:tgtEl>
                                          <p:spTgt spid="64"/>
                                        </p:tgtEl>
                                      </p:cBhvr>
                                      <p:to x="100000" y="90000"/>
                                    </p:animScale>
                                    <p:animScale>
                                      <p:cBhvr>
                                        <p:cTn id="24" dur="166" decel="50000">
                                          <p:stCondLst>
                                            <p:cond delay="1668"/>
                                          </p:stCondLst>
                                        </p:cTn>
                                        <p:tgtEl>
                                          <p:spTgt spid="64"/>
                                        </p:tgtEl>
                                      </p:cBhvr>
                                      <p:to x="100000" y="100000"/>
                                    </p:animScale>
                                    <p:animScale>
                                      <p:cBhvr>
                                        <p:cTn id="25" dur="26">
                                          <p:stCondLst>
                                            <p:cond delay="1808"/>
                                          </p:stCondLst>
                                        </p:cTn>
                                        <p:tgtEl>
                                          <p:spTgt spid="64"/>
                                        </p:tgtEl>
                                      </p:cBhvr>
                                      <p:to x="100000" y="95000"/>
                                    </p:animScale>
                                    <p:animScale>
                                      <p:cBhvr>
                                        <p:cTn id="26" dur="166" decel="50000">
                                          <p:stCondLst>
                                            <p:cond delay="1834"/>
                                          </p:stCondLst>
                                        </p:cTn>
                                        <p:tgtEl>
                                          <p:spTgt spid="64"/>
                                        </p:tgtEl>
                                      </p:cBhvr>
                                      <p:to x="100000" y="100000"/>
                                    </p:animScale>
                                  </p:childTnLst>
                                </p:cTn>
                              </p:par>
                              <p:par>
                                <p:cTn id="27" presetID="1" presetClass="entr" presetSubtype="0" fill="hold" nodeType="withEffect">
                                  <p:stCondLst>
                                    <p:cond delay="0"/>
                                  </p:stCondLst>
                                  <p:childTnLst>
                                    <p:set>
                                      <p:cBhvr>
                                        <p:cTn id="28" dur="1" fill="hold">
                                          <p:stCondLst>
                                            <p:cond delay="0"/>
                                          </p:stCondLst>
                                        </p:cTn>
                                        <p:tgtEl>
                                          <p:spTgt spid="50"/>
                                        </p:tgtEl>
                                        <p:attrNameLst>
                                          <p:attrName>style.visibility</p:attrName>
                                        </p:attrNameLst>
                                      </p:cBhvr>
                                      <p:to>
                                        <p:strVal val="visible"/>
                                      </p:to>
                                    </p:set>
                                  </p:childTnLst>
                                </p:cTn>
                              </p:par>
                              <p:par>
                                <p:cTn id="29" presetID="0" presetClass="path" presetSubtype="0" accel="50000" decel="50000" fill="hold" nodeType="withEffect">
                                  <p:stCondLst>
                                    <p:cond delay="0"/>
                                  </p:stCondLst>
                                  <p:childTnLst>
                                    <p:animMotion origin="layout" path="M -0.05104 0.01759 C -0.05638 0.01134 -0.05586 0.00416 -0.05938 -0.00463 C -0.06029 -0.00671 -0.06159 -0.0081 -0.0625 -0.01019 C -0.06706 -0.0206 -0.06836 -0.03033 -0.075 -0.03611 C -0.08464 -0.03033 -0.09271 -0.02685 -0.1 -0.01389 C -0.10195 -0.00324 -0.10039 0.00926 -0.10313 0.01944 C -0.10404 0.02291 -0.10938 0.02315 -0.10938 0.02338 C -0.11498 0.02199 -0.1207 0.02222 -0.12604 0.01944 C -0.12722 0.01875 -0.12761 0.01597 -0.12813 0.01389 C -0.13307 -0.00671 -0.12266 0.02407 -0.13333 -0.00463 C -0.13477 -0.00857 -0.13503 -0.01366 -0.13646 -0.01759 C -0.13867 -0.02338 -0.14154 -0.02847 -0.14375 -0.03426 C -0.1444 -0.03611 -0.14466 -0.03912 -0.14583 -0.03982 C -0.15013 -0.04236 -0.14805 -0.04051 -0.15208 -0.04537 C -0.16315 -0.04468 -0.17435 -0.04584 -0.18542 -0.04352 C -0.18672 -0.04329 -0.18724 -0.04005 -0.1875 -0.03796 C -0.18841 -0.02871 -0.18737 -0.01921 -0.18854 -0.01019 C -0.18906 -0.00579 -0.19128 -0.00278 -0.19271 0.00092 C -0.1957 0.00879 -0.19623 0.01643 -0.2 0.02315 C -0.20169 0.03241 -0.20534 0.0368 -0.21042 0.03981 C -0.21862 0.03773 -0.22214 0.03704 -0.22917 0.0287 C -0.23125 0.02616 -0.23542 0.02129 -0.23542 0.02153 C -0.23685 0.01759 -0.23815 0.01389 -0.23958 0.01018 C -0.24505 -0.00417 -0.24219 -0.02477 -0.25104 -0.03611 C -0.25404 -0.03982 -0.25599 -0.04028 -0.25938 -0.04167 C -0.26914 -0.04097 -0.27891 -0.04213 -0.28854 -0.03982 C -0.29219 -0.03889 -0.2918 -0.03056 -0.29271 -0.02685 C -0.29518 -0.0169 -0.29857 -0.01412 -0.30208 -0.00463 C -0.30352 -0.00093 -0.3043 0.0037 -0.30625 0.00648 C -0.31133 0.01342 -0.31693 0.01597 -0.32292 0.01944 C -0.32852 0.02268 -0.33281 0.03079 -0.33854 0.03426 C -0.34037 0.03403 -0.34974 0.0331 -0.35313 0.03055 C -0.35625 0.02824 -0.35768 0.025 -0.36146 0.025 " pathEditMode="relative" rAng="0" ptsTypes="ffffffffffffffffffffffffffffffffA">
                                      <p:cBhvr>
                                        <p:cTn id="30" dur="2000" fill="hold"/>
                                        <p:tgtEl>
                                          <p:spTgt spid="50"/>
                                        </p:tgtEl>
                                        <p:attrNameLst>
                                          <p:attrName>ppt_x</p:attrName>
                                          <p:attrName>ppt_y</p:attrName>
                                        </p:attrNameLst>
                                      </p:cBhvr>
                                      <p:rCtr x="-155" y="-21"/>
                                    </p:animMotion>
                                  </p:childTnLst>
                                </p:cTn>
                              </p:par>
                              <p:par>
                                <p:cTn id="31" presetID="53" presetClass="entr" presetSubtype="16" fill="hold" grpId="0" nodeType="withEffect">
                                  <p:stCondLst>
                                    <p:cond delay="2100"/>
                                  </p:stCondLst>
                                  <p:childTnLst>
                                    <p:set>
                                      <p:cBhvr>
                                        <p:cTn id="32" dur="1" fill="hold">
                                          <p:stCondLst>
                                            <p:cond delay="0"/>
                                          </p:stCondLst>
                                        </p:cTn>
                                        <p:tgtEl>
                                          <p:spTgt spid="23"/>
                                        </p:tgtEl>
                                        <p:attrNameLst>
                                          <p:attrName>style.visibility</p:attrName>
                                        </p:attrNameLst>
                                      </p:cBhvr>
                                      <p:to>
                                        <p:strVal val="visible"/>
                                      </p:to>
                                    </p:set>
                                    <p:anim calcmode="lin" valueType="num">
                                      <p:cBhvr>
                                        <p:cTn id="33" dur="300" fill="hold"/>
                                        <p:tgtEl>
                                          <p:spTgt spid="23"/>
                                        </p:tgtEl>
                                        <p:attrNameLst>
                                          <p:attrName>ppt_w</p:attrName>
                                        </p:attrNameLst>
                                      </p:cBhvr>
                                      <p:tavLst>
                                        <p:tav tm="0">
                                          <p:val>
                                            <p:fltVal val="0"/>
                                          </p:val>
                                        </p:tav>
                                        <p:tav tm="100000">
                                          <p:val>
                                            <p:strVal val="#ppt_w"/>
                                          </p:val>
                                        </p:tav>
                                      </p:tavLst>
                                    </p:anim>
                                    <p:anim calcmode="lin" valueType="num">
                                      <p:cBhvr>
                                        <p:cTn id="34" dur="300" fill="hold"/>
                                        <p:tgtEl>
                                          <p:spTgt spid="23"/>
                                        </p:tgtEl>
                                        <p:attrNameLst>
                                          <p:attrName>ppt_h</p:attrName>
                                        </p:attrNameLst>
                                      </p:cBhvr>
                                      <p:tavLst>
                                        <p:tav tm="0">
                                          <p:val>
                                            <p:fltVal val="0"/>
                                          </p:val>
                                        </p:tav>
                                        <p:tav tm="100000">
                                          <p:val>
                                            <p:strVal val="#ppt_h"/>
                                          </p:val>
                                        </p:tav>
                                      </p:tavLst>
                                    </p:anim>
                                    <p:animEffect transition="in" filter="fade">
                                      <p:cBhvr>
                                        <p:cTn id="35" dur="300"/>
                                        <p:tgtEl>
                                          <p:spTgt spid="23"/>
                                        </p:tgtEl>
                                      </p:cBhvr>
                                    </p:animEffect>
                                  </p:childTnLst>
                                </p:cTn>
                              </p:par>
                              <p:par>
                                <p:cTn id="36" presetID="6" presetClass="emph" presetSubtype="0" autoRev="1" fill="hold" grpId="1" nodeType="withEffect">
                                  <p:stCondLst>
                                    <p:cond delay="2400"/>
                                  </p:stCondLst>
                                  <p:childTnLst>
                                    <p:animScale>
                                      <p:cBhvr>
                                        <p:cTn id="37" dur="150" fill="hold"/>
                                        <p:tgtEl>
                                          <p:spTgt spid="23"/>
                                        </p:tgtEl>
                                      </p:cBhvr>
                                      <p:by x="110000" y="110000"/>
                                    </p:animScale>
                                  </p:childTnLst>
                                </p:cTn>
                              </p:par>
                              <p:par>
                                <p:cTn id="38" presetID="53" presetClass="entr" presetSubtype="16" fill="hold" grpId="0" nodeType="withEffect">
                                  <p:stCondLst>
                                    <p:cond delay="2200"/>
                                  </p:stCondLst>
                                  <p:childTnLst>
                                    <p:set>
                                      <p:cBhvr>
                                        <p:cTn id="39" dur="1" fill="hold">
                                          <p:stCondLst>
                                            <p:cond delay="0"/>
                                          </p:stCondLst>
                                        </p:cTn>
                                        <p:tgtEl>
                                          <p:spTgt spid="24"/>
                                        </p:tgtEl>
                                        <p:attrNameLst>
                                          <p:attrName>style.visibility</p:attrName>
                                        </p:attrNameLst>
                                      </p:cBhvr>
                                      <p:to>
                                        <p:strVal val="visible"/>
                                      </p:to>
                                    </p:set>
                                    <p:anim calcmode="lin" valueType="num">
                                      <p:cBhvr>
                                        <p:cTn id="40" dur="300" fill="hold"/>
                                        <p:tgtEl>
                                          <p:spTgt spid="24"/>
                                        </p:tgtEl>
                                        <p:attrNameLst>
                                          <p:attrName>ppt_w</p:attrName>
                                        </p:attrNameLst>
                                      </p:cBhvr>
                                      <p:tavLst>
                                        <p:tav tm="0">
                                          <p:val>
                                            <p:fltVal val="0"/>
                                          </p:val>
                                        </p:tav>
                                        <p:tav tm="100000">
                                          <p:val>
                                            <p:strVal val="#ppt_w"/>
                                          </p:val>
                                        </p:tav>
                                      </p:tavLst>
                                    </p:anim>
                                    <p:anim calcmode="lin" valueType="num">
                                      <p:cBhvr>
                                        <p:cTn id="41" dur="300" fill="hold"/>
                                        <p:tgtEl>
                                          <p:spTgt spid="24"/>
                                        </p:tgtEl>
                                        <p:attrNameLst>
                                          <p:attrName>ppt_h</p:attrName>
                                        </p:attrNameLst>
                                      </p:cBhvr>
                                      <p:tavLst>
                                        <p:tav tm="0">
                                          <p:val>
                                            <p:fltVal val="0"/>
                                          </p:val>
                                        </p:tav>
                                        <p:tav tm="100000">
                                          <p:val>
                                            <p:strVal val="#ppt_h"/>
                                          </p:val>
                                        </p:tav>
                                      </p:tavLst>
                                    </p:anim>
                                    <p:animEffect transition="in" filter="fade">
                                      <p:cBhvr>
                                        <p:cTn id="42" dur="300"/>
                                        <p:tgtEl>
                                          <p:spTgt spid="24"/>
                                        </p:tgtEl>
                                      </p:cBhvr>
                                    </p:animEffect>
                                  </p:childTnLst>
                                </p:cTn>
                              </p:par>
                              <p:par>
                                <p:cTn id="43" presetID="6" presetClass="emph" presetSubtype="0" autoRev="1" fill="hold" grpId="1" nodeType="withEffect">
                                  <p:stCondLst>
                                    <p:cond delay="2500"/>
                                  </p:stCondLst>
                                  <p:childTnLst>
                                    <p:animScale>
                                      <p:cBhvr>
                                        <p:cTn id="44" dur="150" fill="hold"/>
                                        <p:tgtEl>
                                          <p:spTgt spid="24"/>
                                        </p:tgtEl>
                                      </p:cBhvr>
                                      <p:by x="110000" y="110000"/>
                                    </p:animScale>
                                  </p:childTnLst>
                                </p:cTn>
                              </p:par>
                              <p:par>
                                <p:cTn id="45" presetID="2" presetClass="entr" presetSubtype="4" fill="hold" grpId="0" nodeType="withEffect">
                                  <p:stCondLst>
                                    <p:cond delay="240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500" fill="hold"/>
                                        <p:tgtEl>
                                          <p:spTgt spid="26"/>
                                        </p:tgtEl>
                                        <p:attrNameLst>
                                          <p:attrName>ppt_x</p:attrName>
                                        </p:attrNameLst>
                                      </p:cBhvr>
                                      <p:tavLst>
                                        <p:tav tm="0">
                                          <p:val>
                                            <p:strVal val="#ppt_x"/>
                                          </p:val>
                                        </p:tav>
                                        <p:tav tm="100000">
                                          <p:val>
                                            <p:strVal val="#ppt_x"/>
                                          </p:val>
                                        </p:tav>
                                      </p:tavLst>
                                    </p:anim>
                                    <p:anim calcmode="lin" valueType="num">
                                      <p:cBhvr additive="base">
                                        <p:cTn id="48" dur="500" fill="hold"/>
                                        <p:tgtEl>
                                          <p:spTgt spid="26"/>
                                        </p:tgtEl>
                                        <p:attrNameLst>
                                          <p:attrName>ppt_y</p:attrName>
                                        </p:attrNameLst>
                                      </p:cBhvr>
                                      <p:tavLst>
                                        <p:tav tm="0">
                                          <p:val>
                                            <p:strVal val="1+#ppt_h/2"/>
                                          </p:val>
                                        </p:tav>
                                        <p:tav tm="100000">
                                          <p:val>
                                            <p:strVal val="#ppt_y"/>
                                          </p:val>
                                        </p:tav>
                                      </p:tavLst>
                                    </p:anim>
                                  </p:childTnLst>
                                </p:cTn>
                              </p:par>
                              <p:par>
                                <p:cTn id="49" presetID="53" presetClass="entr" presetSubtype="16" fill="hold" grpId="0" nodeType="withEffect">
                                  <p:stCondLst>
                                    <p:cond delay="2300"/>
                                  </p:stCondLst>
                                  <p:childTnLst>
                                    <p:set>
                                      <p:cBhvr>
                                        <p:cTn id="50" dur="1" fill="hold">
                                          <p:stCondLst>
                                            <p:cond delay="0"/>
                                          </p:stCondLst>
                                        </p:cTn>
                                        <p:tgtEl>
                                          <p:spTgt spid="9"/>
                                        </p:tgtEl>
                                        <p:attrNameLst>
                                          <p:attrName>style.visibility</p:attrName>
                                        </p:attrNameLst>
                                      </p:cBhvr>
                                      <p:to>
                                        <p:strVal val="visible"/>
                                      </p:to>
                                    </p:set>
                                    <p:anim calcmode="lin" valueType="num">
                                      <p:cBhvr>
                                        <p:cTn id="51" dur="300" fill="hold"/>
                                        <p:tgtEl>
                                          <p:spTgt spid="9"/>
                                        </p:tgtEl>
                                        <p:attrNameLst>
                                          <p:attrName>ppt_w</p:attrName>
                                        </p:attrNameLst>
                                      </p:cBhvr>
                                      <p:tavLst>
                                        <p:tav tm="0">
                                          <p:val>
                                            <p:fltVal val="0"/>
                                          </p:val>
                                        </p:tav>
                                        <p:tav tm="100000">
                                          <p:val>
                                            <p:strVal val="#ppt_w"/>
                                          </p:val>
                                        </p:tav>
                                      </p:tavLst>
                                    </p:anim>
                                    <p:anim calcmode="lin" valueType="num">
                                      <p:cBhvr>
                                        <p:cTn id="52" dur="300" fill="hold"/>
                                        <p:tgtEl>
                                          <p:spTgt spid="9"/>
                                        </p:tgtEl>
                                        <p:attrNameLst>
                                          <p:attrName>ppt_h</p:attrName>
                                        </p:attrNameLst>
                                      </p:cBhvr>
                                      <p:tavLst>
                                        <p:tav tm="0">
                                          <p:val>
                                            <p:fltVal val="0"/>
                                          </p:val>
                                        </p:tav>
                                        <p:tav tm="100000">
                                          <p:val>
                                            <p:strVal val="#ppt_h"/>
                                          </p:val>
                                        </p:tav>
                                      </p:tavLst>
                                    </p:anim>
                                    <p:animEffect transition="in" filter="fade">
                                      <p:cBhvr>
                                        <p:cTn id="53" dur="300"/>
                                        <p:tgtEl>
                                          <p:spTgt spid="9"/>
                                        </p:tgtEl>
                                      </p:cBhvr>
                                    </p:animEffect>
                                  </p:childTnLst>
                                </p:cTn>
                              </p:par>
                              <p:par>
                                <p:cTn id="54" presetID="6" presetClass="emph" presetSubtype="0" autoRev="1" fill="hold" grpId="1" nodeType="withEffect">
                                  <p:stCondLst>
                                    <p:cond delay="2600"/>
                                  </p:stCondLst>
                                  <p:childTnLst>
                                    <p:animScale>
                                      <p:cBhvr>
                                        <p:cTn id="55" dur="150" fill="hold"/>
                                        <p:tgtEl>
                                          <p:spTgt spid="9"/>
                                        </p:tgtEl>
                                      </p:cBhvr>
                                      <p:by x="110000" y="110000"/>
                                    </p:animScale>
                                  </p:childTnLst>
                                </p:cTn>
                              </p:par>
                              <p:par>
                                <p:cTn id="56" presetID="53" presetClass="entr" presetSubtype="16" fill="hold" grpId="0" nodeType="withEffect">
                                  <p:stCondLst>
                                    <p:cond delay="2400"/>
                                  </p:stCondLst>
                                  <p:childTnLst>
                                    <p:set>
                                      <p:cBhvr>
                                        <p:cTn id="57" dur="1" fill="hold">
                                          <p:stCondLst>
                                            <p:cond delay="0"/>
                                          </p:stCondLst>
                                        </p:cTn>
                                        <p:tgtEl>
                                          <p:spTgt spid="13"/>
                                        </p:tgtEl>
                                        <p:attrNameLst>
                                          <p:attrName>style.visibility</p:attrName>
                                        </p:attrNameLst>
                                      </p:cBhvr>
                                      <p:to>
                                        <p:strVal val="visible"/>
                                      </p:to>
                                    </p:set>
                                    <p:anim calcmode="lin" valueType="num">
                                      <p:cBhvr>
                                        <p:cTn id="58" dur="300" fill="hold"/>
                                        <p:tgtEl>
                                          <p:spTgt spid="13"/>
                                        </p:tgtEl>
                                        <p:attrNameLst>
                                          <p:attrName>ppt_w</p:attrName>
                                        </p:attrNameLst>
                                      </p:cBhvr>
                                      <p:tavLst>
                                        <p:tav tm="0">
                                          <p:val>
                                            <p:fltVal val="0"/>
                                          </p:val>
                                        </p:tav>
                                        <p:tav tm="100000">
                                          <p:val>
                                            <p:strVal val="#ppt_w"/>
                                          </p:val>
                                        </p:tav>
                                      </p:tavLst>
                                    </p:anim>
                                    <p:anim calcmode="lin" valueType="num">
                                      <p:cBhvr>
                                        <p:cTn id="59" dur="300" fill="hold"/>
                                        <p:tgtEl>
                                          <p:spTgt spid="13"/>
                                        </p:tgtEl>
                                        <p:attrNameLst>
                                          <p:attrName>ppt_h</p:attrName>
                                        </p:attrNameLst>
                                      </p:cBhvr>
                                      <p:tavLst>
                                        <p:tav tm="0">
                                          <p:val>
                                            <p:fltVal val="0"/>
                                          </p:val>
                                        </p:tav>
                                        <p:tav tm="100000">
                                          <p:val>
                                            <p:strVal val="#ppt_h"/>
                                          </p:val>
                                        </p:tav>
                                      </p:tavLst>
                                    </p:anim>
                                    <p:animEffect transition="in" filter="fade">
                                      <p:cBhvr>
                                        <p:cTn id="60" dur="300"/>
                                        <p:tgtEl>
                                          <p:spTgt spid="13"/>
                                        </p:tgtEl>
                                      </p:cBhvr>
                                    </p:animEffect>
                                  </p:childTnLst>
                                </p:cTn>
                              </p:par>
                              <p:par>
                                <p:cTn id="61" presetID="6" presetClass="emph" presetSubtype="0" autoRev="1" fill="hold" grpId="1" nodeType="withEffect">
                                  <p:stCondLst>
                                    <p:cond delay="2700"/>
                                  </p:stCondLst>
                                  <p:childTnLst>
                                    <p:animScale>
                                      <p:cBhvr>
                                        <p:cTn id="62" dur="150" fill="hold"/>
                                        <p:tgtEl>
                                          <p:spTgt spid="13"/>
                                        </p:tgtEl>
                                      </p:cBhvr>
                                      <p:by x="110000" y="110000"/>
                                    </p:animScale>
                                  </p:childTnLst>
                                </p:cTn>
                              </p:par>
                              <p:par>
                                <p:cTn id="63" presetID="53" presetClass="entr" presetSubtype="16" fill="hold" grpId="0" nodeType="withEffect">
                                  <p:stCondLst>
                                    <p:cond delay="2500"/>
                                  </p:stCondLst>
                                  <p:childTnLst>
                                    <p:set>
                                      <p:cBhvr>
                                        <p:cTn id="64" dur="1" fill="hold">
                                          <p:stCondLst>
                                            <p:cond delay="0"/>
                                          </p:stCondLst>
                                        </p:cTn>
                                        <p:tgtEl>
                                          <p:spTgt spid="19"/>
                                        </p:tgtEl>
                                        <p:attrNameLst>
                                          <p:attrName>style.visibility</p:attrName>
                                        </p:attrNameLst>
                                      </p:cBhvr>
                                      <p:to>
                                        <p:strVal val="visible"/>
                                      </p:to>
                                    </p:set>
                                    <p:anim calcmode="lin" valueType="num">
                                      <p:cBhvr>
                                        <p:cTn id="65" dur="300" fill="hold"/>
                                        <p:tgtEl>
                                          <p:spTgt spid="19"/>
                                        </p:tgtEl>
                                        <p:attrNameLst>
                                          <p:attrName>ppt_w</p:attrName>
                                        </p:attrNameLst>
                                      </p:cBhvr>
                                      <p:tavLst>
                                        <p:tav tm="0">
                                          <p:val>
                                            <p:fltVal val="0"/>
                                          </p:val>
                                        </p:tav>
                                        <p:tav tm="100000">
                                          <p:val>
                                            <p:strVal val="#ppt_w"/>
                                          </p:val>
                                        </p:tav>
                                      </p:tavLst>
                                    </p:anim>
                                    <p:anim calcmode="lin" valueType="num">
                                      <p:cBhvr>
                                        <p:cTn id="66" dur="300" fill="hold"/>
                                        <p:tgtEl>
                                          <p:spTgt spid="19"/>
                                        </p:tgtEl>
                                        <p:attrNameLst>
                                          <p:attrName>ppt_h</p:attrName>
                                        </p:attrNameLst>
                                      </p:cBhvr>
                                      <p:tavLst>
                                        <p:tav tm="0">
                                          <p:val>
                                            <p:fltVal val="0"/>
                                          </p:val>
                                        </p:tav>
                                        <p:tav tm="100000">
                                          <p:val>
                                            <p:strVal val="#ppt_h"/>
                                          </p:val>
                                        </p:tav>
                                      </p:tavLst>
                                    </p:anim>
                                    <p:animEffect transition="in" filter="fade">
                                      <p:cBhvr>
                                        <p:cTn id="67" dur="300"/>
                                        <p:tgtEl>
                                          <p:spTgt spid="19"/>
                                        </p:tgtEl>
                                      </p:cBhvr>
                                    </p:animEffect>
                                  </p:childTnLst>
                                </p:cTn>
                              </p:par>
                              <p:par>
                                <p:cTn id="68" presetID="6" presetClass="emph" presetSubtype="0" autoRev="1" fill="hold" grpId="1" nodeType="withEffect">
                                  <p:stCondLst>
                                    <p:cond delay="2800"/>
                                  </p:stCondLst>
                                  <p:childTnLst>
                                    <p:animScale>
                                      <p:cBhvr>
                                        <p:cTn id="69" dur="150" fill="hold"/>
                                        <p:tgtEl>
                                          <p:spTgt spid="19"/>
                                        </p:tgtEl>
                                      </p:cBhvr>
                                      <p:by x="110000" y="110000"/>
                                    </p:animScale>
                                  </p:childTnLst>
                                </p:cTn>
                              </p:par>
                              <p:par>
                                <p:cTn id="70" presetID="53" presetClass="entr" presetSubtype="16" fill="hold" grpId="0" nodeType="withEffect">
                                  <p:stCondLst>
                                    <p:cond delay="2200"/>
                                  </p:stCondLst>
                                  <p:childTnLst>
                                    <p:set>
                                      <p:cBhvr>
                                        <p:cTn id="71" dur="1" fill="hold">
                                          <p:stCondLst>
                                            <p:cond delay="0"/>
                                          </p:stCondLst>
                                        </p:cTn>
                                        <p:tgtEl>
                                          <p:spTgt spid="16"/>
                                        </p:tgtEl>
                                        <p:attrNameLst>
                                          <p:attrName>style.visibility</p:attrName>
                                        </p:attrNameLst>
                                      </p:cBhvr>
                                      <p:to>
                                        <p:strVal val="visible"/>
                                      </p:to>
                                    </p:set>
                                    <p:anim calcmode="lin" valueType="num">
                                      <p:cBhvr>
                                        <p:cTn id="72" dur="300" fill="hold"/>
                                        <p:tgtEl>
                                          <p:spTgt spid="16"/>
                                        </p:tgtEl>
                                        <p:attrNameLst>
                                          <p:attrName>ppt_w</p:attrName>
                                        </p:attrNameLst>
                                      </p:cBhvr>
                                      <p:tavLst>
                                        <p:tav tm="0">
                                          <p:val>
                                            <p:fltVal val="0"/>
                                          </p:val>
                                        </p:tav>
                                        <p:tav tm="100000">
                                          <p:val>
                                            <p:strVal val="#ppt_w"/>
                                          </p:val>
                                        </p:tav>
                                      </p:tavLst>
                                    </p:anim>
                                    <p:anim calcmode="lin" valueType="num">
                                      <p:cBhvr>
                                        <p:cTn id="73" dur="300" fill="hold"/>
                                        <p:tgtEl>
                                          <p:spTgt spid="16"/>
                                        </p:tgtEl>
                                        <p:attrNameLst>
                                          <p:attrName>ppt_h</p:attrName>
                                        </p:attrNameLst>
                                      </p:cBhvr>
                                      <p:tavLst>
                                        <p:tav tm="0">
                                          <p:val>
                                            <p:fltVal val="0"/>
                                          </p:val>
                                        </p:tav>
                                        <p:tav tm="100000">
                                          <p:val>
                                            <p:strVal val="#ppt_h"/>
                                          </p:val>
                                        </p:tav>
                                      </p:tavLst>
                                    </p:anim>
                                    <p:animEffect transition="in" filter="fade">
                                      <p:cBhvr>
                                        <p:cTn id="74" dur="300"/>
                                        <p:tgtEl>
                                          <p:spTgt spid="16"/>
                                        </p:tgtEl>
                                      </p:cBhvr>
                                    </p:animEffect>
                                  </p:childTnLst>
                                </p:cTn>
                              </p:par>
                              <p:par>
                                <p:cTn id="75" presetID="6" presetClass="emph" presetSubtype="0" autoRev="1" fill="hold" grpId="1" nodeType="withEffect">
                                  <p:stCondLst>
                                    <p:cond delay="2500"/>
                                  </p:stCondLst>
                                  <p:childTnLst>
                                    <p:animScale>
                                      <p:cBhvr>
                                        <p:cTn id="76" dur="150" fill="hold"/>
                                        <p:tgtEl>
                                          <p:spTgt spid="16"/>
                                        </p:tgtEl>
                                      </p:cBhvr>
                                      <p:by x="110000" y="110000"/>
                                    </p:animScale>
                                  </p:childTnLst>
                                </p:cTn>
                              </p:par>
                              <p:par>
                                <p:cTn id="77" presetID="53" presetClass="entr" presetSubtype="16" fill="hold" grpId="0" nodeType="withEffect">
                                  <p:stCondLst>
                                    <p:cond delay="2300"/>
                                  </p:stCondLst>
                                  <p:childTnLst>
                                    <p:set>
                                      <p:cBhvr>
                                        <p:cTn id="78" dur="1" fill="hold">
                                          <p:stCondLst>
                                            <p:cond delay="0"/>
                                          </p:stCondLst>
                                        </p:cTn>
                                        <p:tgtEl>
                                          <p:spTgt spid="11"/>
                                        </p:tgtEl>
                                        <p:attrNameLst>
                                          <p:attrName>style.visibility</p:attrName>
                                        </p:attrNameLst>
                                      </p:cBhvr>
                                      <p:to>
                                        <p:strVal val="visible"/>
                                      </p:to>
                                    </p:set>
                                    <p:anim calcmode="lin" valueType="num">
                                      <p:cBhvr>
                                        <p:cTn id="79" dur="300" fill="hold"/>
                                        <p:tgtEl>
                                          <p:spTgt spid="11"/>
                                        </p:tgtEl>
                                        <p:attrNameLst>
                                          <p:attrName>ppt_w</p:attrName>
                                        </p:attrNameLst>
                                      </p:cBhvr>
                                      <p:tavLst>
                                        <p:tav tm="0">
                                          <p:val>
                                            <p:fltVal val="0"/>
                                          </p:val>
                                        </p:tav>
                                        <p:tav tm="100000">
                                          <p:val>
                                            <p:strVal val="#ppt_w"/>
                                          </p:val>
                                        </p:tav>
                                      </p:tavLst>
                                    </p:anim>
                                    <p:anim calcmode="lin" valueType="num">
                                      <p:cBhvr>
                                        <p:cTn id="80" dur="300" fill="hold"/>
                                        <p:tgtEl>
                                          <p:spTgt spid="11"/>
                                        </p:tgtEl>
                                        <p:attrNameLst>
                                          <p:attrName>ppt_h</p:attrName>
                                        </p:attrNameLst>
                                      </p:cBhvr>
                                      <p:tavLst>
                                        <p:tav tm="0">
                                          <p:val>
                                            <p:fltVal val="0"/>
                                          </p:val>
                                        </p:tav>
                                        <p:tav tm="100000">
                                          <p:val>
                                            <p:strVal val="#ppt_h"/>
                                          </p:val>
                                        </p:tav>
                                      </p:tavLst>
                                    </p:anim>
                                    <p:animEffect transition="in" filter="fade">
                                      <p:cBhvr>
                                        <p:cTn id="81" dur="300"/>
                                        <p:tgtEl>
                                          <p:spTgt spid="11"/>
                                        </p:tgtEl>
                                      </p:cBhvr>
                                    </p:animEffect>
                                  </p:childTnLst>
                                </p:cTn>
                              </p:par>
                              <p:par>
                                <p:cTn id="82" presetID="6" presetClass="emph" presetSubtype="0" autoRev="1" fill="hold" grpId="1" nodeType="withEffect">
                                  <p:stCondLst>
                                    <p:cond delay="2600"/>
                                  </p:stCondLst>
                                  <p:childTnLst>
                                    <p:animScale>
                                      <p:cBhvr>
                                        <p:cTn id="83" dur="150" fill="hold"/>
                                        <p:tgtEl>
                                          <p:spTgt spid="11"/>
                                        </p:tgtEl>
                                      </p:cBhvr>
                                      <p:by x="110000" y="110000"/>
                                    </p:animScale>
                                  </p:childTnLst>
                                </p:cTn>
                              </p:par>
                              <p:par>
                                <p:cTn id="84" presetID="53" presetClass="entr" presetSubtype="16" fill="hold" grpId="0" nodeType="withEffect">
                                  <p:stCondLst>
                                    <p:cond delay="2400"/>
                                  </p:stCondLst>
                                  <p:childTnLst>
                                    <p:set>
                                      <p:cBhvr>
                                        <p:cTn id="85" dur="1" fill="hold">
                                          <p:stCondLst>
                                            <p:cond delay="0"/>
                                          </p:stCondLst>
                                        </p:cTn>
                                        <p:tgtEl>
                                          <p:spTgt spid="14"/>
                                        </p:tgtEl>
                                        <p:attrNameLst>
                                          <p:attrName>style.visibility</p:attrName>
                                        </p:attrNameLst>
                                      </p:cBhvr>
                                      <p:to>
                                        <p:strVal val="visible"/>
                                      </p:to>
                                    </p:set>
                                    <p:anim calcmode="lin" valueType="num">
                                      <p:cBhvr>
                                        <p:cTn id="86" dur="300" fill="hold"/>
                                        <p:tgtEl>
                                          <p:spTgt spid="14"/>
                                        </p:tgtEl>
                                        <p:attrNameLst>
                                          <p:attrName>ppt_w</p:attrName>
                                        </p:attrNameLst>
                                      </p:cBhvr>
                                      <p:tavLst>
                                        <p:tav tm="0">
                                          <p:val>
                                            <p:fltVal val="0"/>
                                          </p:val>
                                        </p:tav>
                                        <p:tav tm="100000">
                                          <p:val>
                                            <p:strVal val="#ppt_w"/>
                                          </p:val>
                                        </p:tav>
                                      </p:tavLst>
                                    </p:anim>
                                    <p:anim calcmode="lin" valueType="num">
                                      <p:cBhvr>
                                        <p:cTn id="87" dur="300" fill="hold"/>
                                        <p:tgtEl>
                                          <p:spTgt spid="14"/>
                                        </p:tgtEl>
                                        <p:attrNameLst>
                                          <p:attrName>ppt_h</p:attrName>
                                        </p:attrNameLst>
                                      </p:cBhvr>
                                      <p:tavLst>
                                        <p:tav tm="0">
                                          <p:val>
                                            <p:fltVal val="0"/>
                                          </p:val>
                                        </p:tav>
                                        <p:tav tm="100000">
                                          <p:val>
                                            <p:strVal val="#ppt_h"/>
                                          </p:val>
                                        </p:tav>
                                      </p:tavLst>
                                    </p:anim>
                                    <p:animEffect transition="in" filter="fade">
                                      <p:cBhvr>
                                        <p:cTn id="88" dur="300"/>
                                        <p:tgtEl>
                                          <p:spTgt spid="14"/>
                                        </p:tgtEl>
                                      </p:cBhvr>
                                    </p:animEffect>
                                  </p:childTnLst>
                                </p:cTn>
                              </p:par>
                              <p:par>
                                <p:cTn id="89" presetID="6" presetClass="emph" presetSubtype="0" autoRev="1" fill="hold" grpId="1" nodeType="withEffect">
                                  <p:stCondLst>
                                    <p:cond delay="2700"/>
                                  </p:stCondLst>
                                  <p:childTnLst>
                                    <p:animScale>
                                      <p:cBhvr>
                                        <p:cTn id="90" dur="150" fill="hold"/>
                                        <p:tgtEl>
                                          <p:spTgt spid="14"/>
                                        </p:tgtEl>
                                      </p:cBhvr>
                                      <p:by x="110000" y="110000"/>
                                    </p:animScale>
                                  </p:childTnLst>
                                </p:cTn>
                              </p:par>
                              <p:par>
                                <p:cTn id="91" presetID="53" presetClass="entr" presetSubtype="16" fill="hold" grpId="0" nodeType="withEffect">
                                  <p:stCondLst>
                                    <p:cond delay="2500"/>
                                  </p:stCondLst>
                                  <p:childTnLst>
                                    <p:set>
                                      <p:cBhvr>
                                        <p:cTn id="92" dur="1" fill="hold">
                                          <p:stCondLst>
                                            <p:cond delay="0"/>
                                          </p:stCondLst>
                                        </p:cTn>
                                        <p:tgtEl>
                                          <p:spTgt spid="20"/>
                                        </p:tgtEl>
                                        <p:attrNameLst>
                                          <p:attrName>style.visibility</p:attrName>
                                        </p:attrNameLst>
                                      </p:cBhvr>
                                      <p:to>
                                        <p:strVal val="visible"/>
                                      </p:to>
                                    </p:set>
                                    <p:anim calcmode="lin" valueType="num">
                                      <p:cBhvr>
                                        <p:cTn id="93" dur="300" fill="hold"/>
                                        <p:tgtEl>
                                          <p:spTgt spid="20"/>
                                        </p:tgtEl>
                                        <p:attrNameLst>
                                          <p:attrName>ppt_w</p:attrName>
                                        </p:attrNameLst>
                                      </p:cBhvr>
                                      <p:tavLst>
                                        <p:tav tm="0">
                                          <p:val>
                                            <p:fltVal val="0"/>
                                          </p:val>
                                        </p:tav>
                                        <p:tav tm="100000">
                                          <p:val>
                                            <p:strVal val="#ppt_w"/>
                                          </p:val>
                                        </p:tav>
                                      </p:tavLst>
                                    </p:anim>
                                    <p:anim calcmode="lin" valueType="num">
                                      <p:cBhvr>
                                        <p:cTn id="94" dur="300" fill="hold"/>
                                        <p:tgtEl>
                                          <p:spTgt spid="20"/>
                                        </p:tgtEl>
                                        <p:attrNameLst>
                                          <p:attrName>ppt_h</p:attrName>
                                        </p:attrNameLst>
                                      </p:cBhvr>
                                      <p:tavLst>
                                        <p:tav tm="0">
                                          <p:val>
                                            <p:fltVal val="0"/>
                                          </p:val>
                                        </p:tav>
                                        <p:tav tm="100000">
                                          <p:val>
                                            <p:strVal val="#ppt_h"/>
                                          </p:val>
                                        </p:tav>
                                      </p:tavLst>
                                    </p:anim>
                                    <p:animEffect transition="in" filter="fade">
                                      <p:cBhvr>
                                        <p:cTn id="95" dur="300"/>
                                        <p:tgtEl>
                                          <p:spTgt spid="20"/>
                                        </p:tgtEl>
                                      </p:cBhvr>
                                    </p:animEffect>
                                  </p:childTnLst>
                                </p:cTn>
                              </p:par>
                              <p:par>
                                <p:cTn id="96" presetID="6" presetClass="emph" presetSubtype="0" autoRev="1" fill="hold" grpId="1" nodeType="withEffect">
                                  <p:stCondLst>
                                    <p:cond delay="2800"/>
                                  </p:stCondLst>
                                  <p:childTnLst>
                                    <p:animScale>
                                      <p:cBhvr>
                                        <p:cTn id="97" dur="150" fill="hold"/>
                                        <p:tgtEl>
                                          <p:spTgt spid="20"/>
                                        </p:tgtEl>
                                      </p:cBhvr>
                                      <p:by x="110000" y="110000"/>
                                    </p:animScale>
                                  </p:childTnLst>
                                </p:cTn>
                              </p:par>
                              <p:par>
                                <p:cTn id="98" presetID="53" presetClass="entr" presetSubtype="16" fill="hold" grpId="0" nodeType="withEffect">
                                  <p:stCondLst>
                                    <p:cond delay="2600"/>
                                  </p:stCondLst>
                                  <p:childTnLst>
                                    <p:set>
                                      <p:cBhvr>
                                        <p:cTn id="99" dur="1" fill="hold">
                                          <p:stCondLst>
                                            <p:cond delay="0"/>
                                          </p:stCondLst>
                                        </p:cTn>
                                        <p:tgtEl>
                                          <p:spTgt spid="10"/>
                                        </p:tgtEl>
                                        <p:attrNameLst>
                                          <p:attrName>style.visibility</p:attrName>
                                        </p:attrNameLst>
                                      </p:cBhvr>
                                      <p:to>
                                        <p:strVal val="visible"/>
                                      </p:to>
                                    </p:set>
                                    <p:anim calcmode="lin" valueType="num">
                                      <p:cBhvr>
                                        <p:cTn id="100" dur="300" fill="hold"/>
                                        <p:tgtEl>
                                          <p:spTgt spid="10"/>
                                        </p:tgtEl>
                                        <p:attrNameLst>
                                          <p:attrName>ppt_w</p:attrName>
                                        </p:attrNameLst>
                                      </p:cBhvr>
                                      <p:tavLst>
                                        <p:tav tm="0">
                                          <p:val>
                                            <p:fltVal val="0"/>
                                          </p:val>
                                        </p:tav>
                                        <p:tav tm="100000">
                                          <p:val>
                                            <p:strVal val="#ppt_w"/>
                                          </p:val>
                                        </p:tav>
                                      </p:tavLst>
                                    </p:anim>
                                    <p:anim calcmode="lin" valueType="num">
                                      <p:cBhvr>
                                        <p:cTn id="101" dur="300" fill="hold"/>
                                        <p:tgtEl>
                                          <p:spTgt spid="10"/>
                                        </p:tgtEl>
                                        <p:attrNameLst>
                                          <p:attrName>ppt_h</p:attrName>
                                        </p:attrNameLst>
                                      </p:cBhvr>
                                      <p:tavLst>
                                        <p:tav tm="0">
                                          <p:val>
                                            <p:fltVal val="0"/>
                                          </p:val>
                                        </p:tav>
                                        <p:tav tm="100000">
                                          <p:val>
                                            <p:strVal val="#ppt_h"/>
                                          </p:val>
                                        </p:tav>
                                      </p:tavLst>
                                    </p:anim>
                                    <p:animEffect transition="in" filter="fade">
                                      <p:cBhvr>
                                        <p:cTn id="102" dur="300"/>
                                        <p:tgtEl>
                                          <p:spTgt spid="10"/>
                                        </p:tgtEl>
                                      </p:cBhvr>
                                    </p:animEffect>
                                  </p:childTnLst>
                                </p:cTn>
                              </p:par>
                              <p:par>
                                <p:cTn id="103" presetID="6" presetClass="emph" presetSubtype="0" autoRev="1" fill="hold" grpId="1" nodeType="withEffect">
                                  <p:stCondLst>
                                    <p:cond delay="2900"/>
                                  </p:stCondLst>
                                  <p:childTnLst>
                                    <p:animScale>
                                      <p:cBhvr>
                                        <p:cTn id="104" dur="150" fill="hold"/>
                                        <p:tgtEl>
                                          <p:spTgt spid="10"/>
                                        </p:tgtEl>
                                      </p:cBhvr>
                                      <p:by x="110000" y="110000"/>
                                    </p:animScale>
                                  </p:childTnLst>
                                </p:cTn>
                              </p:par>
                              <p:par>
                                <p:cTn id="105" presetID="53" presetClass="entr" presetSubtype="16" fill="hold" grpId="0" nodeType="withEffect">
                                  <p:stCondLst>
                                    <p:cond delay="2700"/>
                                  </p:stCondLst>
                                  <p:childTnLst>
                                    <p:set>
                                      <p:cBhvr>
                                        <p:cTn id="106" dur="1" fill="hold">
                                          <p:stCondLst>
                                            <p:cond delay="0"/>
                                          </p:stCondLst>
                                        </p:cTn>
                                        <p:tgtEl>
                                          <p:spTgt spid="18"/>
                                        </p:tgtEl>
                                        <p:attrNameLst>
                                          <p:attrName>style.visibility</p:attrName>
                                        </p:attrNameLst>
                                      </p:cBhvr>
                                      <p:to>
                                        <p:strVal val="visible"/>
                                      </p:to>
                                    </p:set>
                                    <p:anim calcmode="lin" valueType="num">
                                      <p:cBhvr>
                                        <p:cTn id="107" dur="300" fill="hold"/>
                                        <p:tgtEl>
                                          <p:spTgt spid="18"/>
                                        </p:tgtEl>
                                        <p:attrNameLst>
                                          <p:attrName>ppt_w</p:attrName>
                                        </p:attrNameLst>
                                      </p:cBhvr>
                                      <p:tavLst>
                                        <p:tav tm="0">
                                          <p:val>
                                            <p:fltVal val="0"/>
                                          </p:val>
                                        </p:tav>
                                        <p:tav tm="100000">
                                          <p:val>
                                            <p:strVal val="#ppt_w"/>
                                          </p:val>
                                        </p:tav>
                                      </p:tavLst>
                                    </p:anim>
                                    <p:anim calcmode="lin" valueType="num">
                                      <p:cBhvr>
                                        <p:cTn id="108" dur="300" fill="hold"/>
                                        <p:tgtEl>
                                          <p:spTgt spid="18"/>
                                        </p:tgtEl>
                                        <p:attrNameLst>
                                          <p:attrName>ppt_h</p:attrName>
                                        </p:attrNameLst>
                                      </p:cBhvr>
                                      <p:tavLst>
                                        <p:tav tm="0">
                                          <p:val>
                                            <p:fltVal val="0"/>
                                          </p:val>
                                        </p:tav>
                                        <p:tav tm="100000">
                                          <p:val>
                                            <p:strVal val="#ppt_h"/>
                                          </p:val>
                                        </p:tav>
                                      </p:tavLst>
                                    </p:anim>
                                    <p:animEffect transition="in" filter="fade">
                                      <p:cBhvr>
                                        <p:cTn id="109" dur="300"/>
                                        <p:tgtEl>
                                          <p:spTgt spid="18"/>
                                        </p:tgtEl>
                                      </p:cBhvr>
                                    </p:animEffect>
                                  </p:childTnLst>
                                </p:cTn>
                              </p:par>
                              <p:par>
                                <p:cTn id="110" presetID="6" presetClass="emph" presetSubtype="0" autoRev="1" fill="hold" grpId="1" nodeType="withEffect">
                                  <p:stCondLst>
                                    <p:cond delay="3000"/>
                                  </p:stCondLst>
                                  <p:childTnLst>
                                    <p:animScale>
                                      <p:cBhvr>
                                        <p:cTn id="111" dur="150" fill="hold"/>
                                        <p:tgtEl>
                                          <p:spTgt spid="18"/>
                                        </p:tgtEl>
                                      </p:cBhvr>
                                      <p:by x="110000" y="110000"/>
                                    </p:animScale>
                                  </p:childTnLst>
                                </p:cTn>
                              </p:par>
                              <p:par>
                                <p:cTn id="112" presetID="53" presetClass="entr" presetSubtype="16" fill="hold" grpId="0" nodeType="withEffect">
                                  <p:stCondLst>
                                    <p:cond delay="2500"/>
                                  </p:stCondLst>
                                  <p:childTnLst>
                                    <p:set>
                                      <p:cBhvr>
                                        <p:cTn id="113" dur="1" fill="hold">
                                          <p:stCondLst>
                                            <p:cond delay="0"/>
                                          </p:stCondLst>
                                        </p:cTn>
                                        <p:tgtEl>
                                          <p:spTgt spid="17"/>
                                        </p:tgtEl>
                                        <p:attrNameLst>
                                          <p:attrName>style.visibility</p:attrName>
                                        </p:attrNameLst>
                                      </p:cBhvr>
                                      <p:to>
                                        <p:strVal val="visible"/>
                                      </p:to>
                                    </p:set>
                                    <p:anim calcmode="lin" valueType="num">
                                      <p:cBhvr>
                                        <p:cTn id="114" dur="300" fill="hold"/>
                                        <p:tgtEl>
                                          <p:spTgt spid="17"/>
                                        </p:tgtEl>
                                        <p:attrNameLst>
                                          <p:attrName>ppt_w</p:attrName>
                                        </p:attrNameLst>
                                      </p:cBhvr>
                                      <p:tavLst>
                                        <p:tav tm="0">
                                          <p:val>
                                            <p:fltVal val="0"/>
                                          </p:val>
                                        </p:tav>
                                        <p:tav tm="100000">
                                          <p:val>
                                            <p:strVal val="#ppt_w"/>
                                          </p:val>
                                        </p:tav>
                                      </p:tavLst>
                                    </p:anim>
                                    <p:anim calcmode="lin" valueType="num">
                                      <p:cBhvr>
                                        <p:cTn id="115" dur="300" fill="hold"/>
                                        <p:tgtEl>
                                          <p:spTgt spid="17"/>
                                        </p:tgtEl>
                                        <p:attrNameLst>
                                          <p:attrName>ppt_h</p:attrName>
                                        </p:attrNameLst>
                                      </p:cBhvr>
                                      <p:tavLst>
                                        <p:tav tm="0">
                                          <p:val>
                                            <p:fltVal val="0"/>
                                          </p:val>
                                        </p:tav>
                                        <p:tav tm="100000">
                                          <p:val>
                                            <p:strVal val="#ppt_h"/>
                                          </p:val>
                                        </p:tav>
                                      </p:tavLst>
                                    </p:anim>
                                    <p:animEffect transition="in" filter="fade">
                                      <p:cBhvr>
                                        <p:cTn id="116" dur="300"/>
                                        <p:tgtEl>
                                          <p:spTgt spid="17"/>
                                        </p:tgtEl>
                                      </p:cBhvr>
                                    </p:animEffect>
                                  </p:childTnLst>
                                </p:cTn>
                              </p:par>
                              <p:par>
                                <p:cTn id="117" presetID="6" presetClass="emph" presetSubtype="0" autoRev="1" fill="hold" grpId="1" nodeType="withEffect">
                                  <p:stCondLst>
                                    <p:cond delay="2800"/>
                                  </p:stCondLst>
                                  <p:childTnLst>
                                    <p:animScale>
                                      <p:cBhvr>
                                        <p:cTn id="118" dur="150" fill="hold"/>
                                        <p:tgtEl>
                                          <p:spTgt spid="17"/>
                                        </p:tgtEl>
                                      </p:cBhvr>
                                      <p:by x="110000" y="110000"/>
                                    </p:animScale>
                                  </p:childTnLst>
                                </p:cTn>
                              </p:par>
                              <p:par>
                                <p:cTn id="119" presetID="53" presetClass="entr" presetSubtype="16" fill="hold" grpId="0" nodeType="withEffect">
                                  <p:stCondLst>
                                    <p:cond delay="2600"/>
                                  </p:stCondLst>
                                  <p:childTnLst>
                                    <p:set>
                                      <p:cBhvr>
                                        <p:cTn id="120" dur="1" fill="hold">
                                          <p:stCondLst>
                                            <p:cond delay="0"/>
                                          </p:stCondLst>
                                        </p:cTn>
                                        <p:tgtEl>
                                          <p:spTgt spid="12"/>
                                        </p:tgtEl>
                                        <p:attrNameLst>
                                          <p:attrName>style.visibility</p:attrName>
                                        </p:attrNameLst>
                                      </p:cBhvr>
                                      <p:to>
                                        <p:strVal val="visible"/>
                                      </p:to>
                                    </p:set>
                                    <p:anim calcmode="lin" valueType="num">
                                      <p:cBhvr>
                                        <p:cTn id="121" dur="300" fill="hold"/>
                                        <p:tgtEl>
                                          <p:spTgt spid="12"/>
                                        </p:tgtEl>
                                        <p:attrNameLst>
                                          <p:attrName>ppt_w</p:attrName>
                                        </p:attrNameLst>
                                      </p:cBhvr>
                                      <p:tavLst>
                                        <p:tav tm="0">
                                          <p:val>
                                            <p:fltVal val="0"/>
                                          </p:val>
                                        </p:tav>
                                        <p:tav tm="100000">
                                          <p:val>
                                            <p:strVal val="#ppt_w"/>
                                          </p:val>
                                        </p:tav>
                                      </p:tavLst>
                                    </p:anim>
                                    <p:anim calcmode="lin" valueType="num">
                                      <p:cBhvr>
                                        <p:cTn id="122" dur="300" fill="hold"/>
                                        <p:tgtEl>
                                          <p:spTgt spid="12"/>
                                        </p:tgtEl>
                                        <p:attrNameLst>
                                          <p:attrName>ppt_h</p:attrName>
                                        </p:attrNameLst>
                                      </p:cBhvr>
                                      <p:tavLst>
                                        <p:tav tm="0">
                                          <p:val>
                                            <p:fltVal val="0"/>
                                          </p:val>
                                        </p:tav>
                                        <p:tav tm="100000">
                                          <p:val>
                                            <p:strVal val="#ppt_h"/>
                                          </p:val>
                                        </p:tav>
                                      </p:tavLst>
                                    </p:anim>
                                    <p:animEffect transition="in" filter="fade">
                                      <p:cBhvr>
                                        <p:cTn id="123" dur="300"/>
                                        <p:tgtEl>
                                          <p:spTgt spid="12"/>
                                        </p:tgtEl>
                                      </p:cBhvr>
                                    </p:animEffect>
                                  </p:childTnLst>
                                </p:cTn>
                              </p:par>
                              <p:par>
                                <p:cTn id="124" presetID="6" presetClass="emph" presetSubtype="0" autoRev="1" fill="hold" grpId="1" nodeType="withEffect">
                                  <p:stCondLst>
                                    <p:cond delay="2900"/>
                                  </p:stCondLst>
                                  <p:childTnLst>
                                    <p:animScale>
                                      <p:cBhvr>
                                        <p:cTn id="125" dur="150" fill="hold"/>
                                        <p:tgtEl>
                                          <p:spTgt spid="12"/>
                                        </p:tgtEl>
                                      </p:cBhvr>
                                      <p:by x="110000" y="110000"/>
                                    </p:animScale>
                                  </p:childTnLst>
                                </p:cTn>
                              </p:par>
                              <p:par>
                                <p:cTn id="126" presetID="53" presetClass="entr" presetSubtype="16" fill="hold" grpId="0" nodeType="withEffect">
                                  <p:stCondLst>
                                    <p:cond delay="2400"/>
                                  </p:stCondLst>
                                  <p:childTnLst>
                                    <p:set>
                                      <p:cBhvr>
                                        <p:cTn id="127" dur="1" fill="hold">
                                          <p:stCondLst>
                                            <p:cond delay="0"/>
                                          </p:stCondLst>
                                        </p:cTn>
                                        <p:tgtEl>
                                          <p:spTgt spid="15"/>
                                        </p:tgtEl>
                                        <p:attrNameLst>
                                          <p:attrName>style.visibility</p:attrName>
                                        </p:attrNameLst>
                                      </p:cBhvr>
                                      <p:to>
                                        <p:strVal val="visible"/>
                                      </p:to>
                                    </p:set>
                                    <p:anim calcmode="lin" valueType="num">
                                      <p:cBhvr>
                                        <p:cTn id="128" dur="300" fill="hold"/>
                                        <p:tgtEl>
                                          <p:spTgt spid="15"/>
                                        </p:tgtEl>
                                        <p:attrNameLst>
                                          <p:attrName>ppt_w</p:attrName>
                                        </p:attrNameLst>
                                      </p:cBhvr>
                                      <p:tavLst>
                                        <p:tav tm="0">
                                          <p:val>
                                            <p:fltVal val="0"/>
                                          </p:val>
                                        </p:tav>
                                        <p:tav tm="100000">
                                          <p:val>
                                            <p:strVal val="#ppt_w"/>
                                          </p:val>
                                        </p:tav>
                                      </p:tavLst>
                                    </p:anim>
                                    <p:anim calcmode="lin" valueType="num">
                                      <p:cBhvr>
                                        <p:cTn id="129" dur="300" fill="hold"/>
                                        <p:tgtEl>
                                          <p:spTgt spid="15"/>
                                        </p:tgtEl>
                                        <p:attrNameLst>
                                          <p:attrName>ppt_h</p:attrName>
                                        </p:attrNameLst>
                                      </p:cBhvr>
                                      <p:tavLst>
                                        <p:tav tm="0">
                                          <p:val>
                                            <p:fltVal val="0"/>
                                          </p:val>
                                        </p:tav>
                                        <p:tav tm="100000">
                                          <p:val>
                                            <p:strVal val="#ppt_h"/>
                                          </p:val>
                                        </p:tav>
                                      </p:tavLst>
                                    </p:anim>
                                    <p:animEffect transition="in" filter="fade">
                                      <p:cBhvr>
                                        <p:cTn id="130" dur="300"/>
                                        <p:tgtEl>
                                          <p:spTgt spid="15"/>
                                        </p:tgtEl>
                                      </p:cBhvr>
                                    </p:animEffect>
                                  </p:childTnLst>
                                </p:cTn>
                              </p:par>
                              <p:par>
                                <p:cTn id="131" presetID="6" presetClass="emph" presetSubtype="0" autoRev="1" fill="hold" grpId="1" nodeType="withEffect">
                                  <p:stCondLst>
                                    <p:cond delay="2700"/>
                                  </p:stCondLst>
                                  <p:childTnLst>
                                    <p:animScale>
                                      <p:cBhvr>
                                        <p:cTn id="132" dur="150" fill="hold"/>
                                        <p:tgtEl>
                                          <p:spTgt spid="15"/>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9" grpId="0" bldLvl="0" animBg="1"/>
      <p:bldP spid="9" grpId="1" bldLvl="0" animBg="1"/>
      <p:bldP spid="10" grpId="0" bldLvl="0" animBg="1"/>
      <p:bldP spid="10" grpId="1" bldLvl="0" animBg="1"/>
      <p:bldP spid="11" grpId="0" bldLvl="0" animBg="1"/>
      <p:bldP spid="11" grpId="1" bldLvl="0" animBg="1"/>
      <p:bldP spid="12" grpId="0" bldLvl="0" animBg="1"/>
      <p:bldP spid="12" grpId="1" bldLvl="0" animBg="1"/>
      <p:bldP spid="13" grpId="0" bldLvl="0" animBg="1"/>
      <p:bldP spid="13" grpId="1" bldLvl="0" animBg="1"/>
      <p:bldP spid="14" grpId="0" bldLvl="0" animBg="1"/>
      <p:bldP spid="14" grpId="1" bldLvl="0" animBg="1"/>
      <p:bldP spid="15" grpId="0" bldLvl="0" animBg="1"/>
      <p:bldP spid="15" grpId="1" bldLvl="0" animBg="1"/>
      <p:bldP spid="16" grpId="0" bldLvl="0" animBg="1"/>
      <p:bldP spid="16" grpId="1" bldLvl="0" animBg="1"/>
      <p:bldP spid="17" grpId="0" bldLvl="0" animBg="1"/>
      <p:bldP spid="17" grpId="1" bldLvl="0" animBg="1"/>
      <p:bldP spid="18" grpId="0" bldLvl="0" animBg="1"/>
      <p:bldP spid="18" grpId="1" bldLvl="0" animBg="1"/>
      <p:bldP spid="19" grpId="0" bldLvl="0" animBg="1"/>
      <p:bldP spid="19" grpId="1" bldLvl="0" animBg="1"/>
      <p:bldP spid="20" grpId="0" bldLvl="0" animBg="1"/>
      <p:bldP spid="20" grpId="1" bldLvl="0" animBg="1"/>
      <p:bldP spid="23" grpId="0" bldLvl="0" animBg="1"/>
      <p:bldP spid="23" grpId="1" bldLvl="0" animBg="1"/>
      <p:bldP spid="24" grpId="0" bldLvl="0" animBg="1"/>
      <p:bldP spid="24" grpId="1" bldLvl="0" animBg="1"/>
      <p:bldP spid="26"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12293" name="Text Box 3"/>
          <p:cNvSpPr txBox="1">
            <a:spLocks noChangeArrowheads="1"/>
          </p:cNvSpPr>
          <p:nvPr/>
        </p:nvSpPr>
        <p:spPr bwMode="auto">
          <a:xfrm>
            <a:off x="971600" y="188640"/>
            <a:ext cx="5256212" cy="523220"/>
          </a:xfrm>
          <a:prstGeom prst="rect">
            <a:avLst/>
          </a:prstGeom>
          <a:noFill/>
          <a:ln w="9525">
            <a:noFill/>
            <a:miter lim="800000"/>
          </a:ln>
        </p:spPr>
        <p:txBody>
          <a:bodyPr>
            <a:spAutoFit/>
          </a:bodyPr>
          <a:lstStyle/>
          <a:p>
            <a:pPr algn="ctr">
              <a:spcBef>
                <a:spcPct val="50000"/>
              </a:spcBef>
            </a:pPr>
            <a:r>
              <a:rPr lang="zh-CN" altLang="en-US" sz="2800" b="1" dirty="0" smtClean="0">
                <a:solidFill>
                  <a:srgbClr val="CC0000"/>
                </a:solidFill>
                <a:latin typeface="Calibri" panose="020F0502020204030204" charset="0"/>
                <a:ea typeface="楷体_GB2312" pitchFamily="49" charset="-122"/>
              </a:rPr>
              <a:t>九</a:t>
            </a:r>
            <a:r>
              <a:rPr lang="zh-CN" altLang="en-US" sz="2800" b="1" dirty="0" smtClean="0">
                <a:solidFill>
                  <a:srgbClr val="CC0000"/>
                </a:solidFill>
                <a:latin typeface="Calibri" panose="020F0502020204030204" charset="0"/>
                <a:ea typeface="楷体_GB2312" pitchFamily="49" charset="-122"/>
              </a:rPr>
              <a:t>年级</a:t>
            </a:r>
            <a:r>
              <a:rPr lang="zh-CN" altLang="en-US" sz="2800" b="1" dirty="0" smtClean="0">
                <a:solidFill>
                  <a:srgbClr val="CC0000"/>
                </a:solidFill>
                <a:latin typeface="Calibri" panose="020F0502020204030204" charset="0"/>
                <a:ea typeface="楷体_GB2312" pitchFamily="49" charset="-122"/>
              </a:rPr>
              <a:t>数学</a:t>
            </a:r>
            <a:r>
              <a:rPr lang="en-US" altLang="zh-CN" sz="2800" b="1" dirty="0" smtClean="0">
                <a:solidFill>
                  <a:srgbClr val="CC0000"/>
                </a:solidFill>
                <a:latin typeface="Calibri" panose="020F0502020204030204" charset="0"/>
                <a:ea typeface="楷体_GB2312" pitchFamily="49" charset="-122"/>
              </a:rPr>
              <a:t>·</a:t>
            </a:r>
            <a:r>
              <a:rPr lang="zh-CN" altLang="en-US" sz="2800" b="1" dirty="0" smtClean="0">
                <a:solidFill>
                  <a:srgbClr val="CC0000"/>
                </a:solidFill>
                <a:latin typeface="Calibri" panose="020F0502020204030204" charset="0"/>
                <a:ea typeface="楷体_GB2312" pitchFamily="49" charset="-122"/>
              </a:rPr>
              <a:t>下    新课标</a:t>
            </a:r>
            <a:r>
              <a:rPr lang="en-US" altLang="zh-CN" sz="2800" b="1" dirty="0" smtClean="0">
                <a:solidFill>
                  <a:srgbClr val="CC0000"/>
                </a:solidFill>
                <a:latin typeface="Calibri" panose="020F0502020204030204" charset="0"/>
                <a:ea typeface="楷体_GB2312" pitchFamily="49" charset="-122"/>
              </a:rPr>
              <a:t>[</a:t>
            </a:r>
            <a:r>
              <a:rPr lang="zh-CN" altLang="en-US" sz="2800" b="1" dirty="0" smtClean="0">
                <a:solidFill>
                  <a:srgbClr val="CC0000"/>
                </a:solidFill>
                <a:latin typeface="Calibri" panose="020F0502020204030204" charset="0"/>
                <a:ea typeface="楷体_GB2312" pitchFamily="49" charset="-122"/>
              </a:rPr>
              <a:t>人</a:t>
            </a:r>
            <a:r>
              <a:rPr lang="en-US" altLang="zh-CN" sz="2800" b="1" dirty="0" smtClean="0">
                <a:solidFill>
                  <a:srgbClr val="CC0000"/>
                </a:solidFill>
                <a:latin typeface="Calibri" panose="020F0502020204030204" charset="0"/>
                <a:ea typeface="楷体_GB2312" pitchFamily="49" charset="-122"/>
              </a:rPr>
              <a:t>]</a:t>
            </a:r>
            <a:endParaRPr lang="zh-CN" altLang="en-US" sz="3200" b="1" dirty="0">
              <a:solidFill>
                <a:srgbClr val="CC0000"/>
              </a:solidFill>
              <a:latin typeface="Calibri" panose="020F0502020204030204" charset="0"/>
              <a:ea typeface="楷体_GB2312" pitchFamily="49" charset="-122"/>
            </a:endParaRPr>
          </a:p>
        </p:txBody>
      </p:sp>
      <p:sp>
        <p:nvSpPr>
          <p:cNvPr id="12294" name="TextBox 16"/>
          <p:cNvSpPr txBox="1">
            <a:spLocks noChangeArrowheads="1"/>
          </p:cNvSpPr>
          <p:nvPr/>
        </p:nvSpPr>
        <p:spPr bwMode="auto">
          <a:xfrm>
            <a:off x="1500166" y="1643050"/>
            <a:ext cx="5832426" cy="583565"/>
          </a:xfrm>
          <a:prstGeom prst="rect">
            <a:avLst/>
          </a:prstGeom>
          <a:noFill/>
          <a:ln w="9525">
            <a:noFill/>
            <a:miter lim="800000"/>
          </a:ln>
        </p:spPr>
        <p:txBody>
          <a:bodyPr wrap="square">
            <a:spAutoFit/>
          </a:bodyPr>
          <a:lstStyle/>
          <a:p>
            <a:r>
              <a:rPr lang="zh-CN" altLang="en-US" sz="3200" b="1" dirty="0" smtClean="0">
                <a:solidFill>
                  <a:srgbClr val="CC0000"/>
                </a:solidFill>
                <a:latin typeface="Calibri" panose="020F0502020204030204" charset="0"/>
              </a:rPr>
              <a:t>第二十九章       投影与视图 </a:t>
            </a:r>
            <a:endParaRPr lang="zh-CN" altLang="en-US" sz="3200" b="1" dirty="0">
              <a:solidFill>
                <a:srgbClr val="CC0000"/>
              </a:solidFill>
              <a:latin typeface="Calibri" panose="020F0502020204030204" charset="0"/>
            </a:endParaRPr>
          </a:p>
        </p:txBody>
      </p:sp>
      <p:grpSp>
        <p:nvGrpSpPr>
          <p:cNvPr id="2" name="Group 4"/>
          <p:cNvGrpSpPr/>
          <p:nvPr/>
        </p:nvGrpSpPr>
        <p:grpSpPr bwMode="auto">
          <a:xfrm>
            <a:off x="1403350" y="5300663"/>
            <a:ext cx="2112963" cy="1009650"/>
            <a:chOff x="340" y="3022"/>
            <a:chExt cx="1331" cy="636"/>
          </a:xfrm>
        </p:grpSpPr>
        <p:sp>
          <p:nvSpPr>
            <p:cNvPr id="12297" name="Oval 5"/>
            <p:cNvSpPr>
              <a:spLocks noChangeArrowheads="1"/>
            </p:cNvSpPr>
            <p:nvPr/>
          </p:nvSpPr>
          <p:spPr bwMode="auto">
            <a:xfrm>
              <a:off x="340" y="3022"/>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ln>
          </p:spPr>
          <p:txBody>
            <a:bodyPr wrap="none" anchor="ctr"/>
            <a:lstStyle/>
            <a:p>
              <a:endParaRPr lang="zh-CN" altLang="en-US" sz="1800"/>
            </a:p>
          </p:txBody>
        </p:sp>
        <p:sp>
          <p:nvSpPr>
            <p:cNvPr id="12298" name="Rectangle 6">
              <a:hlinkClick r:id="rId2" tooltip="" action="ppaction://hlinksldjump"/>
            </p:cNvPr>
            <p:cNvSpPr>
              <a:spLocks noChangeArrowheads="1"/>
            </p:cNvSpPr>
            <p:nvPr/>
          </p:nvSpPr>
          <p:spPr bwMode="auto">
            <a:xfrm>
              <a:off x="401" y="3177"/>
              <a:ext cx="1270" cy="327"/>
            </a:xfrm>
            <a:prstGeom prst="rect">
              <a:avLst/>
            </a:prstGeom>
            <a:noFill/>
            <a:ln w="9525">
              <a:noFill/>
              <a:miter lim="800000"/>
            </a:ln>
          </p:spPr>
          <p:txBody>
            <a:bodyPr>
              <a:spAutoFit/>
            </a:bodyPr>
            <a:lstStyle/>
            <a:p>
              <a:r>
                <a:rPr lang="zh-CN" altLang="en-US" sz="2800" b="1" dirty="0" smtClean="0">
                  <a:solidFill>
                    <a:srgbClr val="CC0000"/>
                  </a:solidFill>
                  <a:latin typeface="宋体" panose="02010600030101010101" pitchFamily="2" charset="-122"/>
                </a:rPr>
                <a:t>学习</a:t>
              </a:r>
              <a:r>
                <a:rPr lang="zh-CN" altLang="en-US" sz="2800" b="1" dirty="0">
                  <a:solidFill>
                    <a:srgbClr val="CC0000"/>
                  </a:solidFill>
                  <a:latin typeface="宋体" panose="02010600030101010101" pitchFamily="2" charset="-122"/>
                </a:rPr>
                <a:t>新知</a:t>
              </a:r>
              <a:endParaRPr lang="zh-CN" altLang="en-US" sz="2800" b="1" dirty="0">
                <a:solidFill>
                  <a:srgbClr val="CC0000"/>
                </a:solidFill>
                <a:latin typeface="宋体" panose="02010600030101010101" pitchFamily="2" charset="-122"/>
              </a:endParaRPr>
            </a:p>
          </p:txBody>
        </p:sp>
      </p:grpSp>
      <p:grpSp>
        <p:nvGrpSpPr>
          <p:cNvPr id="3" name="Group 7"/>
          <p:cNvGrpSpPr/>
          <p:nvPr/>
        </p:nvGrpSpPr>
        <p:grpSpPr bwMode="auto">
          <a:xfrm>
            <a:off x="4932363" y="5229225"/>
            <a:ext cx="2160587" cy="1009650"/>
            <a:chOff x="2018" y="2976"/>
            <a:chExt cx="1361" cy="636"/>
          </a:xfrm>
        </p:grpSpPr>
        <p:sp>
          <p:nvSpPr>
            <p:cNvPr id="12300" name="Oval 8"/>
            <p:cNvSpPr>
              <a:spLocks noChangeArrowheads="1"/>
            </p:cNvSpPr>
            <p:nvPr/>
          </p:nvSpPr>
          <p:spPr bwMode="auto">
            <a:xfrm>
              <a:off x="2018" y="2976"/>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ln>
          </p:spPr>
          <p:txBody>
            <a:bodyPr wrap="none" anchor="ctr"/>
            <a:lstStyle/>
            <a:p>
              <a:endParaRPr lang="zh-CN" altLang="en-US" sz="1800"/>
            </a:p>
          </p:txBody>
        </p:sp>
        <p:sp>
          <p:nvSpPr>
            <p:cNvPr id="12301" name="Rectangle 9">
              <a:hlinkClick r:id="rId3" tooltip="" action="ppaction://hlinksldjump"/>
            </p:cNvPr>
            <p:cNvSpPr>
              <a:spLocks noChangeArrowheads="1"/>
            </p:cNvSpPr>
            <p:nvPr/>
          </p:nvSpPr>
          <p:spPr bwMode="auto">
            <a:xfrm>
              <a:off x="2109" y="3113"/>
              <a:ext cx="1270" cy="327"/>
            </a:xfrm>
            <a:prstGeom prst="rect">
              <a:avLst/>
            </a:prstGeom>
            <a:noFill/>
            <a:ln w="9525">
              <a:noFill/>
              <a:miter lim="800000"/>
            </a:ln>
          </p:spPr>
          <p:txBody>
            <a:bodyPr>
              <a:spAutoFit/>
            </a:bodyPr>
            <a:lstStyle/>
            <a:p>
              <a:r>
                <a:rPr lang="zh-CN" altLang="en-US" sz="2800" b="1" dirty="0">
                  <a:solidFill>
                    <a:srgbClr val="CC0000"/>
                  </a:solidFill>
                  <a:latin typeface="宋体" panose="02010600030101010101" pitchFamily="2" charset="-122"/>
                </a:rPr>
                <a:t>检测反馈</a:t>
              </a:r>
              <a:endParaRPr lang="zh-CN" altLang="en-US" sz="2800" b="1" dirty="0">
                <a:solidFill>
                  <a:srgbClr val="CC0000"/>
                </a:solidFill>
                <a:latin typeface="宋体" panose="02010600030101010101" pitchFamily="2" charset="-122"/>
              </a:endParaRPr>
            </a:p>
          </p:txBody>
        </p:sp>
      </p:grpSp>
      <p:sp>
        <p:nvSpPr>
          <p:cNvPr id="13" name="矩形 12"/>
          <p:cNvSpPr/>
          <p:nvPr/>
        </p:nvSpPr>
        <p:spPr>
          <a:xfrm>
            <a:off x="1643042" y="2857496"/>
            <a:ext cx="6678431" cy="830997"/>
          </a:xfrm>
          <a:prstGeom prst="rect">
            <a:avLst/>
          </a:prstGeom>
          <a:noFill/>
        </p:spPr>
        <p:txBody>
          <a:bodyPr wrap="none" lIns="91440" tIns="45720" rIns="91440" bIns="45720">
            <a:spAutoFit/>
          </a:bodyPr>
          <a:lstStyle/>
          <a:p>
            <a:pPr algn="ctr"/>
            <a:r>
              <a:rPr lang="en-US"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29</a:t>
            </a:r>
            <a:r>
              <a:rPr lang="en-US" sz="4800" b="1" i="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en-US"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1</a:t>
            </a:r>
            <a:r>
              <a:rPr lang="zh-CN" altLang="en-US" sz="4800" b="1" i="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zh-CN" altLang="en-US"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投影</a:t>
            </a:r>
            <a:r>
              <a:rPr lang="zh-CN" alt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zh-CN" alt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第</a:t>
            </a:r>
            <a:r>
              <a:rPr lang="en-US" altLang="zh-CN"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1</a:t>
            </a:r>
            <a:r>
              <a:rPr lang="zh-CN" alt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课时）</a:t>
            </a:r>
            <a:endParaRPr lang="zh-CN" altLang="en-US" sz="4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12" name="矩形 11"/>
          <p:cNvSpPr/>
          <p:nvPr/>
        </p:nvSpPr>
        <p:spPr>
          <a:xfrm>
            <a:off x="1000100" y="214290"/>
            <a:ext cx="1832553" cy="584775"/>
          </a:xfrm>
          <a:prstGeom prst="rect">
            <a:avLst/>
          </a:prstGeom>
        </p:spPr>
        <p:txBody>
          <a:bodyPr wrap="none">
            <a:spAutoFit/>
          </a:bodyPr>
          <a:lstStyle/>
          <a:p>
            <a:r>
              <a:rPr lang="zh-CN" altLang="en-US" sz="3200" b="1" dirty="0" smtClean="0">
                <a:solidFill>
                  <a:srgbClr val="FF0000"/>
                </a:solidFill>
              </a:rPr>
              <a:t>观察思考</a:t>
            </a:r>
            <a:endParaRPr lang="zh-CN" altLang="en-US" sz="3200" b="1" dirty="0" smtClean="0">
              <a:solidFill>
                <a:srgbClr val="FF0000"/>
              </a:solidFill>
            </a:endParaRPr>
          </a:p>
        </p:txBody>
      </p:sp>
      <p:sp>
        <p:nvSpPr>
          <p:cNvPr id="5121" name="Rectangle 1"/>
          <p:cNvSpPr>
            <a:spLocks noChangeArrowheads="1"/>
          </p:cNvSpPr>
          <p:nvPr/>
        </p:nvSpPr>
        <p:spPr bwMode="auto">
          <a:xfrm>
            <a:off x="181262" y="1429050"/>
            <a:ext cx="8358246" cy="230832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北京故宫中的日晷闻名世界，是我国光辉灿烂的文化瑰宝</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它是我国古代利用日影测定时刻的仪器，它由</a:t>
            </a:r>
            <a:r>
              <a:rPr kumimoji="0" lang="zh-CN" altLang="en-US" sz="2400" b="0" i="0" u="none" strike="noStrike" cap="none" normalizeH="0" baseline="0" dirty="0" smtClean="0">
                <a:ln>
                  <a:noFill/>
                </a:ln>
                <a:solidFill>
                  <a:srgbClr val="000000"/>
                </a:solidFill>
                <a:effectLst/>
                <a:latin typeface="Arial" panose="020B0604020202020204"/>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晷面</a:t>
            </a:r>
            <a:r>
              <a:rPr kumimoji="0" lang="zh-CN" altLang="en-US" sz="2400" b="0" i="0" u="none" strike="noStrike" cap="none" normalizeH="0" baseline="0" dirty="0" smtClean="0">
                <a:ln>
                  <a:noFill/>
                </a:ln>
                <a:solidFill>
                  <a:srgbClr val="000000"/>
                </a:solidFill>
                <a:effectLst/>
                <a:latin typeface="Arial" panose="020B0604020202020204"/>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与</a:t>
            </a:r>
            <a:r>
              <a:rPr kumimoji="0" lang="zh-CN" altLang="en-US" sz="2400" b="0" i="0" u="none" strike="noStrike" cap="none" normalizeH="0" baseline="0" dirty="0" smtClean="0">
                <a:ln>
                  <a:noFill/>
                </a:ln>
                <a:solidFill>
                  <a:srgbClr val="000000"/>
                </a:solidFill>
                <a:effectLst/>
                <a:latin typeface="Arial" panose="020B0604020202020204"/>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晷针</a:t>
            </a:r>
            <a:r>
              <a:rPr kumimoji="0" lang="zh-CN" altLang="en-US" sz="2400" b="0" i="0" u="none" strike="noStrike" cap="none" normalizeH="0" baseline="0" dirty="0" smtClean="0">
                <a:ln>
                  <a:noFill/>
                </a:ln>
                <a:solidFill>
                  <a:srgbClr val="000000"/>
                </a:solidFill>
                <a:effectLst/>
                <a:latin typeface="Arial" panose="020B0604020202020204"/>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组成，太阳光照在日晷中轴上产生投影，晷针的影子就会投向晷面，随着时间的推移，晷针的影子长度发生变化，晷针的影子在晷面上慢慢移动，聪明的古人以此来显示时刻</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pic>
        <p:nvPicPr>
          <p:cNvPr id="5123" name="Picture 3" descr="http://www.jysq.net/data/attachment/portal/201302/23/101627duhjsgf6kmpzttpa.jpg"/>
          <p:cNvPicPr>
            <a:picLocks noChangeAspect="1" noChangeArrowheads="1"/>
          </p:cNvPicPr>
          <p:nvPr/>
        </p:nvPicPr>
        <p:blipFill>
          <a:blip r:embed="rId2"/>
          <a:srcRect t="8451" r="11268"/>
          <a:stretch>
            <a:fillRect/>
          </a:stretch>
        </p:blipFill>
        <p:spPr bwMode="auto">
          <a:xfrm>
            <a:off x="2117725" y="3494405"/>
            <a:ext cx="4291965" cy="2952115"/>
          </a:xfrm>
          <a:prstGeom prst="rect">
            <a:avLst/>
          </a:prstGeom>
          <a:noFill/>
        </p:spPr>
      </p:pic>
      <p:pic>
        <p:nvPicPr>
          <p:cNvPr id="5" name="Picture 5" descr="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908233" y="300990"/>
            <a:ext cx="2592387" cy="1008063"/>
          </a:xfrm>
          <a:prstGeom prst="rect">
            <a:avLst/>
          </a:prstGeom>
          <a:noFill/>
          <a:ln w="9525">
            <a:noFill/>
            <a:miter lim="800000"/>
            <a:headEnd/>
            <a:tailEnd/>
          </a:ln>
        </p:spPr>
      </p:pic>
      <p:sp>
        <p:nvSpPr>
          <p:cNvPr id="6" name="Rectangle 2"/>
          <p:cNvSpPr txBox="1">
            <a:spLocks noChangeArrowheads="1"/>
          </p:cNvSpPr>
          <p:nvPr/>
        </p:nvSpPr>
        <p:spPr bwMode="auto">
          <a:xfrm>
            <a:off x="4908550" y="300990"/>
            <a:ext cx="2376487" cy="1008063"/>
          </a:xfrm>
          <a:prstGeom prst="rect">
            <a:avLst/>
          </a:prstGeom>
          <a:noFill/>
          <a:ln w="9525">
            <a:noFill/>
            <a:miter lim="800000"/>
          </a:ln>
        </p:spPr>
        <p:txBody>
          <a:bodyPr lIns="91403" tIns="45700" rIns="91403" bIns="45700" anchor="ctr"/>
          <a:lstStyle/>
          <a:p>
            <a:pPr algn="r" defTabSz="923925">
              <a:buFont typeface="Arial" panose="020B0604020202020204" pitchFamily="34" charset="0"/>
              <a:buNone/>
            </a:pPr>
            <a:r>
              <a:rPr lang="zh-CN" altLang="en-US" sz="3200" b="1" dirty="0">
                <a:solidFill>
                  <a:srgbClr val="CC0000"/>
                </a:solidFill>
                <a:ea typeface="黑体" panose="02010609060101010101" pitchFamily="2" charset="-122"/>
              </a:rPr>
              <a:t>学 习 新 知</a:t>
            </a:r>
            <a:endParaRPr lang="zh-CN" altLang="en-US" sz="3200" b="1" dirty="0">
              <a:solidFill>
                <a:srgbClr val="CC0000"/>
              </a:solidFill>
              <a:ea typeface="黑体" panose="02010609060101010101" pitchFamily="2" charset="-122"/>
            </a:endParaRPr>
          </a:p>
        </p:txBody>
      </p:sp>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4"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5"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6"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928662" y="500042"/>
            <a:ext cx="8215338" cy="461665"/>
          </a:xfrm>
          <a:prstGeom prst="rect">
            <a:avLst/>
          </a:prstGeom>
        </p:spPr>
        <p:txBody>
          <a:bodyPr wrap="square">
            <a:spAutoFit/>
          </a:bodyPr>
          <a:lstStyle/>
          <a:p>
            <a:r>
              <a:rPr lang="zh-CN" altLang="en-US" sz="2400" dirty="0" smtClean="0">
                <a:solidFill>
                  <a:srgbClr val="FF0000"/>
                </a:solidFill>
              </a:rPr>
              <a:t>生活中关于物体在光线的照射下</a:t>
            </a:r>
            <a:r>
              <a:rPr lang="zh-CN" altLang="en-US" sz="2400" dirty="0" smtClean="0">
                <a:solidFill>
                  <a:srgbClr val="FF0000"/>
                </a:solidFill>
              </a:rPr>
              <a:t>形成影子</a:t>
            </a:r>
            <a:r>
              <a:rPr lang="zh-CN" altLang="en-US" sz="2400" dirty="0" smtClean="0">
                <a:solidFill>
                  <a:srgbClr val="FF0000"/>
                </a:solidFill>
              </a:rPr>
              <a:t>的实例</a:t>
            </a:r>
            <a:endParaRPr lang="zh-CN" altLang="en-US" sz="2400" dirty="0">
              <a:solidFill>
                <a:srgbClr val="FF0000"/>
              </a:solidFill>
            </a:endParaRPr>
          </a:p>
        </p:txBody>
      </p:sp>
      <p:pic>
        <p:nvPicPr>
          <p:cNvPr id="6" name="Picture 9" descr="pic_221117"/>
          <p:cNvPicPr>
            <a:picLocks noChangeAspect="1" noChangeArrowheads="1"/>
          </p:cNvPicPr>
          <p:nvPr/>
        </p:nvPicPr>
        <p:blipFill>
          <a:blip r:embed="rId2"/>
          <a:srcRect t="2734" r="61958" b="66992"/>
          <a:stretch>
            <a:fillRect/>
          </a:stretch>
        </p:blipFill>
        <p:spPr bwMode="auto">
          <a:xfrm>
            <a:off x="500034" y="1285860"/>
            <a:ext cx="3071834" cy="2313548"/>
          </a:xfrm>
          <a:prstGeom prst="rect">
            <a:avLst/>
          </a:prstGeom>
          <a:noFill/>
        </p:spPr>
      </p:pic>
      <p:pic>
        <p:nvPicPr>
          <p:cNvPr id="7" name="Picture 14" descr="pic_221117"/>
          <p:cNvPicPr>
            <a:picLocks noChangeAspect="1" noChangeArrowheads="1"/>
          </p:cNvPicPr>
          <p:nvPr/>
        </p:nvPicPr>
        <p:blipFill>
          <a:blip r:embed="rId2"/>
          <a:srcRect l="40219" t="1140" r="31535" b="66992"/>
          <a:stretch>
            <a:fillRect/>
          </a:stretch>
        </p:blipFill>
        <p:spPr bwMode="auto">
          <a:xfrm>
            <a:off x="3643306" y="1214422"/>
            <a:ext cx="3143272" cy="2536805"/>
          </a:xfrm>
          <a:prstGeom prst="rect">
            <a:avLst/>
          </a:prstGeom>
          <a:noFill/>
        </p:spPr>
      </p:pic>
      <p:pic>
        <p:nvPicPr>
          <p:cNvPr id="8" name="Picture 15" descr="pic_221117"/>
          <p:cNvPicPr>
            <a:picLocks noChangeAspect="1" noChangeArrowheads="1"/>
          </p:cNvPicPr>
          <p:nvPr/>
        </p:nvPicPr>
        <p:blipFill>
          <a:blip r:embed="rId2"/>
          <a:srcRect l="68463" r="32" b="66992"/>
          <a:stretch>
            <a:fillRect/>
          </a:stretch>
        </p:blipFill>
        <p:spPr bwMode="auto">
          <a:xfrm>
            <a:off x="428596" y="3714752"/>
            <a:ext cx="3143272" cy="2786082"/>
          </a:xfrm>
          <a:prstGeom prst="rect">
            <a:avLst/>
          </a:prstGeom>
          <a:noFill/>
        </p:spPr>
      </p:pic>
      <p:pic>
        <p:nvPicPr>
          <p:cNvPr id="9" name="Picture 4" descr="pic_221117"/>
          <p:cNvPicPr>
            <a:picLocks noChangeAspect="1" noChangeArrowheads="1"/>
          </p:cNvPicPr>
          <p:nvPr/>
        </p:nvPicPr>
        <p:blipFill>
          <a:blip r:embed="rId2"/>
          <a:srcRect l="48451" t="63754" r="18767" b="-72"/>
          <a:stretch>
            <a:fillRect/>
          </a:stretch>
        </p:blipFill>
        <p:spPr bwMode="auto">
          <a:xfrm>
            <a:off x="3714744" y="3786190"/>
            <a:ext cx="2928958" cy="2665562"/>
          </a:xfrm>
          <a:prstGeom prst="rect">
            <a:avLst/>
          </a:prstGeom>
          <a:noFill/>
        </p:spPr>
      </p:pic>
      <p:sp>
        <p:nvSpPr>
          <p:cNvPr id="4097" name="Rectangle 1"/>
          <p:cNvSpPr>
            <a:spLocks noChangeArrowheads="1"/>
          </p:cNvSpPr>
          <p:nvPr/>
        </p:nvSpPr>
        <p:spPr bwMode="auto">
          <a:xfrm>
            <a:off x="6858016" y="1214422"/>
            <a:ext cx="1857388" cy="489364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a:t>
            </a:r>
            <a:r>
              <a:rPr kumimoji="0" 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结论</a:t>
            </a:r>
            <a:r>
              <a:rPr kumimoji="0" lang="zh-CN"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a:t>
            </a:r>
            <a:r>
              <a:rPr kumimoji="0" 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一般地，用光线照射物体，在某个平面</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地面、墙壁等</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上得到的影子叫做物体的投影</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照射光线叫做投影线，投影所在的平面叫做投影面</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amond(in)">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heel(4)">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4097"/>
                                        </p:tgtEl>
                                        <p:attrNameLst>
                                          <p:attrName>style.visibility</p:attrName>
                                        </p:attrNameLst>
                                      </p:cBhvr>
                                      <p:to>
                                        <p:strVal val="visible"/>
                                      </p:to>
                                    </p:set>
                                    <p:animEffect transition="in" filter="box(in)">
                                      <p:cBhvr>
                                        <p:cTn id="27" dur="500"/>
                                        <p:tgtEl>
                                          <p:spTgt spid="4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1071538" y="285728"/>
            <a:ext cx="6715172" cy="584775"/>
          </a:xfrm>
          <a:prstGeom prst="rect">
            <a:avLst/>
          </a:prstGeom>
        </p:spPr>
        <p:txBody>
          <a:bodyPr wrap="square">
            <a:spAutoFit/>
          </a:bodyPr>
          <a:lstStyle/>
          <a:p>
            <a:r>
              <a:rPr lang="zh-CN" altLang="en-US" sz="3200" b="1" dirty="0" smtClean="0">
                <a:solidFill>
                  <a:srgbClr val="0000FF"/>
                </a:solidFill>
              </a:rPr>
              <a:t>探照灯发出的光线与灯泡发出的光线</a:t>
            </a:r>
            <a:endParaRPr lang="zh-CN" altLang="en-US" sz="3200" b="1" dirty="0" smtClean="0">
              <a:solidFill>
                <a:srgbClr val="0000FF"/>
              </a:solidFill>
            </a:endParaRPr>
          </a:p>
        </p:txBody>
      </p:sp>
      <p:pic>
        <p:nvPicPr>
          <p:cNvPr id="17410" name="Picture 2" descr="http://p2.so.qhimg.com/bdr/_240_/t016dd565a297fe7e12.jpg"/>
          <p:cNvPicPr>
            <a:picLocks noChangeAspect="1" noChangeArrowheads="1"/>
          </p:cNvPicPr>
          <p:nvPr/>
        </p:nvPicPr>
        <p:blipFill>
          <a:blip r:embed="rId2"/>
          <a:srcRect/>
          <a:stretch>
            <a:fillRect/>
          </a:stretch>
        </p:blipFill>
        <p:spPr bwMode="auto">
          <a:xfrm>
            <a:off x="785786" y="928670"/>
            <a:ext cx="2962275" cy="2286001"/>
          </a:xfrm>
          <a:prstGeom prst="rect">
            <a:avLst/>
          </a:prstGeom>
          <a:noFill/>
        </p:spPr>
      </p:pic>
      <p:pic>
        <p:nvPicPr>
          <p:cNvPr id="17412" name="Picture 4" descr="http://file.youboy.com/a/9/72/17/4/10918624.jpg"/>
          <p:cNvPicPr>
            <a:picLocks noChangeAspect="1" noChangeArrowheads="1"/>
          </p:cNvPicPr>
          <p:nvPr/>
        </p:nvPicPr>
        <p:blipFill>
          <a:blip r:embed="rId3"/>
          <a:srcRect/>
          <a:stretch>
            <a:fillRect/>
          </a:stretch>
        </p:blipFill>
        <p:spPr bwMode="auto">
          <a:xfrm>
            <a:off x="4071934" y="857232"/>
            <a:ext cx="3559013" cy="2286016"/>
          </a:xfrm>
          <a:prstGeom prst="rect">
            <a:avLst/>
          </a:prstGeom>
          <a:noFill/>
        </p:spPr>
      </p:pic>
      <p:grpSp>
        <p:nvGrpSpPr>
          <p:cNvPr id="9" name="Group 38"/>
          <p:cNvGrpSpPr/>
          <p:nvPr/>
        </p:nvGrpSpPr>
        <p:grpSpPr bwMode="auto">
          <a:xfrm>
            <a:off x="1785918" y="3214686"/>
            <a:ext cx="4833938" cy="1843088"/>
            <a:chOff x="1701" y="346"/>
            <a:chExt cx="3045" cy="1161"/>
          </a:xfrm>
        </p:grpSpPr>
        <p:grpSp>
          <p:nvGrpSpPr>
            <p:cNvPr id="10" name="Group 34"/>
            <p:cNvGrpSpPr/>
            <p:nvPr/>
          </p:nvGrpSpPr>
          <p:grpSpPr bwMode="auto">
            <a:xfrm>
              <a:off x="4065" y="475"/>
              <a:ext cx="681" cy="908"/>
              <a:chOff x="4286" y="482"/>
              <a:chExt cx="681" cy="908"/>
            </a:xfrm>
          </p:grpSpPr>
          <p:sp>
            <p:nvSpPr>
              <p:cNvPr id="14" name="AutoShape 18"/>
              <p:cNvSpPr>
                <a:spLocks noChangeArrowheads="1"/>
              </p:cNvSpPr>
              <p:nvPr/>
            </p:nvSpPr>
            <p:spPr bwMode="auto">
              <a:xfrm rot="2487984">
                <a:off x="4286" y="482"/>
                <a:ext cx="681" cy="908"/>
              </a:xfrm>
              <a:prstGeom prst="rtTriangle">
                <a:avLst/>
              </a:prstGeom>
              <a:solidFill>
                <a:schemeClr val="bg2"/>
              </a:solidFill>
              <a:ln w="28575">
                <a:solidFill>
                  <a:schemeClr val="tx1"/>
                </a:solidFill>
                <a:miter lim="800000"/>
              </a:ln>
              <a:effectLst/>
            </p:spPr>
            <p:txBody>
              <a:bodyPr wrap="none" anchor="ctr"/>
              <a:lstStyle/>
              <a:p>
                <a:endParaRPr lang="zh-CN" altLang="en-US" sz="3200"/>
              </a:p>
            </p:txBody>
          </p:sp>
          <p:sp>
            <p:nvSpPr>
              <p:cNvPr id="15" name="AutoShape 19"/>
              <p:cNvSpPr>
                <a:spLocks noChangeArrowheads="1"/>
              </p:cNvSpPr>
              <p:nvPr/>
            </p:nvSpPr>
            <p:spPr bwMode="auto">
              <a:xfrm rot="2487984">
                <a:off x="4328" y="700"/>
                <a:ext cx="408" cy="545"/>
              </a:xfrm>
              <a:prstGeom prst="rtTriangle">
                <a:avLst/>
              </a:prstGeom>
              <a:solidFill>
                <a:schemeClr val="bg1"/>
              </a:solidFill>
              <a:ln w="28575">
                <a:solidFill>
                  <a:schemeClr val="tx1"/>
                </a:solidFill>
                <a:miter lim="800000"/>
              </a:ln>
              <a:effectLst/>
            </p:spPr>
            <p:txBody>
              <a:bodyPr wrap="none" anchor="ctr"/>
              <a:lstStyle/>
              <a:p>
                <a:endParaRPr lang="zh-CN" altLang="en-US" sz="3200"/>
              </a:p>
            </p:txBody>
          </p:sp>
        </p:grpSp>
        <p:sp>
          <p:nvSpPr>
            <p:cNvPr id="11" name="Line 24"/>
            <p:cNvSpPr>
              <a:spLocks noChangeShapeType="1"/>
            </p:cNvSpPr>
            <p:nvPr/>
          </p:nvSpPr>
          <p:spPr bwMode="auto">
            <a:xfrm flipV="1">
              <a:off x="1701" y="346"/>
              <a:ext cx="2758" cy="499"/>
            </a:xfrm>
            <a:prstGeom prst="line">
              <a:avLst/>
            </a:prstGeom>
            <a:noFill/>
            <a:ln w="28575">
              <a:solidFill>
                <a:srgbClr val="FF6600"/>
              </a:solidFill>
              <a:round/>
            </a:ln>
            <a:effectLst/>
          </p:spPr>
          <p:txBody>
            <a:bodyPr/>
            <a:lstStyle/>
            <a:p>
              <a:endParaRPr lang="zh-CN" altLang="en-US" sz="3200"/>
            </a:p>
          </p:txBody>
        </p:sp>
        <p:sp>
          <p:nvSpPr>
            <p:cNvPr id="12" name="Line 25"/>
            <p:cNvSpPr>
              <a:spLocks noChangeShapeType="1"/>
            </p:cNvSpPr>
            <p:nvPr/>
          </p:nvSpPr>
          <p:spPr bwMode="auto">
            <a:xfrm>
              <a:off x="1737" y="854"/>
              <a:ext cx="2631" cy="653"/>
            </a:xfrm>
            <a:prstGeom prst="line">
              <a:avLst/>
            </a:prstGeom>
            <a:noFill/>
            <a:ln w="28575">
              <a:solidFill>
                <a:srgbClr val="FF6600"/>
              </a:solidFill>
              <a:round/>
            </a:ln>
            <a:effectLst/>
          </p:spPr>
          <p:txBody>
            <a:bodyPr/>
            <a:lstStyle/>
            <a:p>
              <a:endParaRPr lang="zh-CN" altLang="en-US" sz="3200"/>
            </a:p>
          </p:txBody>
        </p:sp>
        <p:sp>
          <p:nvSpPr>
            <p:cNvPr id="13" name="Line 37"/>
            <p:cNvSpPr>
              <a:spLocks noChangeShapeType="1"/>
            </p:cNvSpPr>
            <p:nvPr/>
          </p:nvSpPr>
          <p:spPr bwMode="auto">
            <a:xfrm>
              <a:off x="1707" y="851"/>
              <a:ext cx="2132" cy="181"/>
            </a:xfrm>
            <a:prstGeom prst="line">
              <a:avLst/>
            </a:prstGeom>
            <a:noFill/>
            <a:ln w="28575">
              <a:solidFill>
                <a:srgbClr val="FF6600"/>
              </a:solidFill>
              <a:round/>
            </a:ln>
            <a:effectLst/>
          </p:spPr>
          <p:txBody>
            <a:bodyPr/>
            <a:lstStyle/>
            <a:p>
              <a:endParaRPr lang="zh-CN" altLang="en-US" sz="3200"/>
            </a:p>
          </p:txBody>
        </p:sp>
      </p:grpSp>
      <p:pic>
        <p:nvPicPr>
          <p:cNvPr id="16" name="Picture 32"/>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571604" y="3786190"/>
            <a:ext cx="354013" cy="431800"/>
          </a:xfrm>
          <a:prstGeom prst="rect">
            <a:avLst/>
          </a:prstGeom>
          <a:noFill/>
        </p:spPr>
      </p:pic>
      <p:grpSp>
        <p:nvGrpSpPr>
          <p:cNvPr id="17" name="Group 21"/>
          <p:cNvGrpSpPr/>
          <p:nvPr/>
        </p:nvGrpSpPr>
        <p:grpSpPr bwMode="auto">
          <a:xfrm rot="2487984">
            <a:off x="4209292" y="3644748"/>
            <a:ext cx="787400" cy="928688"/>
            <a:chOff x="4059" y="3113"/>
            <a:chExt cx="681" cy="907"/>
          </a:xfrm>
        </p:grpSpPr>
        <p:sp>
          <p:nvSpPr>
            <p:cNvPr id="18" name="AutoShape 22"/>
            <p:cNvSpPr>
              <a:spLocks noChangeArrowheads="1"/>
            </p:cNvSpPr>
            <p:nvPr/>
          </p:nvSpPr>
          <p:spPr bwMode="auto">
            <a:xfrm>
              <a:off x="4059" y="3113"/>
              <a:ext cx="681" cy="907"/>
            </a:xfrm>
            <a:prstGeom prst="rtTriangle">
              <a:avLst/>
            </a:prstGeom>
            <a:solidFill>
              <a:schemeClr val="accent1"/>
            </a:solidFill>
            <a:ln w="28575">
              <a:solidFill>
                <a:schemeClr val="tx1"/>
              </a:solidFill>
              <a:miter lim="800000"/>
            </a:ln>
            <a:effectLst/>
          </p:spPr>
          <p:txBody>
            <a:bodyPr wrap="none" anchor="ctr"/>
            <a:lstStyle/>
            <a:p>
              <a:endParaRPr lang="zh-CN" altLang="en-US" sz="3200"/>
            </a:p>
          </p:txBody>
        </p:sp>
        <p:sp>
          <p:nvSpPr>
            <p:cNvPr id="19" name="AutoShape 23"/>
            <p:cNvSpPr>
              <a:spLocks noChangeArrowheads="1"/>
            </p:cNvSpPr>
            <p:nvPr/>
          </p:nvSpPr>
          <p:spPr bwMode="auto">
            <a:xfrm>
              <a:off x="4150" y="3385"/>
              <a:ext cx="408" cy="544"/>
            </a:xfrm>
            <a:prstGeom prst="rtTriangle">
              <a:avLst/>
            </a:prstGeom>
            <a:solidFill>
              <a:schemeClr val="bg1"/>
            </a:solidFill>
            <a:ln w="28575">
              <a:solidFill>
                <a:schemeClr val="tx1"/>
              </a:solidFill>
              <a:miter lim="800000"/>
            </a:ln>
            <a:effectLst/>
          </p:spPr>
          <p:txBody>
            <a:bodyPr wrap="none" anchor="ctr"/>
            <a:lstStyle/>
            <a:p>
              <a:endParaRPr lang="zh-CN" altLang="en-US" sz="3200"/>
            </a:p>
          </p:txBody>
        </p:sp>
      </p:grpSp>
      <p:sp>
        <p:nvSpPr>
          <p:cNvPr id="17413" name="Rectangle 5"/>
          <p:cNvSpPr>
            <a:spLocks noChangeArrowheads="1"/>
          </p:cNvSpPr>
          <p:nvPr/>
        </p:nvSpPr>
        <p:spPr bwMode="auto">
          <a:xfrm>
            <a:off x="357158" y="4572008"/>
            <a:ext cx="3714776" cy="193899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2000" b="1" i="0" u="none" strike="noStrike" cap="none" normalizeH="0" baseline="0" dirty="0" smtClean="0">
                <a:ln>
                  <a:noFill/>
                </a:ln>
                <a:solidFill>
                  <a:srgbClr val="0000FF"/>
                </a:solidFill>
                <a:effectLst/>
                <a:latin typeface="宋体" panose="02010600030101010101" pitchFamily="2" charset="-122"/>
                <a:ea typeface="宋体" panose="02010600030101010101" pitchFamily="2" charset="-122"/>
                <a:cs typeface="方正书宋_GBK"/>
              </a:rPr>
              <a:t>【</a:t>
            </a:r>
            <a:r>
              <a:rPr kumimoji="0" lang="zh-CN" sz="2000" b="1" i="0" u="none" strike="noStrike" cap="none" normalizeH="0" baseline="0" dirty="0" smtClean="0">
                <a:ln>
                  <a:noFill/>
                </a:ln>
                <a:solidFill>
                  <a:srgbClr val="0000FF"/>
                </a:solidFill>
                <a:effectLst/>
                <a:latin typeface="宋体" panose="02010600030101010101" pitchFamily="2" charset="-122"/>
                <a:ea typeface="宋体" panose="02010600030101010101" pitchFamily="2" charset="-122"/>
                <a:cs typeface="方正书宋_GBK"/>
              </a:rPr>
              <a:t>结论</a:t>
            </a:r>
            <a:r>
              <a:rPr kumimoji="0" lang="zh-CN" altLang="zh-CN" sz="2000" b="1" i="0" u="none" strike="noStrike" cap="none" normalizeH="0" baseline="0" dirty="0" smtClean="0">
                <a:ln>
                  <a:noFill/>
                </a:ln>
                <a:solidFill>
                  <a:srgbClr val="0000FF"/>
                </a:solidFill>
                <a:effectLst/>
                <a:latin typeface="宋体" panose="02010600030101010101" pitchFamily="2" charset="-122"/>
                <a:ea typeface="宋体" panose="02010600030101010101" pitchFamily="2" charset="-122"/>
                <a:cs typeface="方正书宋_GBK"/>
              </a:rPr>
              <a:t>】</a:t>
            </a:r>
            <a:r>
              <a:rPr kumimoji="0" 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zh-CN" sz="2000" b="1"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有时光线是一组互相平行的射线，例如太阳光或探照灯中的光线</a:t>
            </a:r>
            <a:r>
              <a:rPr kumimoji="0" lang="en-US" altLang="zh-CN" sz="2000" b="1"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000" b="1"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由平行光线形成的投影叫做平行投影</a:t>
            </a:r>
            <a:r>
              <a:rPr kumimoji="0" lang="en-US" altLang="zh-CN" sz="2000" b="1"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000" b="1"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例如，物体在太阳光的照射下形成的影子</a:t>
            </a:r>
            <a:r>
              <a:rPr kumimoji="0" lang="en-US" altLang="zh-CN" sz="2000" b="1"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000" b="1"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简称日影</a:t>
            </a:r>
            <a:r>
              <a:rPr kumimoji="0" lang="en-US" altLang="zh-CN" sz="2000" b="1"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000" b="1"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就是平行投影</a:t>
            </a:r>
            <a:r>
              <a:rPr kumimoji="0" lang="en-US" altLang="zh-CN" sz="2000" b="1"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17414" name="Rectangle 6"/>
          <p:cNvSpPr>
            <a:spLocks noChangeArrowheads="1"/>
          </p:cNvSpPr>
          <p:nvPr/>
        </p:nvSpPr>
        <p:spPr bwMode="auto">
          <a:xfrm>
            <a:off x="6286512" y="3429000"/>
            <a:ext cx="2571736" cy="267765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1" i="0" u="none" strike="noStrike" cap="none" normalizeH="0" baseline="0" dirty="0" smtClean="0">
                <a:ln>
                  <a:noFill/>
                </a:ln>
                <a:effectLst/>
                <a:latin typeface="宋体" panose="02010600030101010101" pitchFamily="2" charset="-122"/>
                <a:ea typeface="宋体" panose="02010600030101010101" pitchFamily="2" charset="-122"/>
                <a:cs typeface="方正书宋_GBK" charset="-122"/>
              </a:rPr>
              <a:t>由同一点</a:t>
            </a:r>
            <a:r>
              <a:rPr kumimoji="0" lang="en-US" altLang="zh-CN" sz="2400" b="1" i="0" u="none" strike="noStrike" cap="none" normalizeH="0" baseline="0" dirty="0" smtClean="0">
                <a:ln>
                  <a:noFill/>
                </a:ln>
                <a:effectLst/>
                <a:latin typeface="宋体" panose="02010600030101010101" pitchFamily="2" charset="-122"/>
                <a:ea typeface="宋体" panose="02010600030101010101" pitchFamily="2" charset="-122"/>
                <a:cs typeface="方正书宋_GBK" charset="-122"/>
              </a:rPr>
              <a:t>(</a:t>
            </a:r>
            <a:r>
              <a:rPr kumimoji="0" lang="zh-CN" altLang="en-US" sz="2400" b="1" i="0" u="none" strike="noStrike" cap="none" normalizeH="0" baseline="0" dirty="0" smtClean="0">
                <a:ln>
                  <a:noFill/>
                </a:ln>
                <a:effectLst/>
                <a:latin typeface="宋体" panose="02010600030101010101" pitchFamily="2" charset="-122"/>
                <a:ea typeface="宋体" panose="02010600030101010101" pitchFamily="2" charset="-122"/>
                <a:cs typeface="方正书宋_GBK" charset="-122"/>
              </a:rPr>
              <a:t>点光源</a:t>
            </a:r>
            <a:r>
              <a:rPr kumimoji="0" lang="en-US" altLang="zh-CN" sz="2400" b="1" i="0" u="none" strike="noStrike" cap="none" normalizeH="0" baseline="0" dirty="0" smtClean="0">
                <a:ln>
                  <a:noFill/>
                </a:ln>
                <a:effectLst/>
                <a:latin typeface="宋体" panose="02010600030101010101" pitchFamily="2" charset="-122"/>
                <a:ea typeface="宋体" panose="02010600030101010101" pitchFamily="2" charset="-122"/>
                <a:cs typeface="方正书宋_GBK" charset="-122"/>
              </a:rPr>
              <a:t>)</a:t>
            </a:r>
            <a:r>
              <a:rPr kumimoji="0" lang="zh-CN" altLang="en-US" sz="2400" b="1" i="0" u="none" strike="noStrike" cap="none" normalizeH="0" baseline="0" dirty="0" smtClean="0">
                <a:ln>
                  <a:noFill/>
                </a:ln>
                <a:effectLst/>
                <a:latin typeface="宋体" panose="02010600030101010101" pitchFamily="2" charset="-122"/>
                <a:ea typeface="宋体" panose="02010600030101010101" pitchFamily="2" charset="-122"/>
                <a:cs typeface="方正书宋_GBK" charset="-122"/>
              </a:rPr>
              <a:t>发出的光线形成的投影叫做中心投影</a:t>
            </a:r>
            <a:r>
              <a:rPr kumimoji="0" lang="en-US" altLang="zh-CN" sz="2400" b="1" i="1" u="none" strike="noStrike" cap="none" normalizeH="0" baseline="0" dirty="0" smtClean="0">
                <a:ln>
                  <a:noFill/>
                </a:ln>
                <a:effectLst/>
                <a:latin typeface="宋体" panose="02010600030101010101" pitchFamily="2" charset="-122"/>
                <a:ea typeface="宋体" panose="02010600030101010101" pitchFamily="2" charset="-122"/>
              </a:rPr>
              <a:t>.</a:t>
            </a:r>
            <a:r>
              <a:rPr kumimoji="0" lang="zh-CN" altLang="en-US" sz="2400" b="1" i="0" u="none" strike="noStrike" cap="none" normalizeH="0" baseline="0" dirty="0" smtClean="0">
                <a:ln>
                  <a:noFill/>
                </a:ln>
                <a:effectLst/>
                <a:latin typeface="宋体" panose="02010600030101010101" pitchFamily="2" charset="-122"/>
                <a:ea typeface="宋体" panose="02010600030101010101" pitchFamily="2" charset="-122"/>
                <a:cs typeface="方正书宋_GBK" charset="-122"/>
              </a:rPr>
              <a:t>例如，物体在灯泡发出的光照射下形成的影子就是中心投影</a:t>
            </a:r>
            <a:r>
              <a:rPr kumimoji="0" lang="en-US" altLang="zh-CN" sz="2400" b="1" i="1" u="none" strike="noStrike" cap="none" normalizeH="0" baseline="0" dirty="0" smtClean="0">
                <a:ln>
                  <a:noFill/>
                </a:ln>
                <a:effectLst/>
                <a:latin typeface="宋体" panose="02010600030101010101" pitchFamily="2" charset="-122"/>
                <a:ea typeface="宋体" panose="02010600030101010101" pitchFamily="2" charset="-122"/>
              </a:rPr>
              <a:t>.</a:t>
            </a:r>
            <a:endParaRPr kumimoji="0" lang="en-US" altLang="zh-CN" sz="2400" b="1" i="0" u="none" strike="noStrike" cap="none" normalizeH="0" baseline="0" dirty="0" smtClean="0">
              <a:ln>
                <a:noFill/>
              </a:ln>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ox(in)">
                                      <p:cBhvr>
                                        <p:cTn id="7" dur="5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7412"/>
                                        </p:tgtEl>
                                        <p:attrNameLst>
                                          <p:attrName>style.visibility</p:attrName>
                                        </p:attrNameLst>
                                      </p:cBhvr>
                                      <p:to>
                                        <p:strVal val="visible"/>
                                      </p:to>
                                    </p:set>
                                    <p:animEffect transition="in" filter="box(in)">
                                      <p:cBhvr>
                                        <p:cTn id="12" dur="500"/>
                                        <p:tgtEl>
                                          <p:spTgt spid="1741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heel(4)">
                                      <p:cBhvr>
                                        <p:cTn id="17" dur="2000"/>
                                        <p:tgtEl>
                                          <p:spTgt spid="9"/>
                                        </p:tgtEl>
                                      </p:cBhvr>
                                    </p:animEffect>
                                  </p:childTnLst>
                                </p:cTn>
                              </p:par>
                              <p:par>
                                <p:cTn id="18" presetID="21" presetClass="entr" presetSubtype="4"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heel(4)">
                                      <p:cBhvr>
                                        <p:cTn id="20" dur="2000"/>
                                        <p:tgtEl>
                                          <p:spTgt spid="16"/>
                                        </p:tgtEl>
                                      </p:cBhvr>
                                    </p:animEffect>
                                  </p:childTnLst>
                                </p:cTn>
                              </p:par>
                              <p:par>
                                <p:cTn id="21" presetID="21" presetClass="entr" presetSubtype="4"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heel(4)">
                                      <p:cBhvr>
                                        <p:cTn id="23" dur="20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17413"/>
                                        </p:tgtEl>
                                        <p:attrNameLst>
                                          <p:attrName>style.visibility</p:attrName>
                                        </p:attrNameLst>
                                      </p:cBhvr>
                                      <p:to>
                                        <p:strVal val="visible"/>
                                      </p:to>
                                    </p:set>
                                    <p:animEffect transition="in" filter="diamond(in)">
                                      <p:cBhvr>
                                        <p:cTn id="28" dur="2000"/>
                                        <p:tgtEl>
                                          <p:spTgt spid="17413"/>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17414"/>
                                        </p:tgtEl>
                                        <p:attrNameLst>
                                          <p:attrName>style.visibility</p:attrName>
                                        </p:attrNameLst>
                                      </p:cBhvr>
                                      <p:to>
                                        <p:strVal val="visible"/>
                                      </p:to>
                                    </p:set>
                                    <p:animEffect transition="in" filter="box(in)">
                                      <p:cBhvr>
                                        <p:cTn id="33" dur="500"/>
                                        <p:tgtEl>
                                          <p:spTgt spid="17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bldLvl="0" animBg="1"/>
      <p:bldP spid="1741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142844" y="142852"/>
            <a:ext cx="8715436" cy="206210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zh-CN" altLang="zh-CN" sz="2400" b="0" i="0" u="none" strike="noStrike" cap="none" normalizeH="0" baseline="0" dirty="0" smtClean="0">
                <a:ln>
                  <a:noFill/>
                </a:ln>
                <a:solidFill>
                  <a:srgbClr val="FF33CC"/>
                </a:solidFill>
                <a:effectLst/>
                <a:latin typeface="宋体" panose="02010600030101010101" pitchFamily="2" charset="-122"/>
                <a:ea typeface="宋体" panose="02010600030101010101" pitchFamily="2" charset="-122"/>
                <a:cs typeface="方正书宋_GBK" charset="-122"/>
              </a:rPr>
              <a:t>【</a:t>
            </a:r>
            <a:r>
              <a:rPr kumimoji="0" lang="zh-CN" sz="2400" b="0" i="0" u="none" strike="noStrike" cap="none" normalizeH="0" baseline="0" dirty="0" smtClean="0">
                <a:ln>
                  <a:noFill/>
                </a:ln>
                <a:solidFill>
                  <a:srgbClr val="FF33CC"/>
                </a:solidFill>
                <a:effectLst/>
                <a:latin typeface="宋体" panose="02010600030101010101" pitchFamily="2" charset="-122"/>
                <a:ea typeface="宋体" panose="02010600030101010101" pitchFamily="2" charset="-122"/>
                <a:cs typeface="方正书宋_GBK" charset="-122"/>
              </a:rPr>
              <a:t>思考</a:t>
            </a:r>
            <a:r>
              <a:rPr kumimoji="0" lang="zh-CN" altLang="zh-CN" sz="2400" b="0" i="0" u="none" strike="noStrike" cap="none" normalizeH="0" baseline="0" dirty="0" smtClean="0">
                <a:ln>
                  <a:noFill/>
                </a:ln>
                <a:solidFill>
                  <a:srgbClr val="FF33CC"/>
                </a:solidFill>
                <a:effectLst/>
                <a:latin typeface="宋体" panose="02010600030101010101" pitchFamily="2" charset="-122"/>
                <a:ea typeface="宋体" panose="02010600030101010101" pitchFamily="2" charset="-122"/>
                <a:cs typeface="方正书宋_GBK" charset="-122"/>
              </a:rPr>
              <a:t>】</a:t>
            </a:r>
            <a:endParaRPr kumimoji="0" lang="zh-CN" altLang="zh-CN" sz="2400" b="0" i="0" u="none" strike="noStrike" cap="none" normalizeH="0" baseline="0" dirty="0" smtClean="0">
              <a:ln>
                <a:noFill/>
              </a:ln>
              <a:solidFill>
                <a:srgbClr val="FF33CC"/>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lang="en-US" altLang="zh-CN" sz="2400" dirty="0" smtClean="0">
                <a:solidFill>
                  <a:srgbClr val="000000"/>
                </a:solidFill>
                <a:latin typeface="宋体" panose="02010600030101010101" pitchFamily="2" charset="-122"/>
                <a:ea typeface="宋体" panose="02010600030101010101" pitchFamily="2" charset="-122"/>
                <a:cs typeface="方正书宋_GBK" charset="-122"/>
              </a:rPr>
              <a:t>  </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如图</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所示的是同一时刻的两棵树及其影子，请你在图中画出形成树影的光线，并判断它是太阳光线还是灯光的光线</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若是灯光的光线，请确定光源的位置</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请判断如图</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所示的两棵树的影子是在太阳光下形成的还是在灯光下形成的，并画出同一时刻旗杆的影子</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用线段表示</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pic>
        <p:nvPicPr>
          <p:cNvPr id="18434" name="图片 361"/>
          <p:cNvPicPr>
            <a:picLocks noChangeAspect="1" noChangeArrowheads="1"/>
          </p:cNvPicPr>
          <p:nvPr/>
        </p:nvPicPr>
        <p:blipFill>
          <a:blip r:embed="rId2">
            <a:duotone>
              <a:schemeClr val="accent2">
                <a:shade val="45000"/>
                <a:satMod val="135000"/>
              </a:schemeClr>
              <a:prstClr val="white"/>
            </a:duotone>
          </a:blip>
          <a:srcRect/>
          <a:stretch>
            <a:fillRect/>
          </a:stretch>
        </p:blipFill>
        <p:spPr bwMode="auto">
          <a:xfrm>
            <a:off x="428596" y="2428868"/>
            <a:ext cx="2738456" cy="1643074"/>
          </a:xfrm>
          <a:prstGeom prst="rect">
            <a:avLst/>
          </a:prstGeom>
          <a:noFill/>
          <a:ln w="9525">
            <a:noFill/>
            <a:miter lim="800000"/>
            <a:headEnd/>
            <a:tailEnd/>
          </a:ln>
        </p:spPr>
      </p:pic>
      <p:pic>
        <p:nvPicPr>
          <p:cNvPr id="18435" name="图片 364"/>
          <p:cNvPicPr>
            <a:picLocks noChangeAspect="1" noChangeArrowheads="1"/>
          </p:cNvPicPr>
          <p:nvPr/>
        </p:nvPicPr>
        <p:blipFill>
          <a:blip r:embed="rId3">
            <a:duotone>
              <a:schemeClr val="accent2">
                <a:shade val="45000"/>
                <a:satMod val="135000"/>
              </a:schemeClr>
              <a:prstClr val="white"/>
            </a:duotone>
          </a:blip>
          <a:srcRect/>
          <a:stretch>
            <a:fillRect/>
          </a:stretch>
        </p:blipFill>
        <p:spPr bwMode="auto">
          <a:xfrm>
            <a:off x="3857620" y="2285992"/>
            <a:ext cx="3929090" cy="1702947"/>
          </a:xfrm>
          <a:prstGeom prst="rect">
            <a:avLst/>
          </a:prstGeom>
          <a:noFill/>
          <a:ln w="9525">
            <a:noFill/>
            <a:miter lim="800000"/>
            <a:headEnd/>
            <a:tailEnd/>
          </a:ln>
        </p:spPr>
      </p:pic>
      <p:sp>
        <p:nvSpPr>
          <p:cNvPr id="18436" name="Rectangle 4"/>
          <p:cNvSpPr>
            <a:spLocks noChangeArrowheads="1"/>
          </p:cNvSpPr>
          <p:nvPr/>
        </p:nvSpPr>
        <p:spPr bwMode="auto">
          <a:xfrm>
            <a:off x="357158" y="4000504"/>
            <a:ext cx="8001056" cy="70788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通过上边的练习，请观察平行投影和中心投影，它们有什么相同点与不同点</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cxnSp>
        <p:nvCxnSpPr>
          <p:cNvPr id="8" name="直接连接符 7"/>
          <p:cNvCxnSpPr/>
          <p:nvPr/>
        </p:nvCxnSpPr>
        <p:spPr>
          <a:xfrm rot="5400000">
            <a:off x="285720" y="2357430"/>
            <a:ext cx="1500198" cy="928694"/>
          </a:xfrm>
          <a:prstGeom prst="line">
            <a:avLst/>
          </a:prstGeom>
          <a:ln w="31750">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200000" flipH="1">
            <a:off x="1357290" y="2285992"/>
            <a:ext cx="1428760" cy="1143008"/>
          </a:xfrm>
          <a:prstGeom prst="line">
            <a:avLst/>
          </a:prstGeom>
          <a:ln w="31750">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16200000" flipH="1">
            <a:off x="4036215" y="2464587"/>
            <a:ext cx="1285884" cy="928694"/>
          </a:xfrm>
          <a:prstGeom prst="line">
            <a:avLst/>
          </a:prstGeom>
          <a:ln w="31750">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200000" flipH="1">
            <a:off x="4607719" y="2321711"/>
            <a:ext cx="1428760" cy="1071570"/>
          </a:xfrm>
          <a:prstGeom prst="line">
            <a:avLst/>
          </a:prstGeom>
          <a:ln w="31750">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200000" flipH="1">
            <a:off x="5893603" y="2321711"/>
            <a:ext cx="1428760" cy="1071570"/>
          </a:xfrm>
          <a:prstGeom prst="line">
            <a:avLst/>
          </a:prstGeom>
          <a:ln w="31750">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285852" y="2214554"/>
            <a:ext cx="341760" cy="400110"/>
          </a:xfrm>
          <a:prstGeom prst="rect">
            <a:avLst/>
          </a:prstGeom>
        </p:spPr>
        <p:txBody>
          <a:bodyPr wrap="none">
            <a:spAutoFit/>
          </a:bodyPr>
          <a:lstStyle/>
          <a:p>
            <a:r>
              <a:rPr lang="en-US" altLang="zh-CN" sz="2000" i="1" dirty="0" smtClean="0">
                <a:solidFill>
                  <a:srgbClr val="FF33CC"/>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3200" i="1" dirty="0">
              <a:solidFill>
                <a:srgbClr val="FF33CC"/>
              </a:solidFill>
              <a:latin typeface="Times New Roman" panose="02020603050405020304" pitchFamily="18" charset="0"/>
              <a:cs typeface="Times New Roman" panose="02020603050405020304" pitchFamily="18" charset="0"/>
            </a:endParaRPr>
          </a:p>
        </p:txBody>
      </p:sp>
      <p:sp>
        <p:nvSpPr>
          <p:cNvPr id="18438" name="Rectangle 6"/>
          <p:cNvSpPr>
            <a:spLocks noChangeArrowheads="1"/>
          </p:cNvSpPr>
          <p:nvPr/>
        </p:nvSpPr>
        <p:spPr bwMode="auto">
          <a:xfrm>
            <a:off x="2000232" y="4357694"/>
            <a:ext cx="4214842" cy="40011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000" b="0" i="0" u="none" strike="noStrike" cap="none" normalizeH="0" baseline="0" dirty="0" smtClean="0">
                <a:ln>
                  <a:noFill/>
                </a:ln>
                <a:solidFill>
                  <a:srgbClr val="FF33CC"/>
                </a:solidFill>
                <a:effectLst/>
                <a:latin typeface="宋体" panose="02010600030101010101" pitchFamily="2" charset="-122"/>
                <a:ea typeface="宋体" panose="02010600030101010101" pitchFamily="2" charset="-122"/>
                <a:cs typeface="方正书宋_GBK"/>
              </a:rPr>
              <a:t>平行投影与中心投影的区别与联系</a:t>
            </a:r>
            <a:r>
              <a:rPr kumimoji="0" lang="en-US" altLang="zh-CN" sz="2000" b="0" i="0" u="none" strike="noStrike" cap="none" normalizeH="0" baseline="0" dirty="0" smtClean="0">
                <a:ln>
                  <a:noFill/>
                </a:ln>
                <a:solidFill>
                  <a:srgbClr val="FF33CC"/>
                </a:solidFill>
                <a:effectLst/>
                <a:latin typeface="宋体" panose="02010600030101010101" pitchFamily="2" charset="-122"/>
                <a:ea typeface="宋体" panose="02010600030101010101" pitchFamily="2" charset="-122"/>
                <a:cs typeface="方正书宋_GBK"/>
              </a:rPr>
              <a:t>:</a:t>
            </a:r>
            <a:endParaRPr kumimoji="0" lang="en-US" altLang="zh-CN" sz="2000" b="0" i="0" u="none" strike="noStrike" cap="none" normalizeH="0" baseline="0" dirty="0" smtClean="0">
              <a:ln>
                <a:noFill/>
              </a:ln>
              <a:solidFill>
                <a:srgbClr val="FF33CC"/>
              </a:solidFill>
              <a:effectLst/>
              <a:latin typeface="Arial" panose="020B0604020202020204" pitchFamily="34" charset="0"/>
              <a:ea typeface="宋体" panose="02010600030101010101" pitchFamily="2" charset="-122"/>
            </a:endParaRPr>
          </a:p>
        </p:txBody>
      </p:sp>
      <p:graphicFrame>
        <p:nvGraphicFramePr>
          <p:cNvPr id="21" name="表格 20"/>
          <p:cNvGraphicFramePr>
            <a:graphicFrameLocks noGrp="1"/>
          </p:cNvGraphicFramePr>
          <p:nvPr/>
        </p:nvGraphicFramePr>
        <p:xfrm>
          <a:off x="1428728" y="4714884"/>
          <a:ext cx="5786477" cy="1847862"/>
        </p:xfrm>
        <a:graphic>
          <a:graphicData uri="http://schemas.openxmlformats.org/drawingml/2006/table">
            <a:tbl>
              <a:tblPr>
                <a:tableStyleId>{284E427A-3D55-4303-BF80-6455036E1DE7}</a:tableStyleId>
              </a:tblPr>
              <a:tblGrid>
                <a:gridCol w="1113159"/>
                <a:gridCol w="1926548"/>
                <a:gridCol w="2746770"/>
              </a:tblGrid>
              <a:tr h="428628">
                <a:tc>
                  <a:txBody>
                    <a:bodyPr/>
                    <a:lstStyle/>
                    <a:p>
                      <a:pPr>
                        <a:lnSpc>
                          <a:spcPts val="1200"/>
                        </a:lnSpc>
                        <a:spcAft>
                          <a:spcPts val="0"/>
                        </a:spcAft>
                      </a:pPr>
                      <a:endParaRPr lang="en-US" sz="2000" kern="100" dirty="0" smtClean="0"/>
                    </a:p>
                    <a:p>
                      <a:pPr>
                        <a:lnSpc>
                          <a:spcPts val="1200"/>
                        </a:lnSpc>
                        <a:spcAft>
                          <a:spcPts val="0"/>
                        </a:spcAft>
                      </a:pPr>
                      <a:endParaRPr lang="en-US" sz="2000" kern="100" dirty="0" smtClean="0"/>
                    </a:p>
                    <a:p>
                      <a:pPr>
                        <a:lnSpc>
                          <a:spcPts val="1200"/>
                        </a:lnSpc>
                        <a:spcAft>
                          <a:spcPts val="0"/>
                        </a:spcAft>
                      </a:pPr>
                      <a:endParaRPr lang="en-US" sz="2000" kern="100" dirty="0" smtClean="0"/>
                    </a:p>
                    <a:p>
                      <a:pPr>
                        <a:lnSpc>
                          <a:spcPts val="1200"/>
                        </a:lnSpc>
                        <a:spcAft>
                          <a:spcPts val="0"/>
                        </a:spcAft>
                      </a:pPr>
                      <a:endParaRPr lang="en-US" sz="2000" kern="100" dirty="0">
                        <a:solidFill>
                          <a:srgbClr val="000000"/>
                        </a:solidFill>
                        <a:latin typeface="宋体" panose="02010600030101010101" pitchFamily="2" charset="-122"/>
                        <a:ea typeface="方正书宋_GBK"/>
                        <a:cs typeface="Times New Roman" panose="02020603050405020304"/>
                      </a:endParaRPr>
                    </a:p>
                  </a:txBody>
                  <a:tcPr marL="68580" marR="68580" marT="0" marB="0"/>
                </a:tc>
                <a:tc>
                  <a:txBody>
                    <a:bodyPr/>
                    <a:lstStyle/>
                    <a:p>
                      <a:pPr algn="ctr">
                        <a:lnSpc>
                          <a:spcPts val="1200"/>
                        </a:lnSpc>
                        <a:spcAft>
                          <a:spcPts val="0"/>
                        </a:spcAft>
                      </a:pPr>
                      <a:r>
                        <a:rPr lang="zh-CN" sz="2000" kern="100" dirty="0"/>
                        <a:t>区别</a:t>
                      </a:r>
                      <a:endParaRPr lang="zh-CN" sz="2000" kern="100" dirty="0">
                        <a:solidFill>
                          <a:srgbClr val="000000"/>
                        </a:solidFill>
                        <a:latin typeface="NEU-BZ-S92"/>
                        <a:ea typeface="方正书宋_GBK"/>
                        <a:cs typeface="Times New Roman" panose="02020603050405020304"/>
                      </a:endParaRPr>
                    </a:p>
                  </a:txBody>
                  <a:tcPr marL="68580" marR="68580" marT="0" marB="0" anchor="ctr"/>
                </a:tc>
                <a:tc>
                  <a:txBody>
                    <a:bodyPr/>
                    <a:lstStyle/>
                    <a:p>
                      <a:pPr algn="ctr">
                        <a:lnSpc>
                          <a:spcPts val="1200"/>
                        </a:lnSpc>
                        <a:spcAft>
                          <a:spcPts val="0"/>
                        </a:spcAft>
                      </a:pPr>
                      <a:r>
                        <a:rPr lang="zh-CN" sz="2000" kern="100" dirty="0"/>
                        <a:t>联系</a:t>
                      </a:r>
                      <a:endParaRPr lang="zh-CN" sz="2000" kern="100" dirty="0">
                        <a:solidFill>
                          <a:srgbClr val="000000"/>
                        </a:solidFill>
                        <a:latin typeface="NEU-BZ-S92"/>
                        <a:ea typeface="方正书宋_GBK"/>
                        <a:cs typeface="Times New Roman" panose="02020603050405020304"/>
                      </a:endParaRPr>
                    </a:p>
                  </a:txBody>
                  <a:tcPr marL="68580" marR="68580" marT="0" marB="0" anchor="ctr"/>
                </a:tc>
              </a:tr>
              <a:tr h="595316">
                <a:tc>
                  <a:txBody>
                    <a:bodyPr/>
                    <a:lstStyle/>
                    <a:p>
                      <a:pPr algn="ctr">
                        <a:lnSpc>
                          <a:spcPts val="1200"/>
                        </a:lnSpc>
                        <a:spcAft>
                          <a:spcPts val="0"/>
                        </a:spcAft>
                      </a:pPr>
                      <a:endParaRPr lang="en-US" altLang="zh-CN" sz="2000" kern="100" dirty="0" smtClean="0"/>
                    </a:p>
                    <a:p>
                      <a:pPr algn="ctr">
                        <a:lnSpc>
                          <a:spcPts val="1200"/>
                        </a:lnSpc>
                        <a:spcAft>
                          <a:spcPts val="0"/>
                        </a:spcAft>
                      </a:pPr>
                      <a:r>
                        <a:rPr lang="zh-CN" sz="2000" kern="100" dirty="0" smtClean="0"/>
                        <a:t>平行投</a:t>
                      </a:r>
                      <a:endParaRPr lang="en-US" altLang="zh-CN" sz="2000" kern="100" dirty="0" smtClean="0"/>
                    </a:p>
                    <a:p>
                      <a:pPr algn="ctr">
                        <a:lnSpc>
                          <a:spcPts val="1200"/>
                        </a:lnSpc>
                        <a:spcAft>
                          <a:spcPts val="0"/>
                        </a:spcAft>
                      </a:pPr>
                      <a:endParaRPr lang="en-US" altLang="zh-CN" sz="2000" kern="100" dirty="0" smtClean="0"/>
                    </a:p>
                    <a:p>
                      <a:pPr algn="ctr">
                        <a:lnSpc>
                          <a:spcPts val="1200"/>
                        </a:lnSpc>
                        <a:spcAft>
                          <a:spcPts val="0"/>
                        </a:spcAft>
                      </a:pPr>
                      <a:r>
                        <a:rPr lang="zh-CN" sz="2000" kern="100" dirty="0" smtClean="0"/>
                        <a:t>影</a:t>
                      </a:r>
                      <a:endParaRPr lang="zh-CN" sz="2000" kern="100" dirty="0">
                        <a:solidFill>
                          <a:srgbClr val="000000"/>
                        </a:solidFill>
                        <a:latin typeface="NEU-BZ-S92"/>
                        <a:ea typeface="方正书宋_GBK"/>
                        <a:cs typeface="Times New Roman" panose="02020603050405020304"/>
                      </a:endParaRPr>
                    </a:p>
                  </a:txBody>
                  <a:tcPr marL="68580" marR="68580" marT="0" marB="0" anchor="ctr"/>
                </a:tc>
                <a:tc>
                  <a:txBody>
                    <a:bodyPr/>
                    <a:lstStyle/>
                    <a:p>
                      <a:pPr>
                        <a:lnSpc>
                          <a:spcPts val="1200"/>
                        </a:lnSpc>
                        <a:spcAft>
                          <a:spcPts val="0"/>
                        </a:spcAft>
                      </a:pPr>
                      <a:r>
                        <a:rPr lang="zh-CN" sz="2000" kern="100" dirty="0"/>
                        <a:t>平行的投影线</a:t>
                      </a:r>
                      <a:endParaRPr lang="zh-CN" sz="2000" kern="100" dirty="0">
                        <a:solidFill>
                          <a:srgbClr val="000000"/>
                        </a:solidFill>
                        <a:latin typeface="NEU-BZ-S92"/>
                        <a:ea typeface="方正书宋_GBK"/>
                        <a:cs typeface="Times New Roman" panose="02020603050405020304"/>
                      </a:endParaRPr>
                    </a:p>
                  </a:txBody>
                  <a:tcPr marL="68580" marR="68580" marT="0" marB="0" anchor="ctr"/>
                </a:tc>
                <a:tc rowSpan="2">
                  <a:txBody>
                    <a:bodyPr/>
                    <a:lstStyle/>
                    <a:p>
                      <a:pPr>
                        <a:lnSpc>
                          <a:spcPts val="1200"/>
                        </a:lnSpc>
                        <a:spcAft>
                          <a:spcPts val="0"/>
                        </a:spcAft>
                      </a:pPr>
                      <a:endParaRPr lang="en-US" altLang="zh-CN" sz="2000" kern="100" dirty="0" smtClean="0"/>
                    </a:p>
                    <a:p>
                      <a:pPr>
                        <a:lnSpc>
                          <a:spcPts val="1200"/>
                        </a:lnSpc>
                        <a:spcAft>
                          <a:spcPts val="0"/>
                        </a:spcAft>
                      </a:pPr>
                      <a:r>
                        <a:rPr lang="zh-CN" sz="2000" kern="100" dirty="0" smtClean="0"/>
                        <a:t>都是</a:t>
                      </a:r>
                      <a:r>
                        <a:rPr lang="zh-CN" sz="2000" kern="100" dirty="0"/>
                        <a:t>物体在光线的</a:t>
                      </a:r>
                      <a:r>
                        <a:rPr lang="zh-CN" sz="2000" kern="100" dirty="0" smtClean="0"/>
                        <a:t>照</a:t>
                      </a:r>
                      <a:endParaRPr lang="en-US" altLang="zh-CN" sz="2000" kern="100" dirty="0" smtClean="0"/>
                    </a:p>
                    <a:p>
                      <a:pPr>
                        <a:lnSpc>
                          <a:spcPts val="1200"/>
                        </a:lnSpc>
                        <a:spcAft>
                          <a:spcPts val="0"/>
                        </a:spcAft>
                      </a:pPr>
                      <a:endParaRPr lang="en-US" altLang="zh-CN" sz="2000" kern="100" dirty="0" smtClean="0"/>
                    </a:p>
                    <a:p>
                      <a:pPr>
                        <a:lnSpc>
                          <a:spcPts val="1200"/>
                        </a:lnSpc>
                        <a:spcAft>
                          <a:spcPts val="0"/>
                        </a:spcAft>
                      </a:pPr>
                      <a:r>
                        <a:rPr lang="zh-CN" sz="2000" kern="100" dirty="0" smtClean="0"/>
                        <a:t>射</a:t>
                      </a:r>
                      <a:r>
                        <a:rPr lang="zh-CN" sz="2000" kern="100" dirty="0"/>
                        <a:t>下在某个平面内</a:t>
                      </a:r>
                      <a:r>
                        <a:rPr lang="zh-CN" sz="2000" kern="100" dirty="0" smtClean="0"/>
                        <a:t>形</a:t>
                      </a:r>
                      <a:endParaRPr lang="en-US" altLang="zh-CN" sz="2000" kern="100" dirty="0" smtClean="0"/>
                    </a:p>
                    <a:p>
                      <a:pPr>
                        <a:lnSpc>
                          <a:spcPts val="1200"/>
                        </a:lnSpc>
                        <a:spcAft>
                          <a:spcPts val="0"/>
                        </a:spcAft>
                      </a:pPr>
                      <a:endParaRPr lang="en-US" altLang="zh-CN" sz="2000" kern="100" dirty="0" smtClean="0"/>
                    </a:p>
                    <a:p>
                      <a:pPr>
                        <a:lnSpc>
                          <a:spcPts val="1200"/>
                        </a:lnSpc>
                        <a:spcAft>
                          <a:spcPts val="0"/>
                        </a:spcAft>
                      </a:pPr>
                      <a:r>
                        <a:rPr lang="zh-CN" sz="2000" kern="100" dirty="0" smtClean="0"/>
                        <a:t>成</a:t>
                      </a:r>
                      <a:r>
                        <a:rPr lang="zh-CN" sz="2000" kern="100" dirty="0"/>
                        <a:t>的影子</a:t>
                      </a:r>
                      <a:r>
                        <a:rPr lang="en-US" sz="2000" kern="100" dirty="0"/>
                        <a:t>(</a:t>
                      </a:r>
                      <a:r>
                        <a:rPr lang="zh-CN" sz="2000" kern="100" dirty="0"/>
                        <a:t>即都是</a:t>
                      </a:r>
                      <a:r>
                        <a:rPr lang="zh-CN" sz="2000" kern="100" dirty="0" smtClean="0"/>
                        <a:t>投</a:t>
                      </a:r>
                      <a:endParaRPr lang="en-US" altLang="zh-CN" sz="2000" kern="100" dirty="0" smtClean="0"/>
                    </a:p>
                    <a:p>
                      <a:pPr>
                        <a:lnSpc>
                          <a:spcPts val="1200"/>
                        </a:lnSpc>
                        <a:spcAft>
                          <a:spcPts val="0"/>
                        </a:spcAft>
                      </a:pPr>
                      <a:endParaRPr lang="en-US" altLang="zh-CN" sz="2000" kern="100" dirty="0" smtClean="0"/>
                    </a:p>
                    <a:p>
                      <a:pPr>
                        <a:lnSpc>
                          <a:spcPts val="1200"/>
                        </a:lnSpc>
                        <a:spcAft>
                          <a:spcPts val="0"/>
                        </a:spcAft>
                      </a:pPr>
                      <a:r>
                        <a:rPr lang="zh-CN" sz="2000" kern="100" dirty="0" smtClean="0"/>
                        <a:t>影</a:t>
                      </a:r>
                      <a:r>
                        <a:rPr lang="en-US" sz="2000" kern="100" dirty="0"/>
                        <a:t>)</a:t>
                      </a:r>
                      <a:endParaRPr lang="zh-CN" sz="2000" kern="100" dirty="0">
                        <a:solidFill>
                          <a:srgbClr val="000000"/>
                        </a:solidFill>
                        <a:latin typeface="NEU-BZ-S92"/>
                        <a:ea typeface="方正书宋_GBK"/>
                        <a:cs typeface="Times New Roman" panose="02020603050405020304"/>
                      </a:endParaRPr>
                    </a:p>
                  </a:txBody>
                  <a:tcPr marL="68580" marR="68580" marT="0" marB="0"/>
                </a:tc>
              </a:tr>
              <a:tr h="628662">
                <a:tc>
                  <a:txBody>
                    <a:bodyPr/>
                    <a:lstStyle/>
                    <a:p>
                      <a:pPr algn="ctr">
                        <a:lnSpc>
                          <a:spcPts val="1200"/>
                        </a:lnSpc>
                        <a:spcAft>
                          <a:spcPts val="0"/>
                        </a:spcAft>
                      </a:pPr>
                      <a:endParaRPr lang="en-US" altLang="zh-CN" sz="2000" kern="100" dirty="0" smtClean="0"/>
                    </a:p>
                    <a:p>
                      <a:pPr algn="ctr">
                        <a:lnSpc>
                          <a:spcPts val="1200"/>
                        </a:lnSpc>
                        <a:spcAft>
                          <a:spcPts val="0"/>
                        </a:spcAft>
                      </a:pPr>
                      <a:r>
                        <a:rPr lang="zh-CN" sz="2000" kern="100" dirty="0" smtClean="0"/>
                        <a:t>中心投</a:t>
                      </a:r>
                      <a:endParaRPr lang="en-US" altLang="zh-CN" sz="2000" kern="100" dirty="0" smtClean="0"/>
                    </a:p>
                    <a:p>
                      <a:pPr algn="ctr">
                        <a:lnSpc>
                          <a:spcPts val="1200"/>
                        </a:lnSpc>
                        <a:spcAft>
                          <a:spcPts val="0"/>
                        </a:spcAft>
                      </a:pPr>
                      <a:endParaRPr lang="en-US" altLang="zh-CN" sz="2000" kern="100" dirty="0" smtClean="0"/>
                    </a:p>
                    <a:p>
                      <a:pPr algn="ctr">
                        <a:lnSpc>
                          <a:spcPts val="1200"/>
                        </a:lnSpc>
                        <a:spcAft>
                          <a:spcPts val="0"/>
                        </a:spcAft>
                      </a:pPr>
                      <a:r>
                        <a:rPr lang="zh-CN" sz="2000" kern="100" dirty="0" smtClean="0"/>
                        <a:t>影</a:t>
                      </a:r>
                      <a:endParaRPr lang="zh-CN" sz="2000" kern="100" dirty="0">
                        <a:solidFill>
                          <a:srgbClr val="000000"/>
                        </a:solidFill>
                        <a:latin typeface="NEU-BZ-S92"/>
                        <a:ea typeface="方正书宋_GBK"/>
                        <a:cs typeface="Times New Roman" panose="02020603050405020304"/>
                      </a:endParaRPr>
                    </a:p>
                  </a:txBody>
                  <a:tcPr marL="68580" marR="68580" marT="0" marB="0" anchor="ctr"/>
                </a:tc>
                <a:tc>
                  <a:txBody>
                    <a:bodyPr/>
                    <a:lstStyle/>
                    <a:p>
                      <a:pPr>
                        <a:lnSpc>
                          <a:spcPts val="1200"/>
                        </a:lnSpc>
                        <a:spcAft>
                          <a:spcPts val="0"/>
                        </a:spcAft>
                      </a:pPr>
                      <a:r>
                        <a:rPr lang="zh-CN" sz="2000" kern="100" dirty="0"/>
                        <a:t>从一点发出</a:t>
                      </a:r>
                      <a:r>
                        <a:rPr lang="zh-CN" sz="2000" kern="100" dirty="0" smtClean="0"/>
                        <a:t>的</a:t>
                      </a:r>
                      <a:endParaRPr lang="en-US" altLang="zh-CN" sz="2000" kern="100" dirty="0" smtClean="0"/>
                    </a:p>
                    <a:p>
                      <a:pPr>
                        <a:lnSpc>
                          <a:spcPts val="1200"/>
                        </a:lnSpc>
                        <a:spcAft>
                          <a:spcPts val="0"/>
                        </a:spcAft>
                      </a:pPr>
                      <a:endParaRPr lang="en-US" altLang="zh-CN" sz="2000" kern="100" dirty="0" smtClean="0"/>
                    </a:p>
                    <a:p>
                      <a:pPr>
                        <a:lnSpc>
                          <a:spcPts val="1200"/>
                        </a:lnSpc>
                        <a:spcAft>
                          <a:spcPts val="0"/>
                        </a:spcAft>
                      </a:pPr>
                      <a:r>
                        <a:rPr lang="zh-CN" sz="2000" kern="100" dirty="0" smtClean="0"/>
                        <a:t>投影</a:t>
                      </a:r>
                      <a:r>
                        <a:rPr lang="zh-CN" sz="2000" kern="100" dirty="0"/>
                        <a:t>线</a:t>
                      </a:r>
                      <a:endParaRPr lang="zh-CN" sz="2000" kern="100" dirty="0">
                        <a:solidFill>
                          <a:srgbClr val="000000"/>
                        </a:solidFill>
                        <a:latin typeface="NEU-BZ-S92"/>
                        <a:ea typeface="方正书宋_GBK"/>
                        <a:cs typeface="Times New Roman" panose="02020603050405020304"/>
                      </a:endParaRPr>
                    </a:p>
                  </a:txBody>
                  <a:tcPr marL="68580" marR="68580" marT="0" marB="0" anchor="ctr"/>
                </a:tc>
                <a:tc vMerge="1">
                  <a:tcPr/>
                </a:tc>
              </a:tr>
            </a:tbl>
          </a:graphicData>
        </a:graphic>
      </p:graphicFrame>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4"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5"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6"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up)">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18438"/>
                                        </p:tgtEl>
                                        <p:attrNameLst>
                                          <p:attrName>style.visibility</p:attrName>
                                        </p:attrNameLst>
                                      </p:cBhvr>
                                      <p:to>
                                        <p:strVal val="visible"/>
                                      </p:to>
                                    </p:set>
                                    <p:animEffect transition="in" filter="diamond(in)">
                                      <p:cBhvr>
                                        <p:cTn id="37" dur="2000"/>
                                        <p:tgtEl>
                                          <p:spTgt spid="18438"/>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box(in)">
                                      <p:cBhvr>
                                        <p:cTn id="4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843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19458" name="Picture 2" descr="id:2147497029;FounderCES"/>
          <p:cNvPicPr>
            <a:picLocks noChangeAspect="1" noChangeArrowheads="1"/>
          </p:cNvPicPr>
          <p:nvPr/>
        </p:nvPicPr>
        <p:blipFill>
          <a:blip r:embed="rId2"/>
          <a:srcRect/>
          <a:stretch>
            <a:fillRect/>
          </a:stretch>
        </p:blipFill>
        <p:spPr bwMode="auto">
          <a:xfrm>
            <a:off x="1071538" y="285728"/>
            <a:ext cx="714380" cy="357190"/>
          </a:xfrm>
          <a:prstGeom prst="rect">
            <a:avLst/>
          </a:prstGeom>
          <a:noFill/>
          <a:ln w="9525">
            <a:noFill/>
            <a:miter lim="800000"/>
            <a:headEnd/>
            <a:tailEnd/>
          </a:ln>
        </p:spPr>
      </p:pic>
      <p:pic>
        <p:nvPicPr>
          <p:cNvPr id="19459" name="图片 373"/>
          <p:cNvPicPr>
            <a:picLocks noChangeAspect="1" noChangeArrowheads="1"/>
          </p:cNvPicPr>
          <p:nvPr/>
        </p:nvPicPr>
        <p:blipFill>
          <a:blip r:embed="rId3">
            <a:duotone>
              <a:schemeClr val="accent2">
                <a:shade val="45000"/>
                <a:satMod val="135000"/>
              </a:schemeClr>
              <a:prstClr val="white"/>
            </a:duotone>
          </a:blip>
          <a:srcRect/>
          <a:stretch>
            <a:fillRect/>
          </a:stretch>
        </p:blipFill>
        <p:spPr bwMode="auto">
          <a:xfrm>
            <a:off x="4929190" y="2428868"/>
            <a:ext cx="3589896" cy="2071702"/>
          </a:xfrm>
          <a:prstGeom prst="rect">
            <a:avLst/>
          </a:prstGeom>
          <a:noFill/>
          <a:ln w="9525">
            <a:noFill/>
            <a:miter lim="800000"/>
            <a:headEnd/>
            <a:tailEnd/>
          </a:ln>
        </p:spPr>
      </p:pic>
      <p:sp>
        <p:nvSpPr>
          <p:cNvPr id="19460" name="Rectangle 4"/>
          <p:cNvSpPr>
            <a:spLocks noChangeArrowheads="1"/>
          </p:cNvSpPr>
          <p:nvPr/>
        </p:nvSpPr>
        <p:spPr bwMode="auto">
          <a:xfrm>
            <a:off x="785786" y="285728"/>
            <a:ext cx="7929618" cy="224676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地面上直立一根标杆</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，如图</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所示，杆长为</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0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①</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当阳光垂直照射地面时，标杆在地面上的投影是什么图形</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②</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当阳光与地面的倾斜角为</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60</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时，标杆在地面上的投影是什么图形</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并画出投影示意图</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一个正方形纸板</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ABCD</a:t>
            </a:r>
            <a:r>
              <a:rPr kumimoji="0" lang="zh-CN" altLang="en-US"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和投影面平行</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如图</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所示</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，投影线和投影面垂直，点</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zh-CN" altLang="en-US"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在投影面上的对应点为</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zh-CN" altLang="en-US"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，请画出正方形纸板的投影示意图</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20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9461" name="Rectangle 5"/>
          <p:cNvSpPr>
            <a:spLocks noChangeArrowheads="1"/>
          </p:cNvSpPr>
          <p:nvPr/>
        </p:nvSpPr>
        <p:spPr bwMode="auto">
          <a:xfrm>
            <a:off x="285720" y="5643578"/>
            <a:ext cx="7786742" cy="83099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(4)</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当投影线与投影面垂直时，如何画出顶点</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B</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C</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D</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的投影</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endParaRPr kumimoji="0" lang="en-US" altLang="zh-CN" sz="2400" b="0" i="0" u="none" strike="noStrike" cap="none" normalizeH="0" baseline="0" dirty="0" smtClean="0">
              <a:ln>
                <a:noFill/>
              </a:ln>
              <a:solidFill>
                <a:schemeClr val="tx1"/>
              </a:solidFill>
              <a:effectLst/>
              <a:latin typeface="Times New Roman" panose="02020603050405020304" pitchFamily="18" charset="0"/>
              <a:ea typeface="楷体_GB2312" pitchFamily="49" charset="-122"/>
              <a:cs typeface="Times New Roman" panose="02020603050405020304" pitchFamily="18" charset="0"/>
            </a:endParaRPr>
          </a:p>
        </p:txBody>
      </p:sp>
      <p:sp>
        <p:nvSpPr>
          <p:cNvPr id="6" name="矩形 5"/>
          <p:cNvSpPr/>
          <p:nvPr/>
        </p:nvSpPr>
        <p:spPr>
          <a:xfrm>
            <a:off x="357158" y="2428868"/>
            <a:ext cx="4572000" cy="1200329"/>
          </a:xfrm>
          <a:prstGeom prst="rect">
            <a:avLst/>
          </a:prstGeom>
        </p:spPr>
        <p:txBody>
          <a:bodyPr>
            <a:spAutoFit/>
          </a:bodyPr>
          <a:lstStyle/>
          <a:p>
            <a:pPr lvl="0"/>
            <a:r>
              <a:rPr lang="zh-CN" altLang="en-US" sz="2400" dirty="0" smtClean="0">
                <a:solidFill>
                  <a:srgbClr val="FF33CC"/>
                </a:solidFill>
                <a:latin typeface="Times New Roman" panose="02020603050405020304" pitchFamily="18" charset="0"/>
                <a:ea typeface="楷体_GB2312" pitchFamily="49" charset="-122"/>
                <a:cs typeface="Times New Roman" panose="02020603050405020304" pitchFamily="18" charset="0"/>
              </a:rPr>
              <a:t>分析</a:t>
            </a:r>
            <a:r>
              <a:rPr lang="en-US" altLang="zh-CN" sz="2400" dirty="0" smtClean="0">
                <a:solidFill>
                  <a:srgbClr val="FF33CC"/>
                </a:solidFill>
                <a:latin typeface="Times New Roman" panose="02020603050405020304" pitchFamily="18" charset="0"/>
                <a:ea typeface="楷体_GB2312" pitchFamily="49" charset="-122"/>
                <a:cs typeface="Times New Roman" panose="02020603050405020304" pitchFamily="18" charset="0"/>
              </a:rPr>
              <a:t>:</a:t>
            </a:r>
            <a:endParaRPr lang="en-US" altLang="zh-CN" sz="2400" dirty="0" smtClean="0">
              <a:solidFill>
                <a:srgbClr val="FF33CC"/>
              </a:solidFill>
              <a:latin typeface="Times New Roman" panose="02020603050405020304" pitchFamily="18" charset="0"/>
              <a:ea typeface="楷体_GB2312" pitchFamily="49" charset="-122"/>
              <a:cs typeface="Times New Roman" panose="02020603050405020304" pitchFamily="18" charset="0"/>
            </a:endParaRPr>
          </a:p>
          <a:p>
            <a:pPr lvl="0" eaLnBrk="0" hangingPunct="0"/>
            <a:r>
              <a:rPr lang="en-US" altLang="zh-CN"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(1)</a:t>
            </a:r>
            <a:r>
              <a:rPr lang="zh-CN" altLang="en-US"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当阳光垂直照射地面时，点</a:t>
            </a:r>
            <a:r>
              <a:rPr lang="en-US" altLang="zh-CN" sz="2400" i="1" dirty="0" smtClean="0">
                <a:solidFill>
                  <a:srgbClr val="000000"/>
                </a:solidFill>
                <a:latin typeface="Times New Roman" panose="02020603050405020304" pitchFamily="18" charset="0"/>
                <a:ea typeface="楷体_GB2312" pitchFamily="49" charset="-122"/>
                <a:cs typeface="Times New Roman" panose="02020603050405020304" pitchFamily="18" charset="0"/>
              </a:rPr>
              <a:t>A</a:t>
            </a:r>
            <a:r>
              <a:rPr lang="zh-CN" altLang="en-US"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的影子落在什么地方</a:t>
            </a:r>
            <a:r>
              <a:rPr lang="en-US" altLang="zh-CN"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a:t>
            </a:r>
            <a:endParaRPr lang="en-US" altLang="zh-CN" sz="2400" dirty="0" smtClean="0">
              <a:latin typeface="Times New Roman" panose="02020603050405020304" pitchFamily="18" charset="0"/>
              <a:ea typeface="楷体_GB2312" pitchFamily="49" charset="-122"/>
              <a:cs typeface="Times New Roman" panose="02020603050405020304" pitchFamily="18" charset="0"/>
            </a:endParaRPr>
          </a:p>
        </p:txBody>
      </p:sp>
      <p:sp>
        <p:nvSpPr>
          <p:cNvPr id="7" name="矩形 6"/>
          <p:cNvSpPr/>
          <p:nvPr/>
        </p:nvSpPr>
        <p:spPr>
          <a:xfrm>
            <a:off x="285720" y="3714752"/>
            <a:ext cx="4714908" cy="830997"/>
          </a:xfrm>
          <a:prstGeom prst="rect">
            <a:avLst/>
          </a:prstGeom>
        </p:spPr>
        <p:txBody>
          <a:bodyPr wrap="square">
            <a:spAutoFit/>
          </a:bodyPr>
          <a:lstStyle/>
          <a:p>
            <a:r>
              <a:rPr lang="en-US" altLang="zh-CN"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(2)</a:t>
            </a:r>
            <a:r>
              <a:rPr lang="zh-CN" altLang="en-US"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当阳光与地面的倾斜角为</a:t>
            </a:r>
            <a:r>
              <a:rPr lang="en-US" altLang="zh-CN"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60°</a:t>
            </a:r>
            <a:r>
              <a:rPr lang="zh-CN" altLang="en-US"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时，点</a:t>
            </a:r>
            <a:r>
              <a:rPr lang="en-US" altLang="zh-CN" sz="2400" i="1" dirty="0" smtClean="0">
                <a:solidFill>
                  <a:srgbClr val="000000"/>
                </a:solidFill>
                <a:latin typeface="Times New Roman" panose="02020603050405020304" pitchFamily="18" charset="0"/>
                <a:ea typeface="楷体_GB2312" pitchFamily="49" charset="-122"/>
                <a:cs typeface="Times New Roman" panose="02020603050405020304" pitchFamily="18" charset="0"/>
              </a:rPr>
              <a:t>A</a:t>
            </a:r>
            <a:r>
              <a:rPr lang="zh-CN" altLang="en-US"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的影子落在什么地方</a:t>
            </a:r>
            <a:r>
              <a:rPr lang="en-US" altLang="zh-CN"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a:t>
            </a:r>
            <a:endParaRPr lang="zh-CN" altLang="en-US" sz="2400" dirty="0"/>
          </a:p>
        </p:txBody>
      </p:sp>
      <p:sp>
        <p:nvSpPr>
          <p:cNvPr id="8" name="矩形 7"/>
          <p:cNvSpPr/>
          <p:nvPr/>
        </p:nvSpPr>
        <p:spPr>
          <a:xfrm>
            <a:off x="285720" y="4643446"/>
            <a:ext cx="7786742" cy="830997"/>
          </a:xfrm>
          <a:prstGeom prst="rect">
            <a:avLst/>
          </a:prstGeom>
        </p:spPr>
        <p:txBody>
          <a:bodyPr wrap="square">
            <a:spAutoFit/>
          </a:bodyPr>
          <a:lstStyle/>
          <a:p>
            <a:pPr lvl="0" eaLnBrk="0" hangingPunct="0"/>
            <a:r>
              <a:rPr lang="en-US" altLang="zh-CN"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(3)</a:t>
            </a:r>
            <a:r>
              <a:rPr lang="zh-CN" altLang="en-US"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在直角三角形中，已知一锐角和一直角边，怎样求出三角形的另一直角边</a:t>
            </a:r>
            <a:r>
              <a:rPr lang="en-US" altLang="zh-CN"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a:t>
            </a:r>
            <a:endParaRPr lang="en-US" altLang="zh-CN" sz="2400" dirty="0" smtClean="0">
              <a:solidFill>
                <a:prstClr val="black"/>
              </a:solidFill>
              <a:latin typeface="Times New Roman" panose="02020603050405020304" pitchFamily="18" charset="0"/>
              <a:ea typeface="楷体_GB2312"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ox(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grpId="0" nodeType="clickEffect">
                                  <p:stCondLst>
                                    <p:cond delay="0"/>
                                  </p:stCondLst>
                                  <p:childTnLst>
                                    <p:set>
                                      <p:cBhvr>
                                        <p:cTn id="21" dur="1" fill="hold">
                                          <p:stCondLst>
                                            <p:cond delay="0"/>
                                          </p:stCondLst>
                                        </p:cTn>
                                        <p:tgtEl>
                                          <p:spTgt spid="19461"/>
                                        </p:tgtEl>
                                        <p:attrNameLst>
                                          <p:attrName>style.visibility</p:attrName>
                                        </p:attrNameLst>
                                      </p:cBhvr>
                                      <p:to>
                                        <p:strVal val="visible"/>
                                      </p:to>
                                    </p:set>
                                    <p:animEffect transition="in" filter="wheel(4)">
                                      <p:cBhvr>
                                        <p:cTn id="22" dur="2000"/>
                                        <p:tgtEl>
                                          <p:spTgt spid="19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bldLvl="0" animBg="1"/>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857224" y="214290"/>
            <a:ext cx="7786774" cy="1323439"/>
          </a:xfrm>
          <a:prstGeom prst="rect">
            <a:avLst/>
          </a:prstGeom>
        </p:spPr>
        <p:txBody>
          <a:bodyPr wrap="square">
            <a:spAutoFit/>
          </a:bodyPr>
          <a:lstStyle/>
          <a:p>
            <a:pPr lvl="0"/>
            <a:r>
              <a:rPr lang="en-US" altLang="zh-CN" sz="2000" dirty="0" smtClean="0">
                <a:solidFill>
                  <a:srgbClr val="0000FF"/>
                </a:solidFill>
                <a:latin typeface="宋体" panose="02010600030101010101" pitchFamily="2" charset="-122"/>
                <a:ea typeface="宋体" panose="02010600030101010101" pitchFamily="2" charset="-122"/>
                <a:cs typeface="方正书宋_GBK"/>
              </a:rPr>
              <a:t>(</a:t>
            </a:r>
            <a:r>
              <a:rPr lang="en-US" altLang="zh-CN" sz="2000" dirty="0" smtClean="0">
                <a:solidFill>
                  <a:srgbClr val="0000FF"/>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000" dirty="0" smtClean="0">
                <a:solidFill>
                  <a:srgbClr val="0000FF"/>
                </a:solidFill>
                <a:latin typeface="宋体" panose="02010600030101010101" pitchFamily="2" charset="-122"/>
                <a:ea typeface="宋体" panose="02010600030101010101" pitchFamily="2" charset="-122"/>
                <a:cs typeface="方正书宋_GBK"/>
              </a:rPr>
              <a:t>)</a:t>
            </a:r>
            <a:r>
              <a:rPr lang="zh-CN" altLang="en-US" sz="2000" dirty="0" smtClean="0">
                <a:solidFill>
                  <a:srgbClr val="0000FF"/>
                </a:solidFill>
                <a:latin typeface="宋体" panose="02010600030101010101" pitchFamily="2" charset="-122"/>
                <a:ea typeface="宋体" panose="02010600030101010101" pitchFamily="2" charset="-122"/>
                <a:cs typeface="方正书宋_GBK"/>
              </a:rPr>
              <a:t>地面上直立一根标杆</a:t>
            </a:r>
            <a:r>
              <a:rPr lang="en-US" altLang="zh-CN" sz="2000" i="1" dirty="0" smtClean="0">
                <a:solidFill>
                  <a:srgbClr val="0000FF"/>
                </a:solidFill>
                <a:latin typeface="Times New Roman" panose="02020603050405020304" pitchFamily="18" charset="0"/>
                <a:ea typeface="宋体" panose="02010600030101010101" pitchFamily="2" charset="-122"/>
                <a:cs typeface="Times New Roman" panose="02020603050405020304" pitchFamily="18" charset="0"/>
              </a:rPr>
              <a:t>AB</a:t>
            </a:r>
            <a:r>
              <a:rPr lang="zh-CN" altLang="en-US" sz="2000" dirty="0" smtClean="0">
                <a:solidFill>
                  <a:srgbClr val="0000FF"/>
                </a:solidFill>
                <a:latin typeface="宋体" panose="02010600030101010101" pitchFamily="2" charset="-122"/>
                <a:ea typeface="宋体" panose="02010600030101010101" pitchFamily="2" charset="-122"/>
                <a:cs typeface="方正书宋_GBK"/>
              </a:rPr>
              <a:t>，如图</a:t>
            </a:r>
            <a:r>
              <a:rPr lang="en-US" altLang="zh-CN" sz="2000" dirty="0" smtClean="0">
                <a:solidFill>
                  <a:srgbClr val="0000FF"/>
                </a:solidFill>
                <a:latin typeface="宋体" panose="02010600030101010101" pitchFamily="2" charset="-122"/>
                <a:ea typeface="宋体" panose="02010600030101010101" pitchFamily="2" charset="-122"/>
                <a:cs typeface="方正书宋_GBK"/>
              </a:rPr>
              <a:t>(</a:t>
            </a:r>
            <a:r>
              <a:rPr lang="en-US" altLang="zh-CN" sz="2000" dirty="0" smtClean="0">
                <a:solidFill>
                  <a:srgbClr val="0000FF"/>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000" dirty="0" smtClean="0">
                <a:solidFill>
                  <a:srgbClr val="0000FF"/>
                </a:solidFill>
                <a:latin typeface="宋体" panose="02010600030101010101" pitchFamily="2" charset="-122"/>
                <a:ea typeface="宋体" panose="02010600030101010101" pitchFamily="2" charset="-122"/>
                <a:cs typeface="方正书宋_GBK"/>
              </a:rPr>
              <a:t>)</a:t>
            </a:r>
            <a:r>
              <a:rPr lang="zh-CN" altLang="en-US" sz="2000" dirty="0" smtClean="0">
                <a:solidFill>
                  <a:srgbClr val="0000FF"/>
                </a:solidFill>
                <a:latin typeface="宋体" panose="02010600030101010101" pitchFamily="2" charset="-122"/>
                <a:ea typeface="宋体" panose="02010600030101010101" pitchFamily="2" charset="-122"/>
                <a:cs typeface="方正书宋_GBK"/>
              </a:rPr>
              <a:t>所示，杆长为</a:t>
            </a:r>
            <a:r>
              <a:rPr lang="en-US" altLang="zh-CN" sz="2000" dirty="0" smtClean="0">
                <a:solidFill>
                  <a:srgbClr val="0000FF"/>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000" dirty="0" smtClean="0">
                <a:solidFill>
                  <a:srgbClr val="0000FF"/>
                </a:solidFill>
                <a:latin typeface="宋体" panose="02010600030101010101" pitchFamily="2" charset="-122"/>
                <a:ea typeface="宋体" panose="02010600030101010101" pitchFamily="2" charset="-122"/>
              </a:rPr>
              <a:t> </a:t>
            </a:r>
            <a:r>
              <a:rPr lang="en-US" altLang="zh-CN" sz="2000" dirty="0" smtClean="0">
                <a:solidFill>
                  <a:srgbClr val="0000FF"/>
                </a:solidFill>
                <a:latin typeface="Times New Roman" panose="02020603050405020304" pitchFamily="18" charset="0"/>
                <a:ea typeface="宋体" panose="02010600030101010101" pitchFamily="2" charset="-122"/>
                <a:cs typeface="Times New Roman" panose="02020603050405020304" pitchFamily="18" charset="0"/>
              </a:rPr>
              <a:t>m</a:t>
            </a:r>
            <a:r>
              <a:rPr lang="en-US" altLang="zh-CN" sz="2000" i="1" dirty="0" smtClean="0">
                <a:solidFill>
                  <a:srgbClr val="0000FF"/>
                </a:solidFill>
                <a:latin typeface="宋体" panose="02010600030101010101" pitchFamily="2" charset="-122"/>
                <a:ea typeface="宋体" panose="02010600030101010101" pitchFamily="2" charset="-122"/>
              </a:rPr>
              <a:t>.</a:t>
            </a:r>
            <a:endParaRPr lang="en-US" altLang="zh-CN" sz="2000" dirty="0" smtClean="0">
              <a:solidFill>
                <a:srgbClr val="0000FF"/>
              </a:solidFill>
              <a:latin typeface="Arial" panose="020B0604020202020204" pitchFamily="34" charset="0"/>
              <a:ea typeface="宋体" panose="02010600030101010101" pitchFamily="2" charset="-122"/>
            </a:endParaRPr>
          </a:p>
          <a:p>
            <a:pPr lvl="0" eaLnBrk="0" hangingPunct="0"/>
            <a:r>
              <a:rPr lang="zh-CN" altLang="en-US" sz="2000" dirty="0" smtClean="0">
                <a:solidFill>
                  <a:srgbClr val="0000FF"/>
                </a:solidFill>
                <a:latin typeface="宋体" panose="02010600030101010101" pitchFamily="2" charset="-122"/>
                <a:ea typeface="宋体" panose="02010600030101010101" pitchFamily="2" charset="-122"/>
                <a:cs typeface="方正书宋_GBK"/>
              </a:rPr>
              <a:t>　</a:t>
            </a:r>
            <a:r>
              <a:rPr lang="zh-CN" altLang="en-US" sz="2000" dirty="0" smtClean="0">
                <a:solidFill>
                  <a:srgbClr val="0000FF"/>
                </a:solidFill>
                <a:latin typeface="宋体" panose="02010600030101010101" pitchFamily="2" charset="-122"/>
                <a:ea typeface="宋体" panose="02010600030101010101" pitchFamily="2" charset="-122"/>
              </a:rPr>
              <a:t>①</a:t>
            </a:r>
            <a:r>
              <a:rPr lang="zh-CN" altLang="en-US" sz="2000" dirty="0" smtClean="0">
                <a:solidFill>
                  <a:srgbClr val="0000FF"/>
                </a:solidFill>
                <a:latin typeface="宋体" panose="02010600030101010101" pitchFamily="2" charset="-122"/>
                <a:ea typeface="宋体" panose="02010600030101010101" pitchFamily="2" charset="-122"/>
                <a:cs typeface="方正书宋_GBK"/>
              </a:rPr>
              <a:t>当阳光垂直照射地面时，标杆在地面上的投影是什么图形</a:t>
            </a:r>
            <a:r>
              <a:rPr lang="en-US" altLang="zh-CN" sz="2000" dirty="0" smtClean="0">
                <a:solidFill>
                  <a:srgbClr val="0000FF"/>
                </a:solidFill>
                <a:latin typeface="宋体" panose="02010600030101010101" pitchFamily="2" charset="-122"/>
                <a:ea typeface="宋体" panose="02010600030101010101" pitchFamily="2" charset="-122"/>
                <a:cs typeface="方正书宋_GBK"/>
              </a:rPr>
              <a:t>?</a:t>
            </a:r>
            <a:endParaRPr lang="en-US" altLang="zh-CN" sz="2000" dirty="0" smtClean="0">
              <a:solidFill>
                <a:srgbClr val="0000FF"/>
              </a:solidFill>
              <a:latin typeface="Arial" panose="020B0604020202020204" pitchFamily="34" charset="0"/>
              <a:ea typeface="宋体" panose="02010600030101010101" pitchFamily="2" charset="-122"/>
            </a:endParaRPr>
          </a:p>
          <a:p>
            <a:pPr lvl="0" eaLnBrk="0" hangingPunct="0"/>
            <a:r>
              <a:rPr lang="zh-CN" altLang="en-US" sz="2000" dirty="0" smtClean="0">
                <a:solidFill>
                  <a:srgbClr val="0000FF"/>
                </a:solidFill>
                <a:latin typeface="宋体" panose="02010600030101010101" pitchFamily="2" charset="-122"/>
                <a:ea typeface="宋体" panose="02010600030101010101" pitchFamily="2" charset="-122"/>
                <a:cs typeface="方正书宋_GBK"/>
              </a:rPr>
              <a:t>　</a:t>
            </a:r>
            <a:r>
              <a:rPr lang="zh-CN" altLang="en-US" sz="2000" dirty="0" smtClean="0">
                <a:solidFill>
                  <a:srgbClr val="0000FF"/>
                </a:solidFill>
                <a:latin typeface="宋体" panose="02010600030101010101" pitchFamily="2" charset="-122"/>
                <a:ea typeface="宋体" panose="02010600030101010101" pitchFamily="2" charset="-122"/>
              </a:rPr>
              <a:t>②</a:t>
            </a:r>
            <a:r>
              <a:rPr lang="zh-CN" altLang="en-US" sz="2000" dirty="0" smtClean="0">
                <a:solidFill>
                  <a:srgbClr val="0000FF"/>
                </a:solidFill>
                <a:latin typeface="宋体" panose="02010600030101010101" pitchFamily="2" charset="-122"/>
                <a:ea typeface="宋体" panose="02010600030101010101" pitchFamily="2" charset="-122"/>
                <a:cs typeface="方正书宋_GBK"/>
              </a:rPr>
              <a:t>当阳光与地面的倾斜角为</a:t>
            </a:r>
            <a:r>
              <a:rPr lang="en-US" altLang="zh-CN" sz="2000" dirty="0" smtClean="0">
                <a:solidFill>
                  <a:srgbClr val="0000FF"/>
                </a:solidFill>
                <a:latin typeface="Times New Roman" panose="02020603050405020304" pitchFamily="18" charset="0"/>
                <a:ea typeface="宋体" panose="02010600030101010101" pitchFamily="2" charset="-122"/>
                <a:cs typeface="Times New Roman" panose="02020603050405020304" pitchFamily="18" charset="0"/>
              </a:rPr>
              <a:t>60</a:t>
            </a:r>
            <a:r>
              <a:rPr lang="en-US" altLang="zh-CN" sz="2000" dirty="0" smtClean="0">
                <a:solidFill>
                  <a:srgbClr val="0000FF"/>
                </a:solidFill>
                <a:latin typeface="宋体" panose="02010600030101010101" pitchFamily="2" charset="-122"/>
                <a:ea typeface="宋体" panose="02010600030101010101" pitchFamily="2" charset="-122"/>
              </a:rPr>
              <a:t>°</a:t>
            </a:r>
            <a:r>
              <a:rPr lang="zh-CN" altLang="en-US" sz="2000" dirty="0" smtClean="0">
                <a:solidFill>
                  <a:srgbClr val="0000FF"/>
                </a:solidFill>
                <a:latin typeface="宋体" panose="02010600030101010101" pitchFamily="2" charset="-122"/>
                <a:ea typeface="宋体" panose="02010600030101010101" pitchFamily="2" charset="-122"/>
                <a:cs typeface="方正书宋_GBK"/>
              </a:rPr>
              <a:t>时，标杆在地面上的投影是什么图形</a:t>
            </a:r>
            <a:r>
              <a:rPr lang="en-US" altLang="zh-CN" sz="2000" dirty="0" smtClean="0">
                <a:solidFill>
                  <a:srgbClr val="0000FF"/>
                </a:solidFill>
                <a:latin typeface="宋体" panose="02010600030101010101" pitchFamily="2" charset="-122"/>
                <a:ea typeface="宋体" panose="02010600030101010101" pitchFamily="2" charset="-122"/>
                <a:cs typeface="方正书宋_GBK"/>
              </a:rPr>
              <a:t>?</a:t>
            </a:r>
            <a:r>
              <a:rPr lang="zh-CN" altLang="en-US" sz="2000" dirty="0" smtClean="0">
                <a:solidFill>
                  <a:srgbClr val="0000FF"/>
                </a:solidFill>
                <a:latin typeface="宋体" panose="02010600030101010101" pitchFamily="2" charset="-122"/>
                <a:ea typeface="宋体" panose="02010600030101010101" pitchFamily="2" charset="-122"/>
                <a:cs typeface="方正书宋_GBK"/>
              </a:rPr>
              <a:t>并画出投影示意图</a:t>
            </a:r>
            <a:r>
              <a:rPr lang="en-US" altLang="zh-CN" sz="2000" i="1" dirty="0" smtClean="0">
                <a:solidFill>
                  <a:srgbClr val="0000FF"/>
                </a:solidFill>
                <a:latin typeface="宋体" panose="02010600030101010101" pitchFamily="2" charset="-122"/>
                <a:ea typeface="宋体" panose="02010600030101010101" pitchFamily="2" charset="-122"/>
              </a:rPr>
              <a:t>.</a:t>
            </a:r>
            <a:endParaRPr lang="en-US" altLang="zh-CN" sz="2000" dirty="0" smtClean="0">
              <a:solidFill>
                <a:srgbClr val="0000FF"/>
              </a:solidFill>
              <a:latin typeface="Arial" panose="020B0604020202020204" pitchFamily="34" charset="0"/>
              <a:ea typeface="宋体" panose="02010600030101010101" pitchFamily="2" charset="-122"/>
            </a:endParaRPr>
          </a:p>
        </p:txBody>
      </p:sp>
      <p:sp>
        <p:nvSpPr>
          <p:cNvPr id="20481" name="Rectangle 1"/>
          <p:cNvSpPr>
            <a:spLocks noChangeArrowheads="1"/>
          </p:cNvSpPr>
          <p:nvPr/>
        </p:nvSpPr>
        <p:spPr bwMode="auto">
          <a:xfrm>
            <a:off x="214282" y="1500174"/>
            <a:ext cx="8358246" cy="70788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000" b="0" i="0" u="none" strike="noStrike" cap="none" normalizeH="0" baseline="0" dirty="0" smtClean="0">
                <a:ln>
                  <a:noFill/>
                </a:ln>
                <a:solidFill>
                  <a:srgbClr val="FF33CC"/>
                </a:solidFill>
                <a:effectLst/>
                <a:latin typeface="宋体" panose="02010600030101010101" pitchFamily="2" charset="-122"/>
                <a:ea typeface="宋体" panose="02010600030101010101" pitchFamily="2" charset="-122"/>
                <a:cs typeface="方正书宋_GBK"/>
              </a:rPr>
              <a:t>解</a:t>
            </a:r>
            <a:r>
              <a:rPr kumimoji="0" lang="en-US" altLang="zh-CN" sz="2000" b="0" i="0" u="none" strike="noStrike" cap="none" normalizeH="0" baseline="0" dirty="0" smtClean="0">
                <a:ln>
                  <a:noFill/>
                </a:ln>
                <a:solidFill>
                  <a:srgbClr val="FF33CC"/>
                </a:solidFill>
                <a:effectLst/>
                <a:latin typeface="宋体" panose="02010600030101010101" pitchFamily="2" charset="-122"/>
                <a:ea typeface="宋体" panose="02010600030101010101" pitchFamily="2" charset="-122"/>
                <a:cs typeface="方正书宋_GBK"/>
              </a:rPr>
              <a:t>:</a:t>
            </a:r>
            <a:r>
              <a:rPr kumimoji="0" lang="en-US" altLang="zh-CN" sz="2000" b="0" i="0" u="none" strike="noStrike" cap="none" normalizeH="0" baseline="0" dirty="0" smtClean="0">
                <a:ln>
                  <a:noFill/>
                </a:ln>
                <a:effectLst/>
                <a:latin typeface="宋体" panose="02010600030101010101" pitchFamily="2" charset="-122"/>
                <a:ea typeface="宋体" panose="02010600030101010101" pitchFamily="2" charset="-122"/>
                <a:cs typeface="方正书宋_GBK"/>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①</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当阳光垂直照射地面时，标杆在地面上的投影是一个点</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因为标杆与地面垂直，阳光垂直照射地面时与标杆平行，使得影子与点</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重合</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graphicFrame>
        <p:nvGraphicFramePr>
          <p:cNvPr id="4" name="对象 3"/>
          <p:cNvGraphicFramePr>
            <a:graphicFrameLocks noChangeAspect="1"/>
          </p:cNvGraphicFramePr>
          <p:nvPr/>
        </p:nvGraphicFramePr>
        <p:xfrm>
          <a:off x="2428860" y="3429000"/>
          <a:ext cx="2684337" cy="571504"/>
        </p:xfrm>
        <a:graphic>
          <a:graphicData uri="http://schemas.openxmlformats.org/presentationml/2006/ole">
            <mc:AlternateContent xmlns:mc="http://schemas.openxmlformats.org/markup-compatibility/2006">
              <mc:Choice xmlns:v="urn:schemas-microsoft-com:vml" Requires="v">
                <p:oleObj spid="_x0000_s1025" name="Equation" r:id="rId2" imgW="47244000" imgH="10058400" progId="Equation.DSMT4">
                  <p:embed/>
                </p:oleObj>
              </mc:Choice>
              <mc:Fallback>
                <p:oleObj name="Equation" r:id="rId2" imgW="47244000" imgH="10058400" progId="Equation.DSMT4">
                  <p:embed/>
                  <p:pic>
                    <p:nvPicPr>
                      <p:cNvPr id="0" name="图片 1024"/>
                      <p:cNvPicPr>
                        <a:picLocks noChangeAspect="1"/>
                      </p:cNvPicPr>
                      <p:nvPr/>
                    </p:nvPicPr>
                    <p:blipFill>
                      <a:blip r:embed="rId3"/>
                      <a:stretch>
                        <a:fillRect/>
                      </a:stretch>
                    </p:blipFill>
                    <p:spPr>
                      <a:xfrm>
                        <a:off x="2428860" y="3429000"/>
                        <a:ext cx="2684337" cy="571504"/>
                      </a:xfrm>
                      <a:prstGeom prst="rect">
                        <a:avLst/>
                      </a:prstGeom>
                      <a:noFill/>
                      <a:ln w="9525">
                        <a:noFill/>
                      </a:ln>
                    </p:spPr>
                  </p:pic>
                </p:oleObj>
              </mc:Fallback>
            </mc:AlternateContent>
          </a:graphicData>
        </a:graphic>
      </p:graphicFrame>
      <p:graphicFrame>
        <p:nvGraphicFramePr>
          <p:cNvPr id="20484" name="Object 4"/>
          <p:cNvGraphicFramePr>
            <a:graphicFrameLocks noChangeAspect="1"/>
          </p:cNvGraphicFramePr>
          <p:nvPr/>
        </p:nvGraphicFramePr>
        <p:xfrm>
          <a:off x="4143372" y="4000504"/>
          <a:ext cx="544771" cy="625478"/>
        </p:xfrm>
        <a:graphic>
          <a:graphicData uri="http://schemas.openxmlformats.org/presentationml/2006/ole">
            <mc:AlternateContent xmlns:mc="http://schemas.openxmlformats.org/markup-compatibility/2006">
              <mc:Choice xmlns:v="urn:schemas-microsoft-com:vml" Requires="v">
                <p:oleObj spid="_x0000_s1026" name="Equation" r:id="rId4" imgW="8229600" imgH="9448800" progId="Equation.DSMT4">
                  <p:embed/>
                </p:oleObj>
              </mc:Choice>
              <mc:Fallback>
                <p:oleObj name="Equation" r:id="rId4" imgW="8229600" imgH="9448800" progId="Equation.DSMT4">
                  <p:embed/>
                  <p:pic>
                    <p:nvPicPr>
                      <p:cNvPr id="0" name="图片 1025"/>
                      <p:cNvPicPr>
                        <a:picLocks noChangeAspect="1"/>
                      </p:cNvPicPr>
                      <p:nvPr/>
                    </p:nvPicPr>
                    <p:blipFill>
                      <a:blip r:embed="rId5"/>
                      <a:stretch>
                        <a:fillRect/>
                      </a:stretch>
                    </p:blipFill>
                    <p:spPr>
                      <a:xfrm>
                        <a:off x="4143372" y="4000504"/>
                        <a:ext cx="544771" cy="625478"/>
                      </a:xfrm>
                      <a:prstGeom prst="rect">
                        <a:avLst/>
                      </a:prstGeom>
                      <a:noFill/>
                      <a:ln w="9525">
                        <a:noFill/>
                      </a:ln>
                    </p:spPr>
                  </p:pic>
                </p:oleObj>
              </mc:Fallback>
            </mc:AlternateContent>
          </a:graphicData>
        </a:graphic>
      </p:graphicFrame>
      <p:sp>
        <p:nvSpPr>
          <p:cNvPr id="20486" name="Rectangle 6"/>
          <p:cNvSpPr>
            <a:spLocks noChangeArrowheads="1"/>
          </p:cNvSpPr>
          <p:nvPr/>
        </p:nvSpPr>
        <p:spPr bwMode="auto">
          <a:xfrm>
            <a:off x="500034" y="2500306"/>
            <a:ext cx="7929618" cy="193899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②</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当阳光与地面的倾斜角为</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60</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时，如图</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所示，</a:t>
            </a:r>
            <a:endParaRPr kumimoji="0" lang="zh-CN" altLang="en-US"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在</a:t>
            </a:r>
            <a:r>
              <a:rPr kumimoji="0" lang="en-US" altLang="zh-CN" sz="2000" b="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Rt</a:t>
            </a:r>
            <a:r>
              <a:rPr kumimoji="0" lang="en-US" altLang="zh-CN" sz="2000" b="0" i="0" u="none" strike="noStrike" cap="none" normalizeH="0" baseline="0" dirty="0" err="1" smtClean="0">
                <a:ln>
                  <a:noFill/>
                </a:ln>
                <a:solidFill>
                  <a:srgbClr val="000000"/>
                </a:solidFill>
                <a:effectLst/>
                <a:latin typeface="宋体" panose="02010600030101010101" pitchFamily="2" charset="-122"/>
                <a:ea typeface="宋体" panose="02010600030101010101" pitchFamily="2" charset="-122"/>
              </a:rPr>
              <a:t>△</a:t>
            </a:r>
            <a:r>
              <a:rPr kumimoji="0" lang="en-US" altLang="zh-CN" sz="20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中，</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ACB</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60</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endParaRPr kumimoji="0" lang="zh-CN" altLang="en-US"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endPar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endParaRPr>
          </a:p>
          <a:p>
            <a:pPr marL="0" marR="0" lvl="0" indent="0" algn="l" defTabSz="914400" rtl="0" eaLnBrk="0" fontAlgn="base" latinLnBrk="0" hangingPunct="0">
              <a:lnSpc>
                <a:spcPct val="100000"/>
              </a:lnSpc>
              <a:spcBef>
                <a:spcPct val="0"/>
              </a:spcBef>
              <a:spcAft>
                <a:spcPct val="0"/>
              </a:spcAft>
              <a:buClrTx/>
              <a:buSzTx/>
              <a:buFontTx/>
              <a:buNone/>
            </a:pPr>
            <a:r>
              <a:rPr lang="en-US" altLang="zh-CN" sz="2000" dirty="0" smtClean="0">
                <a:solidFill>
                  <a:srgbClr val="000000"/>
                </a:solidFill>
                <a:latin typeface="宋体" panose="02010600030101010101" pitchFamily="2" charset="-122"/>
                <a:ea typeface="宋体" panose="02010600030101010101" pitchFamily="2" charset="-122"/>
              </a:rPr>
              <a:t>  </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000" b="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tan</a:t>
            </a:r>
            <a:r>
              <a:rPr kumimoji="0" lang="en-US" altLang="zh-CN" sz="2000" b="0" i="0" u="none" strike="noStrike" cap="none" normalizeH="0" baseline="0" dirty="0" err="1" smtClean="0">
                <a:ln>
                  <a:noFill/>
                </a:ln>
                <a:solidFill>
                  <a:srgbClr val="000000"/>
                </a:solidFill>
                <a:effectLst/>
                <a:latin typeface="宋体" panose="02010600030101010101" pitchFamily="2" charset="-122"/>
                <a:ea typeface="宋体" panose="02010600030101010101" pitchFamily="2" charset="-122"/>
              </a:rPr>
              <a:t>∠</a:t>
            </a:r>
            <a:r>
              <a:rPr kumimoji="0" lang="en-US" altLang="zh-CN" sz="20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ACB</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endParaRPr lang="en-US" altLang="zh-CN" sz="2000" dirty="0" smtClean="0">
              <a:solidFill>
                <a:srgbClr val="000000"/>
              </a:solidFill>
              <a:latin typeface="宋体" panose="02010600030101010101" pitchFamily="2" charset="-122"/>
              <a:ea typeface="宋体" panose="02010600030101010101" pitchFamily="2" charset="-122"/>
              <a:cs typeface="方正书宋_GBK"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标杆在地面上的投影是长为</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0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的线段，如图</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所示的</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BC</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pic>
        <p:nvPicPr>
          <p:cNvPr id="20487" name="图片 376"/>
          <p:cNvPicPr>
            <a:picLocks noChangeAspect="1" noChangeArrowheads="1"/>
          </p:cNvPicPr>
          <p:nvPr/>
        </p:nvPicPr>
        <p:blipFill>
          <a:blip r:embed="rId6">
            <a:duotone>
              <a:prstClr val="black"/>
              <a:schemeClr val="accent4">
                <a:tint val="45000"/>
                <a:satMod val="400000"/>
              </a:schemeClr>
            </a:duotone>
          </a:blip>
          <a:srcRect r="56067"/>
          <a:stretch>
            <a:fillRect/>
          </a:stretch>
        </p:blipFill>
        <p:spPr bwMode="auto">
          <a:xfrm>
            <a:off x="3286116" y="4643446"/>
            <a:ext cx="1571636" cy="2000264"/>
          </a:xfrm>
          <a:prstGeom prst="rect">
            <a:avLst/>
          </a:prstGeom>
          <a:noFill/>
          <a:ln w="9525">
            <a:noFill/>
            <a:miter lim="800000"/>
            <a:headEnd/>
            <a:tailEnd/>
          </a:ln>
        </p:spPr>
      </p:pic>
      <p:grpSp>
        <p:nvGrpSpPr>
          <p:cNvPr id="3" name="组合 2"/>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7"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5" name="Picture 2"/>
            <p:cNvPicPr>
              <a:picLocks noChangeAspect="1" noChangeArrowheads="1"/>
            </p:cNvPicPr>
            <p:nvPr/>
          </p:nvPicPr>
          <p:blipFill>
            <a:blip r:embed="rId8"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9"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0481"/>
                                        </p:tgtEl>
                                        <p:attrNameLst>
                                          <p:attrName>style.visibility</p:attrName>
                                        </p:attrNameLst>
                                      </p:cBhvr>
                                      <p:to>
                                        <p:strVal val="visible"/>
                                      </p:to>
                                    </p:set>
                                    <p:animEffect transition="in" filter="box(in)">
                                      <p:cBhvr>
                                        <p:cTn id="7" dur="500"/>
                                        <p:tgtEl>
                                          <p:spTgt spid="2048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486"/>
                                        </p:tgtEl>
                                        <p:attrNameLst>
                                          <p:attrName>style.visibility</p:attrName>
                                        </p:attrNameLst>
                                      </p:cBhvr>
                                      <p:to>
                                        <p:strVal val="visible"/>
                                      </p:to>
                                    </p:set>
                                    <p:animEffect transition="in" filter="blinds(horizontal)">
                                      <p:cBhvr>
                                        <p:cTn id="12" dur="500"/>
                                        <p:tgtEl>
                                          <p:spTgt spid="20486"/>
                                        </p:tgtEl>
                                      </p:cBhvr>
                                    </p:animEffect>
                                  </p:childTnLst>
                                </p:cTn>
                              </p:par>
                              <p:par>
                                <p:cTn id="13" presetID="3" presetClass="entr" presetSubtype="1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nodeType="withEffect">
                                  <p:stCondLst>
                                    <p:cond delay="0"/>
                                  </p:stCondLst>
                                  <p:childTnLst>
                                    <p:set>
                                      <p:cBhvr>
                                        <p:cTn id="17" dur="1" fill="hold">
                                          <p:stCondLst>
                                            <p:cond delay="0"/>
                                          </p:stCondLst>
                                        </p:cTn>
                                        <p:tgtEl>
                                          <p:spTgt spid="20484"/>
                                        </p:tgtEl>
                                        <p:attrNameLst>
                                          <p:attrName>style.visibility</p:attrName>
                                        </p:attrNameLst>
                                      </p:cBhvr>
                                      <p:to>
                                        <p:strVal val="visible"/>
                                      </p:to>
                                    </p:set>
                                    <p:animEffect transition="in" filter="blinds(horizontal)">
                                      <p:cBhvr>
                                        <p:cTn id="18" dur="500"/>
                                        <p:tgtEl>
                                          <p:spTgt spid="20484"/>
                                        </p:tgtEl>
                                      </p:cBhvr>
                                    </p:animEffect>
                                  </p:childTnLst>
                                </p:cTn>
                              </p:par>
                              <p:par>
                                <p:cTn id="19" presetID="3" presetClass="entr" presetSubtype="10" fill="hold" nodeType="withEffect">
                                  <p:stCondLst>
                                    <p:cond delay="0"/>
                                  </p:stCondLst>
                                  <p:childTnLst>
                                    <p:set>
                                      <p:cBhvr>
                                        <p:cTn id="20" dur="1" fill="hold">
                                          <p:stCondLst>
                                            <p:cond delay="0"/>
                                          </p:stCondLst>
                                        </p:cTn>
                                        <p:tgtEl>
                                          <p:spTgt spid="20487"/>
                                        </p:tgtEl>
                                        <p:attrNameLst>
                                          <p:attrName>style.visibility</p:attrName>
                                        </p:attrNameLst>
                                      </p:cBhvr>
                                      <p:to>
                                        <p:strVal val="visible"/>
                                      </p:to>
                                    </p:set>
                                    <p:animEffect transition="in" filter="blinds(horizontal)">
                                      <p:cBhvr>
                                        <p:cTn id="21" dur="500"/>
                                        <p:tgtEl>
                                          <p:spTgt spid="204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bldLvl="0" animBg="1"/>
      <p:bldP spid="2048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857224" y="142852"/>
            <a:ext cx="7858180" cy="120032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FF"/>
                </a:solidFill>
                <a:effectLst/>
                <a:latin typeface="宋体" panose="02010600030101010101" pitchFamily="2" charset="-122"/>
                <a:ea typeface="宋体" panose="02010600030101010101" pitchFamily="2" charset="-122"/>
                <a:cs typeface="方正书宋_GBK"/>
              </a:rPr>
              <a:t>(</a:t>
            </a:r>
            <a:r>
              <a:rPr kumimoji="0" lang="en-US" altLang="zh-CN" sz="2400" b="0" i="0" u="none" strike="noStrike" cap="none" normalizeH="0" baseline="0" dirty="0" smtClean="0">
                <a:ln>
                  <a:noFill/>
                </a:ln>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400" b="0" i="0" u="none" strike="noStrike" cap="none" normalizeH="0" baseline="0" dirty="0" smtClean="0">
                <a:ln>
                  <a:noFill/>
                </a:ln>
                <a:solidFill>
                  <a:srgbClr val="0000FF"/>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一个正方形纸板</a:t>
            </a:r>
            <a:r>
              <a:rPr kumimoji="0" lang="en-US" altLang="zh-CN" sz="2400" b="0" i="1" u="none" strike="noStrike" cap="none" normalizeH="0" baseline="0" dirty="0" smtClean="0">
                <a:ln>
                  <a:noFill/>
                </a:ln>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ABCD</a:t>
            </a:r>
            <a:r>
              <a:rPr kumimoji="0" lang="zh-CN" altLang="en-US" sz="2400" b="0" i="0" u="none" strike="noStrike" cap="none" normalizeH="0" baseline="0" dirty="0" smtClean="0">
                <a:ln>
                  <a:noFill/>
                </a:ln>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和投影面平行</a:t>
            </a:r>
            <a:r>
              <a:rPr kumimoji="0" lang="en-US" altLang="zh-CN" sz="2400" b="0" i="0" u="none" strike="noStrike" cap="none" normalizeH="0" baseline="0" dirty="0" smtClean="0">
                <a:ln>
                  <a:noFill/>
                </a:ln>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400" b="0" i="0" u="none" strike="noStrike" cap="none" normalizeH="0" baseline="0" dirty="0" smtClean="0">
                <a:ln>
                  <a:noFill/>
                </a:ln>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如图</a:t>
            </a:r>
            <a:r>
              <a:rPr kumimoji="0" lang="en-US" altLang="zh-CN" sz="2400" b="0" i="0" u="none" strike="noStrike" cap="none" normalizeH="0" baseline="0" dirty="0" smtClean="0">
                <a:ln>
                  <a:noFill/>
                </a:ln>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2400" b="0" i="0" u="none" strike="noStrike" cap="none" normalizeH="0" baseline="0" dirty="0" smtClean="0">
                <a:ln>
                  <a:noFill/>
                </a:ln>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所示</a:t>
            </a:r>
            <a:r>
              <a:rPr kumimoji="0" lang="en-US" altLang="zh-CN" sz="2400" b="0" i="0" u="none" strike="noStrike" cap="none" normalizeH="0" baseline="0" dirty="0" smtClean="0">
                <a:ln>
                  <a:noFill/>
                </a:ln>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400" b="0" i="0" u="none" strike="noStrike" cap="none" normalizeH="0" baseline="0" dirty="0" smtClean="0">
                <a:ln>
                  <a:noFill/>
                </a:ln>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，投影线和投影面垂直，点</a:t>
            </a:r>
            <a:r>
              <a:rPr kumimoji="0" lang="en-US" altLang="zh-CN" sz="2400" b="0" i="1" u="none" strike="noStrike" cap="none" normalizeH="0" baseline="0" dirty="0" smtClean="0">
                <a:ln>
                  <a:noFill/>
                </a:ln>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zh-CN" altLang="en-US" sz="2400" b="0" i="0" u="none" strike="noStrike" cap="none" normalizeH="0" baseline="0" dirty="0" smtClean="0">
                <a:ln>
                  <a:noFill/>
                </a:ln>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在投影面上的对应点为</a:t>
            </a:r>
            <a:r>
              <a:rPr kumimoji="0" lang="en-US" altLang="zh-CN" sz="2400" b="0" i="1" u="none" strike="noStrike" cap="none" normalizeH="0" baseline="0" dirty="0" smtClean="0">
                <a:ln>
                  <a:noFill/>
                </a:ln>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zh-CN" altLang="en-US" sz="2400" b="0" i="0" u="none" strike="noStrike" cap="none" normalizeH="0" baseline="0" dirty="0" smtClean="0">
                <a:ln>
                  <a:noFill/>
                </a:ln>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，请画出正方形纸板的投影示意图</a:t>
            </a:r>
            <a:r>
              <a:rPr kumimoji="0" lang="en-US" altLang="zh-CN" sz="2400" b="0" i="1" u="none" strike="noStrike" cap="none" normalizeH="0" baseline="0" dirty="0" smtClean="0">
                <a:ln>
                  <a:noFill/>
                </a:ln>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2400" b="0" i="0" u="none" strike="noStrike" cap="none" normalizeH="0" baseline="0" dirty="0" smtClean="0">
              <a:ln>
                <a:noFill/>
              </a:ln>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1506" name="图片 373"/>
          <p:cNvPicPr>
            <a:picLocks noChangeAspect="1" noChangeArrowheads="1"/>
          </p:cNvPicPr>
          <p:nvPr/>
        </p:nvPicPr>
        <p:blipFill>
          <a:blip r:embed="rId2">
            <a:duotone>
              <a:prstClr val="black"/>
              <a:schemeClr val="accent6">
                <a:tint val="45000"/>
                <a:satMod val="400000"/>
              </a:schemeClr>
            </a:duotone>
          </a:blip>
          <a:srcRect l="45769"/>
          <a:stretch>
            <a:fillRect/>
          </a:stretch>
        </p:blipFill>
        <p:spPr bwMode="auto">
          <a:xfrm>
            <a:off x="6500826" y="1357298"/>
            <a:ext cx="1928826" cy="2052552"/>
          </a:xfrm>
          <a:prstGeom prst="rect">
            <a:avLst/>
          </a:prstGeom>
          <a:noFill/>
          <a:ln w="9525">
            <a:noFill/>
            <a:miter lim="800000"/>
            <a:headEnd/>
            <a:tailEnd/>
          </a:ln>
        </p:spPr>
      </p:pic>
      <p:sp>
        <p:nvSpPr>
          <p:cNvPr id="21507" name="Rectangle 3"/>
          <p:cNvSpPr>
            <a:spLocks noChangeArrowheads="1"/>
          </p:cNvSpPr>
          <p:nvPr/>
        </p:nvSpPr>
        <p:spPr bwMode="auto">
          <a:xfrm>
            <a:off x="928662" y="1643050"/>
            <a:ext cx="5000660" cy="193899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FF33CC"/>
                </a:solidFill>
                <a:effectLst/>
                <a:latin typeface="Times New Roman" panose="02020603050405020304" pitchFamily="18" charset="0"/>
                <a:ea typeface="宋体" panose="02010600030101010101" pitchFamily="2" charset="-122"/>
                <a:cs typeface="Times New Roman" panose="02020603050405020304" pitchFamily="18" charset="0"/>
              </a:rPr>
              <a:t>解：</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因为纸板与投影面平行，投影线和投影面垂直，所以分别过点</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作投影面的垂线，垂足分别为</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，顺次连接</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即可</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如图</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所示的为所画的投影</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2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1508" name="图片 376"/>
          <p:cNvPicPr>
            <a:picLocks noChangeAspect="1" noChangeArrowheads="1"/>
          </p:cNvPicPr>
          <p:nvPr/>
        </p:nvPicPr>
        <p:blipFill>
          <a:blip r:embed="rId3">
            <a:duotone>
              <a:prstClr val="black"/>
              <a:schemeClr val="accent3">
                <a:tint val="45000"/>
                <a:satMod val="400000"/>
              </a:schemeClr>
            </a:duotone>
          </a:blip>
          <a:srcRect l="37657"/>
          <a:stretch>
            <a:fillRect/>
          </a:stretch>
        </p:blipFill>
        <p:spPr bwMode="auto">
          <a:xfrm>
            <a:off x="2071670" y="3643314"/>
            <a:ext cx="2874715" cy="2643206"/>
          </a:xfrm>
          <a:prstGeom prst="rect">
            <a:avLst/>
          </a:prstGeom>
          <a:noFill/>
          <a:ln w="9525">
            <a:noFill/>
            <a:miter lim="800000"/>
            <a:headEnd/>
            <a:tailEnd/>
          </a:ln>
        </p:spPr>
      </p:pic>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4"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5"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6"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box(in)">
                                      <p:cBhvr>
                                        <p:cTn id="7" dur="500"/>
                                        <p:tgtEl>
                                          <p:spTgt spid="2150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21508"/>
                                        </p:tgtEl>
                                        <p:attrNameLst>
                                          <p:attrName>style.visibility</p:attrName>
                                        </p:attrNameLst>
                                      </p:cBhvr>
                                      <p:to>
                                        <p:strVal val="visible"/>
                                      </p:to>
                                    </p:set>
                                    <p:animEffect transition="in" filter="wheel(4)">
                                      <p:cBhvr>
                                        <p:cTn id="12" dur="2000"/>
                                        <p:tgtEl>
                                          <p:spTgt spid="21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ldLvl="0" animBg="1"/>
    </p:bld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2460</Words>
  <Application>WPS 演示</Application>
  <PresentationFormat>宽屏</PresentationFormat>
  <Paragraphs>169</Paragraphs>
  <Slides>14</Slides>
  <Notes>0</Notes>
  <HiddenSlides>0</HiddenSlides>
  <MMClips>0</MMClips>
  <ScaleCrop>false</ScaleCrop>
  <HeadingPairs>
    <vt:vector size="8" baseType="variant">
      <vt:variant>
        <vt:lpstr>已用的字体</vt:lpstr>
      </vt:variant>
      <vt:variant>
        <vt:i4>18</vt:i4>
      </vt:variant>
      <vt:variant>
        <vt:lpstr>主题</vt:lpstr>
      </vt:variant>
      <vt:variant>
        <vt:i4>3</vt:i4>
      </vt:variant>
      <vt:variant>
        <vt:lpstr>嵌入 OLE 服务器</vt:lpstr>
      </vt:variant>
      <vt:variant>
        <vt:i4>5</vt:i4>
      </vt:variant>
      <vt:variant>
        <vt:lpstr>幻灯片标题</vt:lpstr>
      </vt:variant>
      <vt:variant>
        <vt:i4>14</vt:i4>
      </vt:variant>
    </vt:vector>
  </HeadingPairs>
  <TitlesOfParts>
    <vt:vector size="40" baseType="lpstr">
      <vt:lpstr>Arial</vt:lpstr>
      <vt:lpstr>宋体</vt:lpstr>
      <vt:lpstr>Wingdings</vt:lpstr>
      <vt:lpstr>Calibri</vt:lpstr>
      <vt:lpstr>楷体_GB2312</vt:lpstr>
      <vt:lpstr>新宋体</vt:lpstr>
      <vt:lpstr>方正书宋_GBK</vt:lpstr>
      <vt:lpstr>Arial Unicode MS</vt:lpstr>
      <vt:lpstr>Arial</vt:lpstr>
      <vt:lpstr>黑体</vt:lpstr>
      <vt:lpstr>方正书宋_GBK</vt:lpstr>
      <vt:lpstr>Times New Roman</vt:lpstr>
      <vt:lpstr>Times New Roman</vt:lpstr>
      <vt:lpstr>NEU-BZ-S92</vt:lpstr>
      <vt:lpstr>方正黑体_GBK</vt:lpstr>
      <vt:lpstr>方正楷体_GBK</vt:lpstr>
      <vt:lpstr>微软雅黑</vt:lpstr>
      <vt:lpstr>Segoe Print</vt:lpstr>
      <vt:lpstr>1_Office 主题</vt:lpstr>
      <vt:lpstr>2_Office 主题</vt:lpstr>
      <vt:lpstr>3_Office 主题</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lenovop</dc:creator>
  <cp:lastModifiedBy>lenovop</cp:lastModifiedBy>
  <cp:revision>5</cp:revision>
  <dcterms:created xsi:type="dcterms:W3CDTF">2020-09-09T03:32:00Z</dcterms:created>
  <dcterms:modified xsi:type="dcterms:W3CDTF">2020-10-09T03:35:24Z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