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tiff" ContentType="image/tiff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59" r:id="rId4"/>
  </p:sldMasterIdLst>
  <p:notesMasterIdLst>
    <p:notesMasterId r:id="rId24"/>
  </p:notesMasterIdLst>
  <p:sldIdLst>
    <p:sldId id="275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6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15.wmf"/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7" Type="http://schemas.openxmlformats.org/officeDocument/2006/relationships/image" Target="../media/image39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44.wmf"/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28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25.png"/><Relationship Id="rId13" Type="http://schemas.openxmlformats.org/officeDocument/2006/relationships/vmlDrawing" Target="../drawings/vmlDrawing5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30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25.png"/><Relationship Id="rId11" Type="http://schemas.openxmlformats.org/officeDocument/2006/relationships/vmlDrawing" Target="../drawings/vmlDrawing6.v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0.bin"/><Relationship Id="rId8" Type="http://schemas.openxmlformats.org/officeDocument/2006/relationships/image" Target="../media/image34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33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5.jpeg"/><Relationship Id="rId19" Type="http://schemas.openxmlformats.org/officeDocument/2006/relationships/vmlDrawing" Target="../drawings/vmlDrawing7.vml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39.wmf"/><Relationship Id="rId16" Type="http://schemas.openxmlformats.org/officeDocument/2006/relationships/oleObject" Target="../embeddings/oleObject23.bin"/><Relationship Id="rId15" Type="http://schemas.openxmlformats.org/officeDocument/2006/relationships/image" Target="../media/image38.png"/><Relationship Id="rId14" Type="http://schemas.openxmlformats.org/officeDocument/2006/relationships/image" Target="../media/image37.wmf"/><Relationship Id="rId13" Type="http://schemas.openxmlformats.org/officeDocument/2006/relationships/oleObject" Target="../embeddings/oleObject22.bin"/><Relationship Id="rId12" Type="http://schemas.openxmlformats.org/officeDocument/2006/relationships/image" Target="../media/image36.wmf"/><Relationship Id="rId11" Type="http://schemas.openxmlformats.org/officeDocument/2006/relationships/oleObject" Target="../embeddings/oleObject21.bin"/><Relationship Id="rId10" Type="http://schemas.openxmlformats.org/officeDocument/2006/relationships/image" Target="../media/image35.wmf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7.bin"/><Relationship Id="rId8" Type="http://schemas.openxmlformats.org/officeDocument/2006/relationships/image" Target="../media/image43.wmf"/><Relationship Id="rId7" Type="http://schemas.openxmlformats.org/officeDocument/2006/relationships/oleObject" Target="../embeddings/oleObject26.bin"/><Relationship Id="rId6" Type="http://schemas.openxmlformats.org/officeDocument/2006/relationships/image" Target="../media/image42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41.wmf"/><Relationship Id="rId3" Type="http://schemas.openxmlformats.org/officeDocument/2006/relationships/oleObject" Target="../embeddings/oleObject24.bin"/><Relationship Id="rId2" Type="http://schemas.openxmlformats.org/officeDocument/2006/relationships/image" Target="../media/image40.png"/><Relationship Id="rId12" Type="http://schemas.openxmlformats.org/officeDocument/2006/relationships/vmlDrawing" Target="../drawings/vmlDrawing8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4.wmf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48.wmf"/><Relationship Id="rId7" Type="http://schemas.openxmlformats.org/officeDocument/2006/relationships/oleObject" Target="../embeddings/oleObject30.bin"/><Relationship Id="rId6" Type="http://schemas.openxmlformats.org/officeDocument/2006/relationships/image" Target="../media/image47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46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45.png"/><Relationship Id="rId13" Type="http://schemas.openxmlformats.org/officeDocument/2006/relationships/vmlDrawing" Target="../drawings/vmlDrawing9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52.wmf"/><Relationship Id="rId7" Type="http://schemas.openxmlformats.org/officeDocument/2006/relationships/oleObject" Target="../embeddings/oleObject33.bin"/><Relationship Id="rId6" Type="http://schemas.openxmlformats.org/officeDocument/2006/relationships/image" Target="../media/image51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50.wmf"/><Relationship Id="rId3" Type="http://schemas.openxmlformats.org/officeDocument/2006/relationships/oleObject" Target="../embeddings/oleObject31.bin"/><Relationship Id="rId2" Type="http://schemas.openxmlformats.org/officeDocument/2006/relationships/image" Target="../media/image49.png"/><Relationship Id="rId13" Type="http://schemas.openxmlformats.org/officeDocument/2006/relationships/vmlDrawing" Target="../drawings/vmlDrawing10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12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10.wmf"/><Relationship Id="rId2" Type="http://schemas.openxmlformats.org/officeDocument/2006/relationships/oleObject" Target="../embeddings/oleObject1.bin"/><Relationship Id="rId15" Type="http://schemas.openxmlformats.org/officeDocument/2006/relationships/vmlDrawing" Target="../drawings/vmlDrawing1.v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15.wmf"/><Relationship Id="rId12" Type="http://schemas.openxmlformats.org/officeDocument/2006/relationships/oleObject" Target="../embeddings/oleObject6.bin"/><Relationship Id="rId11" Type="http://schemas.openxmlformats.org/officeDocument/2006/relationships/image" Target="../media/image14.png"/><Relationship Id="rId10" Type="http://schemas.openxmlformats.org/officeDocument/2006/relationships/oleObject" Target="../embeddings/oleObject5.bin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6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0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9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22.png"/><Relationship Id="rId11" Type="http://schemas.openxmlformats.org/officeDocument/2006/relationships/vmlDrawing" Target="../drawings/vmlDrawing4.v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236296" y="3717032"/>
            <a:ext cx="770384" cy="6720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人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94513" y="3813043"/>
            <a:ext cx="8819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新课标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83968" y="4965171"/>
            <a:ext cx="1130424" cy="10271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n-ea"/>
              </a:rPr>
              <a:t>数学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4965172"/>
            <a:ext cx="1282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9</a:t>
            </a:r>
            <a:r>
              <a:rPr lang="zh-CN" altLang="en-US" b="1" dirty="0" smtClean="0">
                <a:latin typeface="+mn-ea"/>
              </a:rPr>
              <a:t>年级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下</a:t>
            </a:r>
            <a:endParaRPr lang="zh-CN" altLang="en-US" b="1" dirty="0">
              <a:latin typeface="+mn-ea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260648"/>
            <a:ext cx="971600" cy="715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0"/>
          <a:stretch>
            <a:fillRect/>
          </a:stretch>
        </p:blipFill>
        <p:spPr>
          <a:xfrm>
            <a:off x="71406" y="761981"/>
            <a:ext cx="3624794" cy="5673152"/>
          </a:xfrm>
          <a:prstGeom prst="rect">
            <a:avLst/>
          </a:prstGeom>
          <a:effectLst>
            <a:outerShdw blurRad="508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图片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142984"/>
            <a:ext cx="5620048" cy="212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000100" y="214290"/>
            <a:ext cx="464347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利用平行线证明三角形相似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3554" name="图片 337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000892" y="2339968"/>
            <a:ext cx="1579155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285720" y="714356"/>
            <a:ext cx="6715172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 charset="-122"/>
              </a:rPr>
              <a:t>问题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 charset="-122"/>
              </a:rPr>
              <a:t>：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如图所示，在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中，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，且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分别交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于点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与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相似吗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如何证明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57158" y="1428736"/>
            <a:ext cx="6143668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要证明三角形相似，需要哪些条件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3557" name="Object 5"/>
          <p:cNvGraphicFramePr>
            <a:graphicFrameLocks noChangeAspect="1"/>
          </p:cNvGraphicFramePr>
          <p:nvPr/>
        </p:nvGraphicFramePr>
        <p:xfrm>
          <a:off x="4786314" y="1714488"/>
          <a:ext cx="1714512" cy="6252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3" imgW="25908000" imgH="9448800" progId="Equation.DSMT4">
                  <p:embed/>
                </p:oleObj>
              </mc:Choice>
              <mc:Fallback>
                <p:oleObj name="Equation" r:id="rId3" imgW="25908000" imgH="94488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86314" y="1714488"/>
                        <a:ext cx="1714512" cy="62529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357158" y="1857364"/>
            <a:ext cx="6786610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AED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571472" y="2786058"/>
            <a:ext cx="4286280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由两直线平行，同位角相等可得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58" y="2357430"/>
            <a:ext cx="65008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你能证明这些角对应相等吗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en-US" altLang="zh-CN" sz="20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3560" name="Object 8"/>
          <p:cNvGraphicFramePr>
            <a:graphicFrameLocks noChangeAspect="1"/>
          </p:cNvGraphicFramePr>
          <p:nvPr/>
        </p:nvGraphicFramePr>
        <p:xfrm>
          <a:off x="2000232" y="3143248"/>
          <a:ext cx="1000132" cy="57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5" imgW="16459200" imgH="9448800" progId="Equation.DSMT4">
                  <p:embed/>
                </p:oleObj>
              </mc:Choice>
              <mc:Fallback>
                <p:oleObj name="Equation" r:id="rId5" imgW="16459200" imgH="94488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00232" y="3143248"/>
                        <a:ext cx="1000132" cy="5741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714348" y="4572008"/>
            <a:ext cx="3500462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过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作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，交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于点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8596" y="3214686"/>
            <a:ext cx="61436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如何证明          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en-US" altLang="zh-CN" sz="20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034" y="3714752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由平行线分线段成比例事实易得</a:t>
            </a: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4143380"/>
            <a:ext cx="75009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不在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边上，用什么方法将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转化到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边上呢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2000" dirty="0"/>
          </a:p>
        </p:txBody>
      </p:sp>
      <p:graphicFrame>
        <p:nvGraphicFramePr>
          <p:cNvPr id="23562" name="Object 10"/>
          <p:cNvGraphicFramePr>
            <a:graphicFrameLocks noChangeAspect="1"/>
          </p:cNvGraphicFramePr>
          <p:nvPr/>
        </p:nvGraphicFramePr>
        <p:xfrm>
          <a:off x="2143108" y="4857760"/>
          <a:ext cx="1071571" cy="626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7" imgW="16154400" imgH="9448800" progId="Equation.DSMT4">
                  <p:embed/>
                </p:oleObj>
              </mc:Choice>
              <mc:Fallback>
                <p:oleObj name="Equation" r:id="rId7" imgW="16154400" imgH="94488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43108" y="4857760"/>
                        <a:ext cx="1071571" cy="62676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428596" y="5357826"/>
            <a:ext cx="6858048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由平行线分线段成比例事实易得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0034" y="4929198"/>
            <a:ext cx="5000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你能证明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吗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en-US" altLang="zh-CN" sz="2000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1472" y="5786454"/>
            <a:ext cx="5715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你能写出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lang="en-US" altLang="zh-CN" sz="2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∽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的证明过程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吗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en-US" altLang="zh-CN" sz="20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subSp spid="_x0000_s2356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3560">
                                            <p:subSp spid="_x0000_s23560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 animBg="1" autoUpdateAnimBg="0"/>
      <p:bldP spid="23556" grpId="0" bldLvl="0" animBg="1" autoUpdateAnimBg="0"/>
      <p:bldP spid="23558" grpId="0" bldLvl="0" animBg="1"/>
      <p:bldP spid="23559" grpId="0" bldLvl="0" animBg="1" autoUpdateAnimBg="0"/>
      <p:bldP spid="9" grpId="0" autoUpdateAnimBg="0"/>
      <p:bldP spid="23561" grpId="0" bldLvl="0" animBg="1" autoUpdateAnimBg="0"/>
      <p:bldP spid="12" grpId="0" autoUpdateAnimBg="0"/>
      <p:bldP spid="13" grpId="0" autoUpdateAnimBg="0"/>
      <p:bldP spid="14" grpId="0" autoUpdateAnimBg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928662" y="214290"/>
            <a:ext cx="7572428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证明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和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中，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AED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337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136019" y="592436"/>
            <a:ext cx="1579155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928662" y="1214422"/>
            <a:ext cx="4572032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过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作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，交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于点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rot="5400000">
            <a:off x="6528928" y="2271229"/>
            <a:ext cx="928694" cy="285752"/>
          </a:xfrm>
          <a:prstGeom prst="line">
            <a:avLst/>
          </a:prstGeom>
          <a:ln w="31750">
            <a:solidFill>
              <a:srgbClr val="FF33C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707523" y="2949890"/>
            <a:ext cx="3417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1142976" y="1643050"/>
            <a:ext cx="2643206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1214414" y="2071678"/>
          <a:ext cx="2788386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3" imgW="36880800" imgH="9448800" progId="Equation.DSMT4">
                  <p:embed/>
                </p:oleObj>
              </mc:Choice>
              <mc:Fallback>
                <p:oleObj name="Equation" r:id="rId3" imgW="36880800" imgH="94488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4414" y="2071678"/>
                        <a:ext cx="2788386" cy="7143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1142976" y="2928934"/>
            <a:ext cx="3714776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四边形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DBFE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是平行四边形，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4582" name="Object 6"/>
          <p:cNvGraphicFramePr>
            <a:graphicFrameLocks noChangeAspect="1"/>
          </p:cNvGraphicFramePr>
          <p:nvPr/>
        </p:nvGraphicFramePr>
        <p:xfrm>
          <a:off x="1214414" y="3643314"/>
          <a:ext cx="2165464" cy="1428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5" imgW="29565600" imgH="19507200" progId="Equation.DSMT4">
                  <p:embed/>
                </p:oleObj>
              </mc:Choice>
              <mc:Fallback>
                <p:oleObj name="Equation" r:id="rId5" imgW="29565600" imgH="195072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14414" y="3643314"/>
                        <a:ext cx="2165464" cy="142876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1142976" y="5143512"/>
            <a:ext cx="3929090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∽△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285720" y="5715016"/>
            <a:ext cx="7429552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判定三角形相似的定理：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平行于三角形一边的直线和其他两边相交，所构成的三角形与原三角形相似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4714876" y="3643314"/>
            <a:ext cx="3929090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【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几何语言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】</a:t>
            </a:r>
            <a:r>
              <a:rPr kumimoji="0" lang="zh-CN" sz="2400" b="1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endParaRPr kumimoji="0" lang="en-US" altLang="zh-CN" sz="2400" b="1" i="1" u="none" strike="noStrike" cap="none" normalizeH="0" baseline="0" dirty="0" smtClean="0">
              <a:ln>
                <a:noFill/>
              </a:ln>
              <a:solidFill>
                <a:srgbClr val="FF33CC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b="1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如图所示，在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中，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∴△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∽△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subSp spid="_x0000_s2458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582">
                                            <p:subSp spid="_x0000_s24582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 bldLvl="0" animBg="1" autoUpdateAnimBg="0"/>
      <p:bldP spid="24578" grpId="0" bldLvl="0" animBg="1"/>
      <p:bldP spid="9" grpId="0" autoUpdateAnimBg="0"/>
      <p:bldP spid="24579" grpId="0" bldLvl="0" animBg="1"/>
      <p:bldP spid="24581" grpId="0" bldLvl="0" animBg="1" autoUpdateAnimBg="0"/>
      <p:bldP spid="24583" grpId="0" bldLvl="0" animBg="1" autoUpdateAnimBg="0"/>
      <p:bldP spid="24584" grpId="0" bldLvl="0" animBg="1"/>
      <p:bldP spid="2458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14282" y="785794"/>
            <a:ext cx="8715436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相似三角形与全等三角形的联系与区别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全等三角形的大小相等，形状相同，而相似三角形的形状相同，大小不一定相等，所以全等三角形是相似三角形的特例，相似比是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的两个相似三角形是全等三角形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8662" y="357166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[</a:t>
            </a:r>
            <a:r>
              <a:rPr lang="zh-CN" altLang="en-US" sz="24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知识拓展</a:t>
            </a:r>
            <a:r>
              <a:rPr lang="en-US" altLang="zh-CN" sz="24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]</a:t>
            </a:r>
            <a:endParaRPr lang="zh-CN" altLang="en-US" sz="3200" b="1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14282" y="2428868"/>
            <a:ext cx="571504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相似三角形的传递性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A″B″C″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，那么△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A″B″C″.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285720" y="3643314"/>
            <a:ext cx="5572164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在应用平行线分线段成比例这个基本事实时，找准被平行线截得的对应线段，被截线段不一定平行，当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 charset="-122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上比下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 charset="-122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的值为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时，说明这些平行线间的距离相等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214282" y="5286388"/>
            <a:ext cx="5786478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符合平行线证明三角形相似的图形有两个，我们称为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 charset="-122"/>
              </a:rPr>
              <a:t>“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 charset="-122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型和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 charset="-122"/>
              </a:rPr>
              <a:t>“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 charset="-122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型，如图所示，若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，则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5605" name="图片 346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929630" y="3071495"/>
            <a:ext cx="3000375" cy="2604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bldLvl="0" animBg="1"/>
      <p:bldP spid="25602" grpId="0" bldLvl="0" animBg="1"/>
      <p:bldP spid="25603" grpId="0" bldLvl="0" animBg="1"/>
      <p:bldP spid="2560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99745" y="4715510"/>
            <a:ext cx="7314565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平行线证明三角形相似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 charset="-122"/>
              </a:rPr>
              <a:t>“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 charset="-122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型和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 charset="-122"/>
              </a:rPr>
              <a:t>“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 charset="-122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型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平行于三角形一边的直线和其他两边相交，所构成的三角形与原三角形相似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034" y="857232"/>
            <a:ext cx="800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相似三角形的概念、表示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三个角分别相等，三条边成比例，△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A'B'C'.</a:t>
            </a:r>
            <a:endParaRPr lang="en-US" altLang="zh-CN" sz="2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0100" y="28572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课堂小结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0034" y="1857364"/>
            <a:ext cx="800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i="1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平行线分线段成比例的基本事实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两条直线被一组平行线所截，所得的对应线段成比例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500034" y="3143248"/>
            <a:ext cx="78581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 i="1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平行线分线段成比例在三角形中的应用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平行于三角形一边的直线截其他两边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或两边的延长线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，所得的对应线段成比例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3200" dirty="0"/>
          </a:p>
        </p:txBody>
      </p:sp>
      <p:sp>
        <p:nvSpPr>
          <p:cNvPr id="7" name="动作按钮: 第一张 6">
            <a:hlinkClick r:id="" action="ppaction://hlinkshowjump?jump=firstslide" highlightClick="1"/>
          </p:cNvPr>
          <p:cNvSpPr/>
          <p:nvPr/>
        </p:nvSpPr>
        <p:spPr>
          <a:xfrm>
            <a:off x="6192867" y="5914732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 bldLvl="0" animBg="1"/>
      <p:bldP spid="3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5175478" y="210865"/>
            <a:ext cx="2483769" cy="1008062"/>
            <a:chOff x="-1951" y="453"/>
            <a:chExt cx="1682" cy="635"/>
          </a:xfrm>
        </p:grpSpPr>
        <p:pic>
          <p:nvPicPr>
            <p:cNvPr id="1033" name="Picture 10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902" y="453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" name="Rectangle 2"/>
            <p:cNvSpPr txBox="1">
              <a:spLocks noChangeArrowheads="1"/>
            </p:cNvSpPr>
            <p:nvPr/>
          </p:nvSpPr>
          <p:spPr bwMode="auto">
            <a:xfrm>
              <a:off x="-1951" y="453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检测反馈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92083" y="1118834"/>
            <a:ext cx="8072494" cy="2030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如图所示，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，两条直线与这三条平行线分别交于点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，已知       ，则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的值为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867502" y="1923091"/>
          <a:ext cx="1040996" cy="768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3" imgW="12801600" imgH="9448800" progId="Equation.DSMT4">
                  <p:embed/>
                </p:oleObj>
              </mc:Choice>
              <mc:Fallback>
                <p:oleObj name="Equation" r:id="rId3" imgW="12801600" imgH="94488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67502" y="1923091"/>
                        <a:ext cx="1040996" cy="7683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898515" y="2499988"/>
          <a:ext cx="574678" cy="774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5" imgW="7010400" imgH="9448800" progId="Equation.DSMT4">
                  <p:embed/>
                </p:oleObj>
              </mc:Choice>
              <mc:Fallback>
                <p:oleObj name="Equation" r:id="rId5" imgW="7010400" imgH="9448800" progId="Equation.DSMT4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8515" y="2499988"/>
                        <a:ext cx="574678" cy="77456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1000100" y="3357562"/>
          <a:ext cx="370943" cy="696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7" imgW="3657600" imgH="9448800" progId="Equation.DSMT4">
                  <p:embed/>
                </p:oleObj>
              </mc:Choice>
              <mc:Fallback>
                <p:oleObj name="Equation" r:id="rId7" imgW="3657600" imgH="9448800" progId="Equation.DSMT4">
                  <p:embed/>
                  <p:pic>
                    <p:nvPicPr>
                      <p:cNvPr id="0" name="图片 7170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00100" y="3357562"/>
                        <a:ext cx="370943" cy="69691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2000232" y="3357562"/>
          <a:ext cx="290514" cy="750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9" imgW="3657600" imgH="9448800" progId="Equation.DSMT4">
                  <p:embed/>
                </p:oleObj>
              </mc:Choice>
              <mc:Fallback>
                <p:oleObj name="Equation" r:id="rId9" imgW="3657600" imgH="9448800" progId="Equation.DSMT4">
                  <p:embed/>
                  <p:pic>
                    <p:nvPicPr>
                      <p:cNvPr id="0" name="图片 7171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00232" y="3357562"/>
                        <a:ext cx="290514" cy="75049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4" name="Object 6"/>
          <p:cNvGraphicFramePr>
            <a:graphicFrameLocks noChangeAspect="1"/>
          </p:cNvGraphicFramePr>
          <p:nvPr/>
        </p:nvGraphicFramePr>
        <p:xfrm>
          <a:off x="3143240" y="3286124"/>
          <a:ext cx="290514" cy="750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Equation" r:id="rId11" imgW="3657600" imgH="9448800" progId="Equation.DSMT4">
                  <p:embed/>
                </p:oleObj>
              </mc:Choice>
              <mc:Fallback>
                <p:oleObj name="Equation" r:id="rId11" imgW="3657600" imgH="9448800" progId="Equation.DSMT4">
                  <p:embed/>
                  <p:pic>
                    <p:nvPicPr>
                      <p:cNvPr id="0" name="图片 7172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43240" y="3286124"/>
                        <a:ext cx="290514" cy="75049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5" name="Object 7"/>
          <p:cNvGraphicFramePr>
            <a:graphicFrameLocks noChangeAspect="1"/>
          </p:cNvGraphicFramePr>
          <p:nvPr/>
        </p:nvGraphicFramePr>
        <p:xfrm>
          <a:off x="4286248" y="3286124"/>
          <a:ext cx="284164" cy="800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Equation" r:id="rId13" imgW="3352800" imgH="9448800" progId="Equation.DSMT4">
                  <p:embed/>
                </p:oleObj>
              </mc:Choice>
              <mc:Fallback>
                <p:oleObj name="Equation" r:id="rId13" imgW="3352800" imgH="9448800" progId="Equation.DSMT4">
                  <p:embed/>
                  <p:pic>
                    <p:nvPicPr>
                      <p:cNvPr id="0" name="图片 7173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286248" y="3286124"/>
                        <a:ext cx="284164" cy="80082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500034" y="3429000"/>
            <a:ext cx="428628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7" name="图片 349"/>
          <p:cNvPicPr>
            <a:picLocks noChangeAspect="1" noChangeArrowheads="1"/>
          </p:cNvPicPr>
          <p:nvPr/>
        </p:nvPicPr>
        <p:blipFill>
          <a:blip r:embed="rId15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000760" y="4286256"/>
            <a:ext cx="2547605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8"/>
          <p:cNvSpPr/>
          <p:nvPr/>
        </p:nvSpPr>
        <p:spPr>
          <a:xfrm>
            <a:off x="428596" y="4214818"/>
            <a:ext cx="50006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解析</a:t>
            </a:r>
            <a:r>
              <a:rPr lang="en-US" sz="2400" dirty="0" smtClean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由平行线分线段成比例可得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7418" name="Object 10"/>
          <p:cNvGraphicFramePr>
            <a:graphicFrameLocks noChangeAspect="1"/>
          </p:cNvGraphicFramePr>
          <p:nvPr/>
        </p:nvGraphicFramePr>
        <p:xfrm>
          <a:off x="823913" y="4857750"/>
          <a:ext cx="3824287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Equation" r:id="rId16" imgW="50596800" imgH="9448800" progId="Equation.DSMT4">
                  <p:embed/>
                </p:oleObj>
              </mc:Choice>
              <mc:Fallback>
                <p:oleObj name="Equation" r:id="rId16" imgW="50596800" imgH="9448800" progId="Equation.DSMT4">
                  <p:embed/>
                  <p:pic>
                    <p:nvPicPr>
                      <p:cNvPr id="0" name="图片 7174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23913" y="4857750"/>
                        <a:ext cx="3824287" cy="7143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785786" y="5786454"/>
            <a:ext cx="257176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故选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32197" y="262603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7419" grpId="0" bldLvl="0" animBg="1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35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000760" y="1643050"/>
            <a:ext cx="2619393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285720" y="785794"/>
            <a:ext cx="6500858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如图所示，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则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的相似比为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7652" name="Object 4"/>
          <p:cNvGraphicFramePr>
            <a:graphicFrameLocks noChangeAspect="1"/>
          </p:cNvGraphicFramePr>
          <p:nvPr/>
        </p:nvGraphicFramePr>
        <p:xfrm>
          <a:off x="4214810" y="817360"/>
          <a:ext cx="1071570" cy="7725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Equation" r:id="rId3" imgW="13106400" imgH="9448800" progId="Equation.DSMT4">
                  <p:embed/>
                </p:oleObj>
              </mc:Choice>
              <mc:Fallback>
                <p:oleObj name="Equation" r:id="rId3" imgW="13106400" imgH="94488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14810" y="817360"/>
                        <a:ext cx="1071570" cy="77252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3" name="Object 5"/>
          <p:cNvGraphicFramePr>
            <a:graphicFrameLocks noChangeAspect="1"/>
          </p:cNvGraphicFramePr>
          <p:nvPr/>
        </p:nvGraphicFramePr>
        <p:xfrm>
          <a:off x="3071802" y="4643446"/>
          <a:ext cx="623071" cy="839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Equation" r:id="rId5" imgW="7010400" imgH="9448800" progId="Equation.DSMT4">
                  <p:embed/>
                </p:oleObj>
              </mc:Choice>
              <mc:Fallback>
                <p:oleObj name="Equation" r:id="rId5" imgW="7010400" imgH="9448800" progId="Equation.DSMT4">
                  <p:embed/>
                  <p:pic>
                    <p:nvPicPr>
                      <p:cNvPr id="0" name="图片 8193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71802" y="4643446"/>
                        <a:ext cx="623071" cy="83979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4" name="Object 6"/>
          <p:cNvGraphicFramePr>
            <a:graphicFrameLocks noChangeAspect="1"/>
          </p:cNvGraphicFramePr>
          <p:nvPr/>
        </p:nvGraphicFramePr>
        <p:xfrm>
          <a:off x="4500562" y="4714884"/>
          <a:ext cx="966690" cy="696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Equation" r:id="rId7" imgW="13106400" imgH="9448800" progId="Equation.DSMT4">
                  <p:embed/>
                </p:oleObj>
              </mc:Choice>
              <mc:Fallback>
                <p:oleObj name="Equation" r:id="rId7" imgW="13106400" imgH="9448800" progId="Equation.DSMT4">
                  <p:embed/>
                  <p:pic>
                    <p:nvPicPr>
                      <p:cNvPr id="0" name="图片 8194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00562" y="4714884"/>
                        <a:ext cx="966690" cy="69691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5" name="Object 7"/>
          <p:cNvGraphicFramePr>
            <a:graphicFrameLocks noChangeAspect="1"/>
          </p:cNvGraphicFramePr>
          <p:nvPr/>
        </p:nvGraphicFramePr>
        <p:xfrm>
          <a:off x="6215074" y="4714884"/>
          <a:ext cx="1040996" cy="768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Equation" r:id="rId9" imgW="12801600" imgH="9448800" progId="Equation.DSMT4">
                  <p:embed/>
                </p:oleObj>
              </mc:Choice>
              <mc:Fallback>
                <p:oleObj name="Equation" r:id="rId9" imgW="12801600" imgH="9448800" progId="Equation.DSMT4">
                  <p:embed/>
                  <p:pic>
                    <p:nvPicPr>
                      <p:cNvPr id="0" name="图片 8195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215074" y="4714884"/>
                        <a:ext cx="1040996" cy="7683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142844" y="4001169"/>
            <a:ext cx="8643998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∵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DE∥BC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，∴△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ADE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，∴△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ADE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和△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的相似比为 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∵               ∴              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故填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72066" y="157161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00034" y="2928934"/>
            <a:ext cx="8001056" cy="20621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 </a:t>
            </a:r>
            <a:r>
              <a:rPr lang="en-US" altLang="zh-CN" sz="2800" dirty="0" smtClean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根据相似比的概念，可得△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与△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DEF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的相似比与△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DEF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与△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的相似比互为倒数，所以△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DEF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与△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的相似比是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3∶5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故填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3∶5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32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1472" y="1142984"/>
            <a:ext cx="7429552" cy="1476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若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与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的相似比是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∶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，则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与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的相似比是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i="1" u="sng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　</a:t>
            </a:r>
            <a:r>
              <a:rPr lang="en-US" altLang="zh-CN" sz="32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3200" i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72198" y="200024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3∶5</a:t>
            </a:r>
            <a:endParaRPr lang="zh-CN" altLang="en-US" sz="3200" b="1" dirty="0">
              <a:solidFill>
                <a:srgbClr val="FF33CC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 bldLvl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355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15074" y="928670"/>
            <a:ext cx="2391849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9699" name="Object 3"/>
          <p:cNvGraphicFramePr>
            <a:graphicFrameLocks noChangeAspect="1"/>
          </p:cNvGraphicFramePr>
          <p:nvPr/>
        </p:nvGraphicFramePr>
        <p:xfrm>
          <a:off x="1071538" y="1357298"/>
          <a:ext cx="1040996" cy="768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Equation" r:id="rId3" imgW="12801600" imgH="9448800" progId="Equation.DSMT4">
                  <p:embed/>
                </p:oleObj>
              </mc:Choice>
              <mc:Fallback>
                <p:oleObj name="Equation" r:id="rId3" imgW="12801600" imgH="9448800" progId="Equation.DSMT4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1538" y="1357298"/>
                        <a:ext cx="1040996" cy="7683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357158" y="744571"/>
            <a:ext cx="5857916" cy="2030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如图所示，在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中，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，若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   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，则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的长为</a:t>
            </a:r>
            <a:r>
              <a:rPr kumimoji="0" lang="zh-CN" altLang="en-US" sz="28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　  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 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9701" name="Object 5"/>
          <p:cNvGraphicFramePr>
            <a:graphicFrameLocks noChangeAspect="1"/>
          </p:cNvGraphicFramePr>
          <p:nvPr/>
        </p:nvGraphicFramePr>
        <p:xfrm>
          <a:off x="857224" y="4426196"/>
          <a:ext cx="1857388" cy="788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Equation" r:id="rId5" imgW="22250400" imgH="9448800" progId="Equation.DSMT4">
                  <p:embed/>
                </p:oleObj>
              </mc:Choice>
              <mc:Fallback>
                <p:oleObj name="Equation" r:id="rId5" imgW="22250400" imgH="9448800" progId="Equation.DSMT4">
                  <p:embed/>
                  <p:pic>
                    <p:nvPicPr>
                      <p:cNvPr id="0" name="图片 9217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7224" y="4426196"/>
                        <a:ext cx="1857388" cy="7887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2" name="Object 6"/>
          <p:cNvGraphicFramePr>
            <a:graphicFrameLocks noChangeAspect="1"/>
          </p:cNvGraphicFramePr>
          <p:nvPr/>
        </p:nvGraphicFramePr>
        <p:xfrm>
          <a:off x="5286380" y="4429132"/>
          <a:ext cx="1016210" cy="768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Equation" r:id="rId7" imgW="12496800" imgH="9448800" progId="Equation.DSMT4">
                  <p:embed/>
                </p:oleObj>
              </mc:Choice>
              <mc:Fallback>
                <p:oleObj name="Equation" r:id="rId7" imgW="12496800" imgH="9448800" progId="Equation.DSMT4">
                  <p:embed/>
                  <p:pic>
                    <p:nvPicPr>
                      <p:cNvPr id="0" name="图片 9218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86380" y="4429132"/>
                        <a:ext cx="1016210" cy="7683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428596" y="3786190"/>
            <a:ext cx="7143800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:∵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DE∥BC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，∴△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ADE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                       ，又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              ，∴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=6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故填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6732" y="2125336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6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动作按钮: 第一张 12">
            <a:hlinkClick r:id="" action="ppaction://hlinkshowjump?jump=firstslide" highlightClick="1"/>
          </p:cNvPr>
          <p:cNvSpPr/>
          <p:nvPr/>
        </p:nvSpPr>
        <p:spPr>
          <a:xfrm>
            <a:off x="6249382" y="6150317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pic>
        <p:nvPicPr>
          <p:cNvPr id="4097" name="图片 358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214942" y="1571612"/>
            <a:ext cx="278883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785786" y="1500174"/>
          <a:ext cx="570069" cy="768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Equation" r:id="rId3" imgW="7010400" imgH="9448800" progId="Equation.DSMT4">
                  <p:embed/>
                </p:oleObj>
              </mc:Choice>
              <mc:Fallback>
                <p:oleObj name="Equation" r:id="rId3" imgW="7010400" imgH="9448800" progId="Equation.DSMT4">
                  <p:embed/>
                  <p:pic>
                    <p:nvPicPr>
                      <p:cNvPr id="0" name="图片 10240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5786" y="1500174"/>
                        <a:ext cx="570069" cy="7683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14282" y="857232"/>
            <a:ext cx="8286808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如图所示，若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的值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85720" y="3286124"/>
            <a:ext cx="635798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解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: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∴△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∽△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976630" y="4107180"/>
          <a:ext cx="1614805" cy="750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Equation" r:id="rId5" imgW="850900" imgH="393700" progId="Equation.DSMT4">
                  <p:embed/>
                </p:oleObj>
              </mc:Choice>
              <mc:Fallback>
                <p:oleObj name="Equation" r:id="rId5" imgW="850900" imgH="393700" progId="Equation.DSMT4">
                  <p:embed/>
                  <p:pic>
                    <p:nvPicPr>
                      <p:cNvPr id="0" name="图片 10241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76630" y="4107180"/>
                        <a:ext cx="1614805" cy="75057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642910" y="4857760"/>
            <a:ext cx="635798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785786" y="5572140"/>
          <a:ext cx="3041876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Equation" r:id="rId7" imgW="33528000" imgH="9448800" progId="Equation.DSMT4">
                  <p:embed/>
                </p:oleObj>
              </mc:Choice>
              <mc:Fallback>
                <p:oleObj name="Equation" r:id="rId7" imgW="33528000" imgH="9448800" progId="Equation.DSMT4">
                  <p:embed/>
                  <p:pic>
                    <p:nvPicPr>
                      <p:cNvPr id="0" name="图片 10242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5786" y="5572140"/>
                        <a:ext cx="3041876" cy="85725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ldLvl="0" animBg="1"/>
      <p:bldP spid="410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923929" y="3429000"/>
            <a:ext cx="2123477" cy="873669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</a:rPr>
              <a:t>谢    谢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9278" y="3552395"/>
            <a:ext cx="9183278" cy="3332989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803901"/>
            <a:ext cx="800100" cy="1054100"/>
          </a:xfrm>
          <a:prstGeom prst="rect">
            <a:avLst/>
          </a:prstGeom>
          <a:noFill/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5978452" y="1232595"/>
            <a:ext cx="574675" cy="770467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6116564" y="2091962"/>
            <a:ext cx="576263" cy="768351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7289726" y="3124895"/>
            <a:ext cx="577850" cy="770467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7538964" y="2091962"/>
            <a:ext cx="576263" cy="768351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6786489" y="1617828"/>
            <a:ext cx="695325" cy="93133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6607102" y="2477195"/>
            <a:ext cx="852487" cy="1138767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6481689" y="2741780"/>
            <a:ext cx="174625" cy="23283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7365926" y="2536462"/>
            <a:ext cx="304800" cy="408517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9"/>
          <p:cNvSpPr>
            <a:spLocks noChangeArrowheads="1"/>
          </p:cNvSpPr>
          <p:nvPr/>
        </p:nvSpPr>
        <p:spPr bwMode="auto">
          <a:xfrm>
            <a:off x="8244408" y="2468894"/>
            <a:ext cx="400050" cy="535516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7307189" y="1782928"/>
            <a:ext cx="461963" cy="615951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7245276" y="1338428"/>
            <a:ext cx="463550" cy="620184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6480101" y="1956495"/>
            <a:ext cx="290512" cy="387351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6588224" y="356659"/>
            <a:ext cx="1041400" cy="1386416"/>
          </a:xfrm>
          <a:prstGeom prst="ellipse">
            <a:avLst/>
          </a:pr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7812361" y="1316766"/>
            <a:ext cx="1042987" cy="1384300"/>
          </a:xfrm>
          <a:prstGeom prst="ellipse">
            <a:avLst/>
          </a:pr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8770864" y="2238013"/>
            <a:ext cx="157163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971600" y="188640"/>
            <a:ext cx="52562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九年级数学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]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12294" name="TextBox 16"/>
          <p:cNvSpPr txBox="1">
            <a:spLocks noChangeArrowheads="1"/>
          </p:cNvSpPr>
          <p:nvPr/>
        </p:nvSpPr>
        <p:spPr bwMode="auto">
          <a:xfrm>
            <a:off x="1428728" y="1285860"/>
            <a:ext cx="583242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        第二十七章       相  似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403350" y="5300663"/>
            <a:ext cx="2016125" cy="1009650"/>
            <a:chOff x="340" y="3022"/>
            <a:chExt cx="1270" cy="636"/>
          </a:xfrm>
        </p:grpSpPr>
        <p:sp>
          <p:nvSpPr>
            <p:cNvPr id="12297" name="Oval 5"/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298" name="Rectangle 6">
              <a:hlinkClick r:id="rId2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学习新知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932363" y="5229225"/>
            <a:ext cx="2160587" cy="1009650"/>
            <a:chOff x="2018" y="2976"/>
            <a:chExt cx="1361" cy="636"/>
          </a:xfrm>
        </p:grpSpPr>
        <p:sp>
          <p:nvSpPr>
            <p:cNvPr id="12300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301" name="Rectangle 9">
              <a:hlinkClick r:id="rId3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检测反馈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85720" y="3286124"/>
            <a:ext cx="778674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27.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2.1</a:t>
            </a:r>
            <a:r>
              <a:rPr lang="zh-CN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　</a:t>
            </a:r>
            <a:r>
              <a:rPr lang="zh-CN" alt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相似三角形的判定</a:t>
            </a:r>
            <a:r>
              <a:rPr lang="en-US" altLang="zh-CN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</a:t>
            </a:r>
            <a:r>
              <a:rPr lang="zh-CN" alt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第</a:t>
            </a:r>
            <a:r>
              <a:rPr lang="en-US" altLang="zh-CN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r>
              <a:rPr lang="zh-CN" alt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课时</a:t>
            </a:r>
            <a:r>
              <a:rPr lang="en-US" altLang="zh-CN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14612" y="2357430"/>
            <a:ext cx="43059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27.2  </a:t>
            </a:r>
            <a:r>
              <a:rPr lang="zh-CN" altLang="en-US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相似三角形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9" name="Group 4"/>
          <p:cNvGrpSpPr/>
          <p:nvPr/>
        </p:nvGrpSpPr>
        <p:grpSpPr bwMode="auto">
          <a:xfrm>
            <a:off x="5093653" y="198120"/>
            <a:ext cx="2592387" cy="1008063"/>
            <a:chOff x="0" y="0"/>
            <a:chExt cx="1633" cy="635"/>
          </a:xfrm>
        </p:grpSpPr>
        <p:pic>
          <p:nvPicPr>
            <p:cNvPr id="16400" name="Picture 5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1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0000"/>
                  </a:solidFill>
                  <a:ea typeface="黑体" panose="02010609060101010101" pitchFamily="2" charset="-122"/>
                </a:rPr>
                <a:t>学 习 新 知</a:t>
              </a:r>
              <a:endParaRPr lang="zh-CN" altLang="en-US" sz="3200" b="1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755625" y="42098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问题思考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1026" name="图片 132" descr="IMG_25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76408" y="4314513"/>
            <a:ext cx="407196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12683" y="1206800"/>
            <a:ext cx="8572560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你知道金字塔有多高吗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传说法老命令祭师们测量金字塔的高度，祭师们为此伤透了脑筋，为了帮助祭师们解决困难，古希腊一位伟大的数学家泰勒斯利用巧妙的办法测量金字塔的高度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在金字塔旁边竖立一根木桩，当木桩影子的长度和木桩的长度相等时，只要测量金字塔的影子的长度，便可得出金字塔的高度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，展示了他非凡的数学及科学才能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0100" y="214290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认识相似三角形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20" y="1142984"/>
            <a:ext cx="8286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思考并回答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endParaRPr lang="en-US" altLang="zh-CN" sz="2800" dirty="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类比相似多边形的概念，你能说出相似三角形的概念吗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en-US" altLang="zh-CN" sz="2800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910" y="2714620"/>
            <a:ext cx="80724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如果相似比是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，那么这两个三角形是什么关系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642910" y="3714752"/>
            <a:ext cx="80724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与△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的相似比为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，那么△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与△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的相似比是多少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472" y="4929198"/>
            <a:ext cx="8215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  <a:cs typeface="方正书宋_GBK"/>
              </a:rPr>
              <a:t>(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  <a:cs typeface="方正书宋_GBK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+mn-ea"/>
                <a:ea typeface="+mn-ea"/>
                <a:cs typeface="方正书宋_GBK"/>
              </a:rPr>
              <a:t>类比相似多边形的性质，说出相似三角形的性质，并用几何语言表示</a:t>
            </a:r>
            <a:r>
              <a:rPr lang="en-US" altLang="zh-CN" sz="2800" i="1" dirty="0" smtClean="0">
                <a:solidFill>
                  <a:srgbClr val="000000"/>
                </a:solidFill>
                <a:latin typeface="+mn-ea"/>
                <a:ea typeface="+mn-ea"/>
              </a:rPr>
              <a:t>.</a:t>
            </a:r>
            <a:endParaRPr lang="zh-CN" altLang="en-US" sz="28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14282" y="642918"/>
            <a:ext cx="7786742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定义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三个角分别相等，三条边成比例，我们就说这两个三角形相似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对应边的比就叫做两个三角形的相似比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8662" y="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知识归纳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214282" y="1357298"/>
            <a:ext cx="8358246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相似记作“△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，读作“△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相似于△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 </a:t>
            </a:r>
            <a:r>
              <a:rPr kumimoji="0" lang="en-US" altLang="zh-CN" sz="2400" b="0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对应顶点写在对应的位置上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14282" y="2428868"/>
            <a:ext cx="821537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相似比为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时，这两个三角形全等，所以全等三角形是相似三角形的特例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9461" name="Object 5"/>
          <p:cNvGraphicFramePr>
            <a:graphicFrameLocks noChangeAspect="1"/>
          </p:cNvGraphicFramePr>
          <p:nvPr/>
        </p:nvGraphicFramePr>
        <p:xfrm>
          <a:off x="7286644" y="1428419"/>
          <a:ext cx="406092" cy="303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2" imgW="4572000" imgH="4267200" progId="Equation.DSMT4">
                  <p:embed/>
                </p:oleObj>
              </mc:Choice>
              <mc:Fallback>
                <p:oleObj name="Equation" r:id="rId2" imgW="4572000" imgH="42672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286644" y="1428419"/>
                        <a:ext cx="406092" cy="30321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2" name="Object 6"/>
          <p:cNvGraphicFramePr>
            <a:graphicFrameLocks noChangeAspect="1"/>
          </p:cNvGraphicFramePr>
          <p:nvPr/>
        </p:nvGraphicFramePr>
        <p:xfrm>
          <a:off x="3571868" y="1803708"/>
          <a:ext cx="677863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7620000" imgH="4267200" progId="Equation.DSMT4">
                  <p:embed/>
                </p:oleObj>
              </mc:Choice>
              <mc:Fallback>
                <p:oleObj name="Equation" r:id="rId4" imgW="7620000" imgH="42672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71868" y="1803708"/>
                        <a:ext cx="677863" cy="3032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3" name="Object 7"/>
          <p:cNvGraphicFramePr>
            <a:graphicFrameLocks noChangeAspect="1"/>
          </p:cNvGraphicFramePr>
          <p:nvPr/>
        </p:nvGraphicFramePr>
        <p:xfrm>
          <a:off x="1928794" y="3571876"/>
          <a:ext cx="242121" cy="6254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6" imgW="3657600" imgH="9448800" progId="Equation.DSMT4">
                  <p:embed/>
                </p:oleObj>
              </mc:Choice>
              <mc:Fallback>
                <p:oleObj name="Equation" r:id="rId6" imgW="3657600" imgH="9448800" progId="Equation.DSMT4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28794" y="3571876"/>
                        <a:ext cx="242121" cy="62547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214282" y="3214686"/>
            <a:ext cx="8143932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与△</a:t>
            </a:r>
            <a:r>
              <a:rPr kumimoji="0" lang="zh-CN" altLang="en-US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的相似比为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，那么△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的相似比</a:t>
            </a:r>
            <a:r>
              <a:rPr kumimoji="0" lang="zh-CN" altLang="en-US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  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9465" name="Object 9"/>
          <p:cNvGraphicFramePr>
            <a:graphicFrameLocks noChangeAspect="1"/>
          </p:cNvGraphicFramePr>
          <p:nvPr/>
        </p:nvGraphicFramePr>
        <p:xfrm>
          <a:off x="2214546" y="3286124"/>
          <a:ext cx="963391" cy="374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8" imgW="10972800" imgH="4267200" progId="Equation.DSMT4">
                  <p:embed/>
                </p:oleObj>
              </mc:Choice>
              <mc:Fallback>
                <p:oleObj name="Equation" r:id="rId8" imgW="10972800" imgH="4267200" progId="Equation.DSMT4">
                  <p:embed/>
                  <p:pic>
                    <p:nvPicPr>
                      <p:cNvPr id="0" name="图片 102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14546" y="3286124"/>
                        <a:ext cx="963391" cy="37465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6" name="Object 10"/>
          <p:cNvGraphicFramePr>
            <a:graphicFrameLocks noChangeAspect="1"/>
          </p:cNvGraphicFramePr>
          <p:nvPr/>
        </p:nvGraphicFramePr>
        <p:xfrm>
          <a:off x="6072198" y="3286124"/>
          <a:ext cx="1000132" cy="366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10" imgW="10972800" imgH="4267200" progId="Equation.DSMT4">
                  <p:embed/>
                </p:oleObj>
              </mc:Choice>
              <mc:Fallback>
                <p:oleObj name="Equation" r:id="rId10" imgW="10972800" imgH="4267200" progId="Equation.DSMT4">
                  <p:embed/>
                  <p:pic>
                    <p:nvPicPr>
                      <p:cNvPr id="0" name="图片 1028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72198" y="3286124"/>
                        <a:ext cx="1000132" cy="36671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467" name="图片 313"/>
          <p:cNvPicPr>
            <a:picLocks noChangeAspect="1" noChangeArrowheads="1"/>
          </p:cNvPicPr>
          <p:nvPr/>
        </p:nvPicPr>
        <p:blipFill>
          <a:blip r:embed="rId11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429388" y="4714884"/>
            <a:ext cx="228601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468" name="Object 12"/>
          <p:cNvGraphicFramePr>
            <a:graphicFrameLocks noChangeAspect="1"/>
          </p:cNvGraphicFramePr>
          <p:nvPr/>
        </p:nvGraphicFramePr>
        <p:xfrm>
          <a:off x="1785919" y="5715016"/>
          <a:ext cx="2286016" cy="7305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12" imgW="29565600" imgH="9448800" progId="Equation.DSMT4">
                  <p:embed/>
                </p:oleObj>
              </mc:Choice>
              <mc:Fallback>
                <p:oleObj name="Equation" r:id="rId12" imgW="29565600" imgH="9448800" progId="Equation.DSMT4">
                  <p:embed/>
                  <p:pic>
                    <p:nvPicPr>
                      <p:cNvPr id="0" name="图片 1029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85919" y="5715016"/>
                        <a:ext cx="2286016" cy="73058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9" name="Rectangle 13"/>
          <p:cNvSpPr>
            <a:spLocks noChangeArrowheads="1"/>
          </p:cNvSpPr>
          <p:nvPr/>
        </p:nvSpPr>
        <p:spPr bwMode="auto">
          <a:xfrm>
            <a:off x="214282" y="4643446"/>
            <a:ext cx="6000792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【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几何语言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】</a:t>
            </a:r>
            <a:r>
              <a:rPr kumimoji="0" 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∽△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 </a:t>
            </a: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         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5720" y="4214818"/>
            <a:ext cx="66437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</a:rPr>
              <a:t>5</a:t>
            </a:r>
            <a:r>
              <a:rPr lang="zh-CN" altLang="en-US" sz="2400" dirty="0" smtClean="0">
                <a:solidFill>
                  <a:srgbClr val="FF0000"/>
                </a:solidFill>
              </a:rPr>
              <a:t>）</a:t>
            </a:r>
            <a:r>
              <a:rPr lang="zh-CN" altLang="en-US" sz="2400" dirty="0" smtClean="0"/>
              <a:t>相似三角形的对应角相等，对应边成比例</a:t>
            </a:r>
            <a:r>
              <a:rPr lang="en-US" altLang="zh-CN" sz="2400" dirty="0" smtClean="0"/>
              <a:t>.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3">
                                            <p:subSp spid="_x0000_s19463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5">
                                            <p:subSp spid="_x0000_s19465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6">
                                            <p:subSp spid="_x0000_s1946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bldLvl="0" animBg="1" autoUpdateAnimBg="0"/>
      <p:bldP spid="19458" grpId="0" bldLvl="0" animBg="1"/>
      <p:bldP spid="19459" grpId="0" bldLvl="0" animBg="1"/>
      <p:bldP spid="19464" grpId="0" bldLvl="0" animBg="1" autoUpdateAnimBg="0"/>
      <p:bldP spid="1946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0100" y="214290"/>
            <a:ext cx="57864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平行线分线段成比例基本事实</a:t>
            </a:r>
            <a:endParaRPr lang="zh-CN" altLang="en-US" sz="3200" dirty="0" smtClean="0">
              <a:solidFill>
                <a:srgbClr val="FF0000"/>
              </a:solidFill>
            </a:endParaRPr>
          </a:p>
        </p:txBody>
      </p:sp>
      <p:pic>
        <p:nvPicPr>
          <p:cNvPr id="18433" name="图片 316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t="24242" r="56331"/>
          <a:stretch>
            <a:fillRect/>
          </a:stretch>
        </p:blipFill>
        <p:spPr bwMode="auto">
          <a:xfrm>
            <a:off x="6971364" y="1024551"/>
            <a:ext cx="1857388" cy="201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2143108" y="2500306"/>
          <a:ext cx="4746425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3" imgW="76504800" imgH="10363200" progId="Equation.DSMT4">
                  <p:embed/>
                </p:oleObj>
              </mc:Choice>
              <mc:Fallback>
                <p:oleObj name="Equation" r:id="rId3" imgW="76504800" imgH="103632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43108" y="2500306"/>
                        <a:ext cx="4746425" cy="64294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357158" y="571480"/>
            <a:ext cx="4572000" cy="25958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(1)</a:t>
            </a:r>
            <a:r>
              <a:rPr lang="zh-CN" altLang="en-US" sz="28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在课前准备的距离相等的一组平行线</a:t>
            </a:r>
            <a:r>
              <a:rPr lang="en-US" sz="2800" i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</a:t>
            </a:r>
            <a:r>
              <a:rPr lang="en-US" sz="2800" baseline="-250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en-US" sz="28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r>
              <a:rPr lang="en-US" sz="2800" i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</a:t>
            </a:r>
            <a:r>
              <a:rPr lang="en-US" sz="2800" baseline="-250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</a:t>
            </a:r>
            <a:r>
              <a:rPr lang="zh-CN" altLang="en-US" sz="28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r>
              <a:rPr lang="en-US" sz="2800" i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</a:t>
            </a:r>
            <a:r>
              <a:rPr lang="en-US" sz="2800" baseline="-250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</a:t>
            </a:r>
            <a:r>
              <a:rPr lang="zh-CN" altLang="en-US" sz="28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中，任意作直线</a:t>
            </a:r>
            <a:r>
              <a:rPr lang="en-US" sz="2800" i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AC</a:t>
            </a:r>
            <a:r>
              <a:rPr lang="zh-CN" altLang="en-US" sz="28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和</a:t>
            </a:r>
            <a:r>
              <a:rPr lang="en-US" sz="2800" i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</a:t>
            </a:r>
            <a:r>
              <a:rPr lang="en-US" sz="2800" baseline="-250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</a:t>
            </a:r>
            <a:r>
              <a:rPr lang="en-US" sz="2800" i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</a:t>
            </a:r>
            <a:r>
              <a:rPr lang="en-US" sz="2800" baseline="-250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</a:t>
            </a:r>
            <a:r>
              <a:rPr lang="en-US" sz="28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8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如图</a:t>
            </a:r>
            <a:r>
              <a:rPr lang="en-US" sz="28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(1)</a:t>
            </a:r>
            <a:r>
              <a:rPr lang="zh-CN" altLang="en-US" sz="28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所示</a:t>
            </a:r>
            <a:r>
              <a:rPr lang="en-US" sz="28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28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，则</a:t>
            </a:r>
            <a:endParaRPr lang="zh-CN" altLang="en-US" sz="28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428596" y="4000504"/>
          <a:ext cx="4441403" cy="1214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5" imgW="78028800" imgH="21336000" progId="Equation.DSMT4">
                  <p:embed/>
                </p:oleObj>
              </mc:Choice>
              <mc:Fallback>
                <p:oleObj name="Equation" r:id="rId5" imgW="78028800" imgH="213360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8596" y="4000504"/>
                        <a:ext cx="4441403" cy="121444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85720" y="3143248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在课前准备的距离相等的一组平行线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中，任意作直线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所示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，则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6" name="图片 316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43569" t="4967"/>
          <a:stretch>
            <a:fillRect/>
          </a:stretch>
        </p:blipFill>
        <p:spPr bwMode="auto">
          <a:xfrm>
            <a:off x="7000892" y="3786190"/>
            <a:ext cx="1828007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142844" y="5357826"/>
            <a:ext cx="7286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在图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中，你还能得到其他的比例式吗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en-US" altLang="zh-CN" sz="2400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对于任意一组平行线，截得的对应线段成比例吗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en-US" altLang="zh-CN" sz="2400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subSp spid="_x0000_s1843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subSp spid="_x0000_s18434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subSp spid="_x0000_s18435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435">
                                            <p:subSp spid="_x0000_s18435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7" grpId="0" autoUpdateAnimBg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14282" y="857232"/>
            <a:ext cx="842968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方正书宋_GBK"/>
              </a:rPr>
              <a:t>两条直线被一组平行线所截，所得的对应线段成比例</a:t>
            </a:r>
            <a:r>
              <a:rPr kumimoji="0" lang="en-US" altLang="zh-CN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8662" y="21429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基本事实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pic>
        <p:nvPicPr>
          <p:cNvPr id="20482" name="图片 319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857884" y="2571744"/>
            <a:ext cx="2857520" cy="200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42844" y="1785926"/>
            <a:ext cx="5572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如图所示，当直线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∥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∥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时，则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428596" y="2714620"/>
          <a:ext cx="3627711" cy="185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3" imgW="38100000" imgH="19507200" progId="Equation.DSMT4">
                  <p:embed/>
                </p:oleObj>
              </mc:Choice>
              <mc:Fallback>
                <p:oleObj name="Equation" r:id="rId3" imgW="38100000" imgH="195072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8596" y="2714620"/>
                        <a:ext cx="3627711" cy="18573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bldLvl="0" animBg="1"/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00034" y="642918"/>
            <a:ext cx="628654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平行线分线段成比例转化到三角形中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428596" y="1428736"/>
            <a:ext cx="785818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 charset="-122"/>
              </a:rPr>
              <a:t>活动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33CC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方正书宋_GBK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方正书宋_GBK"/>
              </a:rPr>
              <a:t>　如图所示，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NEU-BZ-S92"/>
              </a:rPr>
              <a:t>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NEU-BZ-S92"/>
              </a:rPr>
              <a:t>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方正书宋_GBK"/>
              </a:rPr>
              <a:t>，当两条被截直线的交点在直线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方正书宋_GBK"/>
              </a:rPr>
              <a:t>或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方正书宋_GBK"/>
              </a:rPr>
              <a:t>上时，你能得到哪些比例式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方正书宋_GBK"/>
              </a:rPr>
              <a:t>?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07" name="图片 328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r="53586"/>
          <a:stretch>
            <a:fillRect/>
          </a:stretch>
        </p:blipFill>
        <p:spPr bwMode="auto">
          <a:xfrm>
            <a:off x="642910" y="3143248"/>
            <a:ext cx="235745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328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45570" t="4000" r="11899"/>
          <a:stretch>
            <a:fillRect/>
          </a:stretch>
        </p:blipFill>
        <p:spPr bwMode="auto">
          <a:xfrm>
            <a:off x="4214810" y="3071810"/>
            <a:ext cx="241698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331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86512" y="714356"/>
            <a:ext cx="257325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6035675" y="4786313"/>
          <a:ext cx="1431925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3" imgW="17373600" imgH="9448800" progId="Equation.DSMT4">
                  <p:embed/>
                </p:oleObj>
              </mc:Choice>
              <mc:Fallback>
                <p:oleObj name="Equation" r:id="rId3" imgW="17373600" imgH="94488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5675" y="4786313"/>
                        <a:ext cx="1431925" cy="7794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3643306" y="1571612"/>
          <a:ext cx="928694" cy="5331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5" imgW="16459200" imgH="9448800" progId="Equation.DSMT4">
                  <p:embed/>
                </p:oleObj>
              </mc:Choice>
              <mc:Fallback>
                <p:oleObj name="Equation" r:id="rId5" imgW="16459200" imgH="94488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43306" y="1571612"/>
                        <a:ext cx="928694" cy="53313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214282" y="857232"/>
            <a:ext cx="5929354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中，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，且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分别交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或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的反向延长线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于点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，那么比例式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成立吗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857224" y="285728"/>
            <a:ext cx="114300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方正黑体_GBK"/>
              </a:rPr>
              <a:t>活动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33CC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282" y="2571744"/>
            <a:ext cx="65722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用几何语言如何描述这一结论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en-US" altLang="zh-CN" sz="24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282" y="2071678"/>
            <a:ext cx="6418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你能用语言叙述图中的结论吗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en-US" altLang="zh-CN" sz="24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285720" y="3571876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结论：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平行于三角形一边的直线截其他两边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或两边的延长线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，所得的对应线段成比例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33CC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5720" y="5000636"/>
            <a:ext cx="7715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几何语言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zh-CN" alt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∵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∥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∴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subSp spid="_x0000_s2253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>
                                            <p:subSp spid="_x0000_s22532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ldLvl="0" animBg="1" autoUpdateAnimBg="0"/>
      <p:bldP spid="8" grpId="0" autoUpdateAnimBg="0"/>
      <p:bldP spid="9" grpId="0" autoUpdateAnimBg="0"/>
      <p:bldP spid="22536" grpId="0" bldLvl="0" animBg="1"/>
      <p:bldP spid="11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2761</Words>
  <Application>WPS 演示</Application>
  <PresentationFormat>宽屏</PresentationFormat>
  <Paragraphs>192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33</vt:i4>
      </vt:variant>
      <vt:variant>
        <vt:lpstr>幻灯片标题</vt:lpstr>
      </vt:variant>
      <vt:variant>
        <vt:i4>19</vt:i4>
      </vt:variant>
    </vt:vector>
  </HeadingPairs>
  <TitlesOfParts>
    <vt:vector size="74" baseType="lpstr">
      <vt:lpstr>Arial</vt:lpstr>
      <vt:lpstr>宋体</vt:lpstr>
      <vt:lpstr>Wingdings</vt:lpstr>
      <vt:lpstr>Calibri</vt:lpstr>
      <vt:lpstr>楷体_GB2312</vt:lpstr>
      <vt:lpstr>新宋体</vt:lpstr>
      <vt:lpstr>楷体</vt:lpstr>
      <vt:lpstr>黑体</vt:lpstr>
      <vt:lpstr>方正书宋_GBK</vt:lpstr>
      <vt:lpstr>Arial Unicode MS</vt:lpstr>
      <vt:lpstr>方正黑体_GBK</vt:lpstr>
      <vt:lpstr>Times New Roman</vt:lpstr>
      <vt:lpstr>方正书宋_GBK</vt:lpstr>
      <vt:lpstr>方正黑体_GBK</vt:lpstr>
      <vt:lpstr>NEU-BZ-S92</vt:lpstr>
      <vt:lpstr>方正楷体_GBK</vt:lpstr>
      <vt:lpstr>Arial</vt:lpstr>
      <vt:lpstr>微软雅黑</vt:lpstr>
      <vt:lpstr>Segoe Print</vt:lpstr>
      <vt:lpstr>1_Office 主题</vt:lpstr>
      <vt:lpstr>2_Office 主题</vt:lpstr>
      <vt:lpstr>3_Office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lenovop</dc:creator>
  <cp:lastModifiedBy>lenovop</cp:lastModifiedBy>
  <cp:revision>6</cp:revision>
  <dcterms:created xsi:type="dcterms:W3CDTF">2020-09-09T03:32:00Z</dcterms:created>
  <dcterms:modified xsi:type="dcterms:W3CDTF">2020-10-09T03:40:30Z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